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60" r:id="rId2"/>
    <p:sldId id="282" r:id="rId3"/>
    <p:sldId id="285" r:id="rId4"/>
    <p:sldId id="272" r:id="rId5"/>
    <p:sldId id="279" r:id="rId6"/>
    <p:sldId id="273" r:id="rId7"/>
    <p:sldId id="262" r:id="rId8"/>
    <p:sldId id="263" r:id="rId9"/>
    <p:sldId id="264" r:id="rId10"/>
    <p:sldId id="280" r:id="rId11"/>
    <p:sldId id="278" r:id="rId12"/>
    <p:sldId id="277" r:id="rId13"/>
    <p:sldId id="267" r:id="rId14"/>
    <p:sldId id="261" r:id="rId15"/>
    <p:sldId id="266" r:id="rId16"/>
    <p:sldId id="258" r:id="rId17"/>
    <p:sldId id="265" r:id="rId18"/>
    <p:sldId id="271" r:id="rId19"/>
    <p:sldId id="256" r:id="rId20"/>
    <p:sldId id="276" r:id="rId21"/>
    <p:sldId id="257" r:id="rId22"/>
    <p:sldId id="270" r:id="rId23"/>
    <p:sldId id="269" r:id="rId24"/>
    <p:sldId id="281" r:id="rId25"/>
    <p:sldId id="268" r:id="rId26"/>
    <p:sldId id="284" r:id="rId27"/>
    <p:sldId id="28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36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3DA6FF-3854-EE4C-BCC0-9A0468C6FE2B}" type="datetimeFigureOut">
              <a:rPr lang="en-US" smtClean="0"/>
              <a:t>1/14/2013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1F408-5412-E244-B3A6-15F1E60B5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322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5AD0F-DAF7-B64C-B36F-B28F24E0E7C3}" type="datetimeFigureOut">
              <a:rPr lang="en-US" smtClean="0"/>
              <a:t>1/14/2013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A51D5-1B4E-614C-AB89-63FF6E1DB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9246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3E80E-D4FC-F14B-A7B7-834E2C1A5724}" type="datetime1">
              <a:rPr lang="en-US" smtClean="0"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38130-4F86-764E-9EEE-D520F078BBDD}" type="datetime1">
              <a:rPr lang="en-US" smtClean="0"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CFFD2-31F1-5B43-993A-8F7B7D30DC28}" type="datetime1">
              <a:rPr lang="en-US" smtClean="0"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0DBF8-183E-C949-9E2B-7B751A1D3813}" type="datetime1">
              <a:rPr lang="en-US" smtClean="0"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64DC1-7055-004F-9DF1-BB4994AA767A}" type="datetime1">
              <a:rPr lang="en-US" smtClean="0"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0F69C-8A98-F04E-A80F-676251269E2E}" type="datetime1">
              <a:rPr lang="en-US" smtClean="0"/>
              <a:t>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6E315-837F-3F42-9F3A-2020643C2E0C}" type="datetime1">
              <a:rPr lang="en-US" smtClean="0"/>
              <a:t>1/14/2013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654F2-E5E7-EF47-B2F4-7E99A2BCBFCB}" type="datetime1">
              <a:rPr lang="en-US" smtClean="0"/>
              <a:t>1/14/2013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DDD20-5386-0F45-91BB-3C8A0567D26F}" type="datetime1">
              <a:rPr lang="en-US" smtClean="0"/>
              <a:t>1/14/2013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68CBA-680E-B842-8218-14CD4CAAA773}" type="datetime1">
              <a:rPr lang="en-US" smtClean="0"/>
              <a:t>1/14/2013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CF5AFD2-7683-7C4C-8423-93ADF7610C33}" type="datetime1">
              <a:rPr lang="en-US" smtClean="0"/>
              <a:t>1/14/2013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7AC496EC-6B87-4DEF-B9D2-7EBD52BEB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DB4B59C5-BA7A-6C40-83F0-1779E5893E8D}" type="datetime1">
              <a:rPr lang="en-US" smtClean="0"/>
              <a:t>1/14/2013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7AC496EC-6B87-4DEF-B9D2-7EBD52BEB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ssec.wisc.edu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cimss.ssec.wisc.edu/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4800"/>
            <a:ext cx="9144000" cy="685800"/>
          </a:xfrm>
          <a:prstGeom prst="rect">
            <a:avLst/>
          </a:prstGeom>
          <a:gradFill>
            <a:gsLst>
              <a:gs pos="50000">
                <a:schemeClr val="bg1"/>
              </a:gs>
              <a:gs pos="75000">
                <a:schemeClr val="accent1">
                  <a:tint val="37000"/>
                  <a:satMod val="30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5648"/>
            <a:ext cx="8077200" cy="1673352"/>
          </a:xfrm>
        </p:spPr>
        <p:txBody>
          <a:bodyPr>
            <a:noAutofit/>
          </a:bodyPr>
          <a:lstStyle/>
          <a:p>
            <a:r>
              <a:rPr lang="en-US" sz="4200" dirty="0">
                <a:cs typeface="Corbel (Headings)"/>
              </a:rPr>
              <a:t>The ingredients for sustaining success in NOAA R2O for GOES-R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139184"/>
            <a:ext cx="8077200" cy="1956816"/>
          </a:xfrm>
        </p:spPr>
        <p:txBody>
          <a:bodyPr>
            <a:normAutofit fontScale="92500" lnSpcReduction="20000"/>
          </a:bodyPr>
          <a:lstStyle/>
          <a:p>
            <a:pPr marR="0">
              <a:lnSpc>
                <a:spcPct val="80000"/>
              </a:lnSpc>
            </a:pPr>
            <a:r>
              <a:rPr lang="en-US" sz="2400" b="1" dirty="0" smtClean="0"/>
              <a:t>Jordan Gerth</a:t>
            </a:r>
          </a:p>
          <a:p>
            <a:pPr marR="0">
              <a:lnSpc>
                <a:spcPct val="80000"/>
              </a:lnSpc>
            </a:pPr>
            <a:r>
              <a:rPr lang="en-US" dirty="0" smtClean="0"/>
              <a:t>Cooperative Institute for Meteorological Satellite Studies</a:t>
            </a:r>
          </a:p>
          <a:p>
            <a:pPr marR="0">
              <a:lnSpc>
                <a:spcPct val="80000"/>
              </a:lnSpc>
            </a:pPr>
            <a:r>
              <a:rPr lang="en-US" dirty="0" smtClean="0"/>
              <a:t>University of Wisconsin at Madison</a:t>
            </a:r>
          </a:p>
          <a:p>
            <a:pPr marR="0">
              <a:lnSpc>
                <a:spcPct val="80000"/>
              </a:lnSpc>
            </a:pPr>
            <a:r>
              <a:rPr lang="en-US" dirty="0" smtClean="0"/>
              <a:t>10 January 2013</a:t>
            </a:r>
          </a:p>
          <a:p>
            <a:pPr marR="0">
              <a:lnSpc>
                <a:spcPct val="80000"/>
              </a:lnSpc>
            </a:pPr>
            <a:endParaRPr lang="en-US" sz="1600" dirty="0" smtClean="0"/>
          </a:p>
          <a:p>
            <a:pPr marR="0">
              <a:lnSpc>
                <a:spcPct val="80000"/>
              </a:lnSpc>
            </a:pPr>
            <a:endParaRPr lang="en-US" sz="1600" dirty="0" smtClean="0"/>
          </a:p>
          <a:p>
            <a:pPr marR="0">
              <a:lnSpc>
                <a:spcPct val="80000"/>
              </a:lnSpc>
            </a:pPr>
            <a:endParaRPr lang="en-US" b="1" dirty="0" smtClean="0"/>
          </a:p>
          <a:p>
            <a:pPr marR="0">
              <a:lnSpc>
                <a:spcPct val="80000"/>
              </a:lnSpc>
            </a:pPr>
            <a:r>
              <a:rPr lang="en-US" b="1" dirty="0" smtClean="0"/>
              <a:t>93</a:t>
            </a:r>
            <a:r>
              <a:rPr lang="en-US" b="1" baseline="30000" dirty="0" smtClean="0"/>
              <a:t>rd</a:t>
            </a:r>
            <a:r>
              <a:rPr lang="en-US" b="1" dirty="0" smtClean="0"/>
              <a:t> American Meteorological Society Annual Meeting</a:t>
            </a:r>
          </a:p>
          <a:p>
            <a:pPr marR="0">
              <a:lnSpc>
                <a:spcPct val="80000"/>
              </a:lnSpc>
            </a:pPr>
            <a:r>
              <a:rPr lang="en-US" sz="1600" dirty="0" smtClean="0"/>
              <a:t>Ninth Annual Symposium on Future Operational Environmental Satellite Systems</a:t>
            </a:r>
          </a:p>
          <a:p>
            <a:pPr marR="0">
              <a:lnSpc>
                <a:spcPct val="80000"/>
              </a:lnSpc>
            </a:pPr>
            <a:r>
              <a:rPr lang="en-US" sz="1600" dirty="0" smtClean="0"/>
              <a:t>Third Conference on Transition of Research to Operations</a:t>
            </a:r>
            <a:br>
              <a:rPr lang="en-US" sz="1600" dirty="0" smtClean="0"/>
            </a:br>
            <a:endParaRPr lang="en-US" sz="1600" dirty="0" smtClean="0"/>
          </a:p>
          <a:p>
            <a:r>
              <a:rPr lang="en-US" sz="1600" dirty="0" smtClean="0"/>
              <a:t>Themed Joint Session 49: Research to Operations Pathway for Satellite Data Retrieval Algorithms</a:t>
            </a:r>
          </a:p>
        </p:txBody>
      </p:sp>
      <p:pic>
        <p:nvPicPr>
          <p:cNvPr id="4" name="Picture 6" descr="SSEC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8388" y="381000"/>
            <a:ext cx="7350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IMSS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50238" y="381000"/>
            <a:ext cx="81756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rcRect r="78462"/>
          <a:stretch>
            <a:fillRect/>
          </a:stretch>
        </p:blipFill>
        <p:spPr>
          <a:xfrm>
            <a:off x="6959600" y="381000"/>
            <a:ext cx="355600" cy="563149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6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the SPSRB and PG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PG could use:</a:t>
            </a:r>
          </a:p>
          <a:p>
            <a:pPr lvl="1"/>
            <a:r>
              <a:rPr lang="en-US" dirty="0" smtClean="0"/>
              <a:t>A broader scope, with participation from all space-based observing system missions</a:t>
            </a:r>
          </a:p>
          <a:p>
            <a:pPr lvl="1"/>
            <a:r>
              <a:rPr lang="en-US" dirty="0" smtClean="0"/>
              <a:t>An articulated process for evaluating demonstrations and the utility of PG products</a:t>
            </a:r>
          </a:p>
          <a:p>
            <a:pPr lvl="1"/>
            <a:r>
              <a:rPr lang="en-US" dirty="0" smtClean="0"/>
              <a:t>A method for sustaining successful interactions beyond the scope of the PG projects</a:t>
            </a:r>
          </a:p>
          <a:p>
            <a:pPr lvl="1"/>
            <a:r>
              <a:rPr lang="en-US" dirty="0" smtClean="0"/>
              <a:t>Increased NWS personnel strictly dedicated to monitoring the PG activities and providing technical support, particularly at NWS regions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GOES-15 Example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3751" b="-375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This is the GOES-West sub-CONUS sector that is currently scheduled and observed.</a:t>
            </a:r>
          </a:p>
          <a:p>
            <a:endParaRPr lang="en-US" sz="2000" i="1" dirty="0" smtClean="0"/>
          </a:p>
          <a:p>
            <a:r>
              <a:rPr lang="en-US" sz="1200" i="1" dirty="0" smtClean="0"/>
              <a:t>Image source:  Tim </a:t>
            </a:r>
            <a:r>
              <a:rPr lang="en-US" sz="1200" i="1" dirty="0" err="1" smtClean="0"/>
              <a:t>Schmit</a:t>
            </a:r>
            <a:endParaRPr lang="en-US" sz="1200" i="1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GOES-15 Example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-3751" b="-375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The NWS would prefer a sub-CONUS sector that extends further out into the Pacific Ocean than what is currently observed.</a:t>
            </a:r>
          </a:p>
          <a:p>
            <a:endParaRPr lang="en-US" sz="2000" dirty="0" smtClean="0"/>
          </a:p>
          <a:p>
            <a:r>
              <a:rPr lang="en-US" sz="1200" i="1" dirty="0" smtClean="0"/>
              <a:t>Image source:  Tim </a:t>
            </a:r>
            <a:r>
              <a:rPr lang="en-US" sz="1200" i="1" dirty="0" err="1" smtClean="0"/>
              <a:t>Schmit</a:t>
            </a:r>
            <a:endParaRPr lang="en-US" sz="1200" i="1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Product</a:t>
            </a:r>
          </a:p>
          <a:p>
            <a:pPr lvl="1"/>
            <a:r>
              <a:rPr lang="en-US" dirty="0" smtClean="0"/>
              <a:t>Any data captured by observing system, output produced by algorithm or model, or combination thereof</a:t>
            </a:r>
          </a:p>
          <a:p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Organizations which develop science products to better meet their mission or the mission of another organization</a:t>
            </a:r>
          </a:p>
          <a:p>
            <a:r>
              <a:rPr lang="en-US" dirty="0" smtClean="0"/>
              <a:t>Operations</a:t>
            </a:r>
          </a:p>
          <a:p>
            <a:pPr lvl="1"/>
            <a:r>
              <a:rPr lang="en-US" dirty="0" smtClean="0"/>
              <a:t>Organizations with operational components</a:t>
            </a:r>
          </a:p>
          <a:p>
            <a:r>
              <a:rPr lang="en-US" dirty="0" smtClean="0"/>
              <a:t>Operations </a:t>
            </a:r>
            <a:r>
              <a:rPr lang="en-US" i="1" dirty="0" smtClean="0"/>
              <a:t>Floor</a:t>
            </a:r>
          </a:p>
          <a:p>
            <a:pPr lvl="1"/>
            <a:r>
              <a:rPr lang="en-US" dirty="0" smtClean="0"/>
              <a:t>Users within the organization that require products to support the organizational mission, often in a time-critical manner (e.g., NWS field offices)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5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R2O2</a:t>
            </a:r>
            <a:r>
              <a:rPr lang="en-US" u="sng" dirty="0" smtClean="0"/>
              <a:t>?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Initial product improvement based on feedback from operations</a:t>
            </a:r>
          </a:p>
          <a:p>
            <a:r>
              <a:rPr lang="en-US" dirty="0" smtClean="0"/>
              <a:t>Maintenance</a:t>
            </a:r>
          </a:p>
          <a:p>
            <a:pPr lvl="1"/>
            <a:r>
              <a:rPr lang="en-US" dirty="0" smtClean="0"/>
              <a:t>A transition to a </a:t>
            </a:r>
            <a:r>
              <a:rPr lang="en-US" i="1" dirty="0" smtClean="0"/>
              <a:t>different</a:t>
            </a:r>
            <a:r>
              <a:rPr lang="en-US" dirty="0" smtClean="0"/>
              <a:t> version of the operational product based on </a:t>
            </a:r>
            <a:r>
              <a:rPr lang="en-US" i="1" dirty="0" smtClean="0"/>
              <a:t>changes</a:t>
            </a:r>
            <a:r>
              <a:rPr lang="en-US" dirty="0" smtClean="0"/>
              <a:t> to the observing capability or product inputs</a:t>
            </a:r>
          </a:p>
          <a:p>
            <a:r>
              <a:rPr lang="en-US" dirty="0" smtClean="0"/>
              <a:t>Improvement</a:t>
            </a:r>
          </a:p>
          <a:p>
            <a:pPr lvl="1"/>
            <a:r>
              <a:rPr lang="en-US" dirty="0" smtClean="0"/>
              <a:t>A transition to a </a:t>
            </a:r>
            <a:r>
              <a:rPr lang="en-US" i="1" dirty="0" smtClean="0"/>
              <a:t>better</a:t>
            </a:r>
            <a:r>
              <a:rPr lang="en-US" dirty="0" smtClean="0"/>
              <a:t> version of the operational product based on an </a:t>
            </a:r>
            <a:r>
              <a:rPr lang="en-US" i="1" dirty="0" smtClean="0"/>
              <a:t>enhancement</a:t>
            </a:r>
            <a:r>
              <a:rPr lang="en-US" dirty="0" smtClean="0"/>
              <a:t> to the observing capability or product inputs</a:t>
            </a:r>
          </a:p>
          <a:p>
            <a:r>
              <a:rPr lang="en-US" dirty="0" smtClean="0"/>
              <a:t>Supersession/Retirement</a:t>
            </a:r>
          </a:p>
          <a:p>
            <a:pPr lvl="1"/>
            <a:r>
              <a:rPr lang="en-US" dirty="0" smtClean="0"/>
              <a:t>A transition out of operations due to lack of applicability because of other products or change in mission</a:t>
            </a:r>
          </a:p>
          <a:p>
            <a:r>
              <a:rPr lang="en-US" dirty="0" smtClean="0"/>
              <a:t>Community</a:t>
            </a:r>
          </a:p>
          <a:p>
            <a:pPr lvl="1"/>
            <a:r>
              <a:rPr lang="en-US" dirty="0" smtClean="0"/>
              <a:t>A transition to widespread use beyond source organization, including general public or scientific community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9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R2O2</a:t>
            </a:r>
            <a:r>
              <a:rPr lang="en-US" u="sng" dirty="0" smtClean="0"/>
              <a:t>?</a:t>
            </a:r>
            <a:r>
              <a:rPr lang="en-US" dirty="0" smtClean="0"/>
              <a:t>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The operations </a:t>
            </a:r>
            <a:r>
              <a:rPr lang="en-US" i="1" dirty="0" smtClean="0"/>
              <a:t>floor</a:t>
            </a:r>
            <a:r>
              <a:rPr lang="en-US" dirty="0" smtClean="0"/>
              <a:t> may be disconnected from the researcher</a:t>
            </a:r>
          </a:p>
          <a:p>
            <a:pPr lvl="1"/>
            <a:r>
              <a:rPr lang="en-US" dirty="0" smtClean="0"/>
              <a:t>Funds may not be available to support further research</a:t>
            </a:r>
          </a:p>
          <a:p>
            <a:r>
              <a:rPr lang="en-US" dirty="0" smtClean="0"/>
              <a:t>Maintenance</a:t>
            </a:r>
          </a:p>
          <a:p>
            <a:pPr lvl="1"/>
            <a:r>
              <a:rPr lang="en-US" dirty="0" smtClean="0"/>
              <a:t>Requires comprehensive knowledge of observing systems and inputs</a:t>
            </a:r>
          </a:p>
          <a:p>
            <a:r>
              <a:rPr lang="en-US" dirty="0" smtClean="0"/>
              <a:t>Improvement</a:t>
            </a:r>
          </a:p>
          <a:p>
            <a:pPr lvl="1"/>
            <a:r>
              <a:rPr lang="en-US" dirty="0" smtClean="0"/>
              <a:t>Requires comprehensive knowledge of observing systems and inputs, as well as an understanding of how enhancements impact a product</a:t>
            </a:r>
          </a:p>
          <a:p>
            <a:r>
              <a:rPr lang="en-US" dirty="0" smtClean="0"/>
              <a:t>Supersession/Retirement</a:t>
            </a:r>
          </a:p>
          <a:p>
            <a:pPr lvl="1"/>
            <a:r>
              <a:rPr lang="en-US" dirty="0" smtClean="0"/>
              <a:t>Requires intimate knowledge of the operations </a:t>
            </a:r>
            <a:r>
              <a:rPr lang="en-US" i="1" dirty="0" smtClean="0"/>
              <a:t>floor</a:t>
            </a:r>
          </a:p>
          <a:p>
            <a:r>
              <a:rPr lang="en-US" dirty="0" smtClean="0"/>
              <a:t>Community</a:t>
            </a:r>
          </a:p>
          <a:p>
            <a:pPr lvl="1"/>
            <a:r>
              <a:rPr lang="en-US" dirty="0" smtClean="0"/>
              <a:t>Communicating changes to a product once made available to a broader community are difficult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9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Example:  Maintenance</a:t>
            </a:r>
            <a:endParaRPr lang="en-US" dirty="0"/>
          </a:p>
        </p:txBody>
      </p:sp>
      <p:pic>
        <p:nvPicPr>
          <p:cNvPr id="2050" name="Picture 2" descr="C:\Users\jgerth\AppData\Local\Temp\DRPRH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300075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442987" y="4063726"/>
            <a:ext cx="1683353" cy="735951"/>
          </a:xfrm>
          <a:custGeom>
            <a:avLst/>
            <a:gdLst>
              <a:gd name="connsiteX0" fmla="*/ 0 w 1683353"/>
              <a:gd name="connsiteY0" fmla="*/ 691646 h 735951"/>
              <a:gd name="connsiteX1" fmla="*/ 59065 w 1683353"/>
              <a:gd name="connsiteY1" fmla="*/ 470123 h 735951"/>
              <a:gd name="connsiteX2" fmla="*/ 339624 w 1683353"/>
              <a:gd name="connsiteY2" fmla="*/ 411050 h 735951"/>
              <a:gd name="connsiteX3" fmla="*/ 590650 w 1683353"/>
              <a:gd name="connsiteY3" fmla="*/ 86149 h 735951"/>
              <a:gd name="connsiteX4" fmla="*/ 959807 w 1683353"/>
              <a:gd name="connsiteY4" fmla="*/ 71380 h 735951"/>
              <a:gd name="connsiteX5" fmla="*/ 989339 w 1683353"/>
              <a:gd name="connsiteY5" fmla="*/ 219063 h 735951"/>
              <a:gd name="connsiteX6" fmla="*/ 1151768 w 1683353"/>
              <a:gd name="connsiteY6" fmla="*/ 307672 h 735951"/>
              <a:gd name="connsiteX7" fmla="*/ 1225599 w 1683353"/>
              <a:gd name="connsiteY7" fmla="*/ 71380 h 735951"/>
              <a:gd name="connsiteX8" fmla="*/ 1683353 w 1683353"/>
              <a:gd name="connsiteY8" fmla="*/ 735951 h 735951"/>
              <a:gd name="connsiteX9" fmla="*/ 1683353 w 1683353"/>
              <a:gd name="connsiteY9" fmla="*/ 735951 h 735951"/>
              <a:gd name="connsiteX10" fmla="*/ 1683353 w 1683353"/>
              <a:gd name="connsiteY10" fmla="*/ 735951 h 73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83353" h="735951">
                <a:moveTo>
                  <a:pt x="0" y="691646"/>
                </a:moveTo>
                <a:cubicBezTo>
                  <a:pt x="1230" y="604267"/>
                  <a:pt x="2461" y="516889"/>
                  <a:pt x="59065" y="470123"/>
                </a:cubicBezTo>
                <a:cubicBezTo>
                  <a:pt x="115669" y="423357"/>
                  <a:pt x="251027" y="475046"/>
                  <a:pt x="339624" y="411050"/>
                </a:cubicBezTo>
                <a:cubicBezTo>
                  <a:pt x="428221" y="347054"/>
                  <a:pt x="487286" y="142761"/>
                  <a:pt x="590650" y="86149"/>
                </a:cubicBezTo>
                <a:cubicBezTo>
                  <a:pt x="694014" y="29537"/>
                  <a:pt x="893359" y="49228"/>
                  <a:pt x="959807" y="71380"/>
                </a:cubicBezTo>
                <a:cubicBezTo>
                  <a:pt x="1026255" y="93532"/>
                  <a:pt x="957346" y="179681"/>
                  <a:pt x="989339" y="219063"/>
                </a:cubicBezTo>
                <a:cubicBezTo>
                  <a:pt x="1021332" y="258445"/>
                  <a:pt x="1112391" y="332286"/>
                  <a:pt x="1151768" y="307672"/>
                </a:cubicBezTo>
                <a:cubicBezTo>
                  <a:pt x="1191145" y="283058"/>
                  <a:pt x="1137001" y="0"/>
                  <a:pt x="1225599" y="71380"/>
                </a:cubicBezTo>
                <a:cubicBezTo>
                  <a:pt x="1314197" y="142760"/>
                  <a:pt x="1683353" y="735951"/>
                  <a:pt x="1683353" y="735951"/>
                </a:cubicBezTo>
                <a:lnTo>
                  <a:pt x="1683353" y="735951"/>
                </a:lnTo>
                <a:lnTo>
                  <a:pt x="1683353" y="735951"/>
                </a:lnTo>
              </a:path>
            </a:pathLst>
          </a:custGeom>
          <a:ln w="635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071380" y="605497"/>
            <a:ext cx="2953250" cy="2067554"/>
          </a:xfrm>
          <a:custGeom>
            <a:avLst/>
            <a:gdLst>
              <a:gd name="connsiteX0" fmla="*/ 0 w 2953250"/>
              <a:gd name="connsiteY0" fmla="*/ 620267 h 2067554"/>
              <a:gd name="connsiteX1" fmla="*/ 516819 w 2953250"/>
              <a:gd name="connsiteY1" fmla="*/ 546425 h 2067554"/>
              <a:gd name="connsiteX2" fmla="*/ 1048404 w 2953250"/>
              <a:gd name="connsiteY2" fmla="*/ 265829 h 2067554"/>
              <a:gd name="connsiteX3" fmla="*/ 1284664 w 2953250"/>
              <a:gd name="connsiteY3" fmla="*/ 44305 h 2067554"/>
              <a:gd name="connsiteX4" fmla="*/ 1579989 w 2953250"/>
              <a:gd name="connsiteY4" fmla="*/ 44305 h 2067554"/>
              <a:gd name="connsiteX5" fmla="*/ 1963911 w 2953250"/>
              <a:gd name="connsiteY5" fmla="*/ 310134 h 2067554"/>
              <a:gd name="connsiteX6" fmla="*/ 2170639 w 2953250"/>
              <a:gd name="connsiteY6" fmla="*/ 575962 h 2067554"/>
              <a:gd name="connsiteX7" fmla="*/ 2303535 w 2953250"/>
              <a:gd name="connsiteY7" fmla="*/ 886095 h 2067554"/>
              <a:gd name="connsiteX8" fmla="*/ 2377366 w 2953250"/>
              <a:gd name="connsiteY8" fmla="*/ 1284837 h 2067554"/>
              <a:gd name="connsiteX9" fmla="*/ 2584094 w 2953250"/>
              <a:gd name="connsiteY9" fmla="*/ 1654043 h 2067554"/>
              <a:gd name="connsiteX10" fmla="*/ 2953250 w 2953250"/>
              <a:gd name="connsiteY10" fmla="*/ 2067554 h 206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3250" h="2067554">
                <a:moveTo>
                  <a:pt x="0" y="620267"/>
                </a:moveTo>
                <a:cubicBezTo>
                  <a:pt x="171042" y="612882"/>
                  <a:pt x="342085" y="605498"/>
                  <a:pt x="516819" y="546425"/>
                </a:cubicBezTo>
                <a:cubicBezTo>
                  <a:pt x="691553" y="487352"/>
                  <a:pt x="920430" y="349516"/>
                  <a:pt x="1048404" y="265829"/>
                </a:cubicBezTo>
                <a:cubicBezTo>
                  <a:pt x="1176378" y="182142"/>
                  <a:pt x="1196067" y="81226"/>
                  <a:pt x="1284664" y="44305"/>
                </a:cubicBezTo>
                <a:cubicBezTo>
                  <a:pt x="1373261" y="7384"/>
                  <a:pt x="1466781" y="0"/>
                  <a:pt x="1579989" y="44305"/>
                </a:cubicBezTo>
                <a:cubicBezTo>
                  <a:pt x="1693197" y="88610"/>
                  <a:pt x="1865469" y="221525"/>
                  <a:pt x="1963911" y="310134"/>
                </a:cubicBezTo>
                <a:cubicBezTo>
                  <a:pt x="2062353" y="398743"/>
                  <a:pt x="2114035" y="479969"/>
                  <a:pt x="2170639" y="575962"/>
                </a:cubicBezTo>
                <a:cubicBezTo>
                  <a:pt x="2227243" y="671956"/>
                  <a:pt x="2269081" y="767949"/>
                  <a:pt x="2303535" y="886095"/>
                </a:cubicBezTo>
                <a:cubicBezTo>
                  <a:pt x="2337989" y="1004241"/>
                  <a:pt x="2330606" y="1156846"/>
                  <a:pt x="2377366" y="1284837"/>
                </a:cubicBezTo>
                <a:cubicBezTo>
                  <a:pt x="2424126" y="1412828"/>
                  <a:pt x="2488113" y="1523590"/>
                  <a:pt x="2584094" y="1654043"/>
                </a:cubicBezTo>
                <a:cubicBezTo>
                  <a:pt x="2680075" y="1784496"/>
                  <a:pt x="2953250" y="2067554"/>
                  <a:pt x="2953250" y="2067554"/>
                </a:cubicBezTo>
              </a:path>
            </a:pathLst>
          </a:custGeom>
          <a:ln w="635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25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 Improvement</a:t>
            </a:r>
            <a:endParaRPr lang="en-US" dirty="0"/>
          </a:p>
        </p:txBody>
      </p:sp>
      <p:pic>
        <p:nvPicPr>
          <p:cNvPr id="7" name="Picture 2" descr="http://cimss.ssec.wisc.edu/goes/blog/wp-content/uploads/2011/12/111206_goes_west_awips_wv_anim.gif"/>
          <p:cNvPicPr>
            <a:picLocks noGrp="1" noChangeAspect="1" noChangeArrowheads="1" noCrop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75" r="-487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When GOES-11 was replaced by GOES-15 as the operational GOES-West satellite, users should have experienced an improved water vapor channel (Imager channel 3).</a:t>
            </a:r>
          </a:p>
          <a:p>
            <a:endParaRPr lang="en-US" sz="2000" dirty="0" smtClean="0"/>
          </a:p>
          <a:p>
            <a:r>
              <a:rPr lang="en-US" sz="1200" i="1" dirty="0" smtClean="0"/>
              <a:t>Image source:  CIMSS Satellite Blog, Scott </a:t>
            </a:r>
            <a:r>
              <a:rPr lang="en-US" sz="1200" i="1" dirty="0" err="1" smtClean="0"/>
              <a:t>Bachmeier</a:t>
            </a:r>
            <a:endParaRPr lang="en-US" sz="1200" i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Example:  Supersession/Retirement</a:t>
            </a:r>
            <a:endParaRPr lang="en-US" sz="35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02" r="-12102"/>
          <a:stretch>
            <a:fillRect/>
          </a:stretch>
        </p:blipFill>
        <p:spPr>
          <a:xfrm>
            <a:off x="3001790" y="1600200"/>
            <a:ext cx="6729585" cy="5181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152400" y="1600200"/>
            <a:ext cx="34290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This is the combined GOES Sounder 4.5 </a:t>
            </a:r>
            <a:r>
              <a:rPr lang="en-US" sz="2000" dirty="0" err="1" smtClean="0"/>
              <a:t>μm</a:t>
            </a:r>
            <a:r>
              <a:rPr lang="en-US" sz="2000" dirty="0" smtClean="0"/>
              <a:t> band as it is presented in AWIPS.  Ideally, this channel would provide forecasters information about mid-</a:t>
            </a:r>
            <a:r>
              <a:rPr lang="en-US" sz="2000" dirty="0" err="1" smtClean="0"/>
              <a:t>tropospheric</a:t>
            </a:r>
            <a:r>
              <a:rPr lang="en-US" sz="2000" dirty="0" smtClean="0"/>
              <a:t> horizontal temperature gradients.  Not only is the GOES-13 data noisy, but the default color scheme makes the information difficult to interpret.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The implementation into AWIPS is an important component of completing the R2O chain.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4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 Community</a:t>
            </a:r>
            <a:endParaRPr lang="en-US" dirty="0"/>
          </a:p>
        </p:txBody>
      </p:sp>
      <p:pic>
        <p:nvPicPr>
          <p:cNvPr id="7" name="Picture 2" descr="H:\My Documents\PG\GOES13_IMAGER_CONUS_COVERAGE.GI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1" b="-375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This is the GOES-East CONUS sector from GOES-13.</a:t>
            </a:r>
          </a:p>
          <a:p>
            <a:endParaRPr lang="en-US" sz="2000" dirty="0" smtClean="0"/>
          </a:p>
          <a:p>
            <a:r>
              <a:rPr lang="en-US" sz="1200" i="1" dirty="0" smtClean="0"/>
              <a:t>Image source:  Tim </a:t>
            </a:r>
            <a:r>
              <a:rPr lang="en-US" sz="1200" i="1" dirty="0" err="1" smtClean="0"/>
              <a:t>Schmit</a:t>
            </a:r>
            <a:endParaRPr lang="en-US" sz="12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8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5410200" cy="5082809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 smtClean="0"/>
              <a:t>The Cooperative Institute for Meteorological Satellite Studies (CIMSS) has developed a growing program in which new satellite imagery and products are developed for, collaborated in conjunction with, and delivered to National Weather Service (NWS) field weather forecast offices (</a:t>
            </a:r>
            <a:r>
              <a:rPr lang="en-US" dirty="0" err="1" smtClean="0"/>
              <a:t>WFOs</a:t>
            </a:r>
            <a:r>
              <a:rPr lang="en-US" dirty="0" smtClean="0"/>
              <a:t>) and national centers </a:t>
            </a:r>
            <a:r>
              <a:rPr lang="en-US" i="1" dirty="0" smtClean="0"/>
              <a:t>without</a:t>
            </a:r>
            <a:r>
              <a:rPr lang="en-US" dirty="0" smtClean="0"/>
              <a:t> invoking a formalized process or an operational provider.  </a:t>
            </a:r>
            <a:r>
              <a:rPr lang="en-US" b="1" i="1" dirty="0" smtClean="0"/>
              <a:t>Over half of all </a:t>
            </a:r>
            <a:r>
              <a:rPr lang="en-US" b="1" i="1" dirty="0" err="1" smtClean="0"/>
              <a:t>WFOs</a:t>
            </a:r>
            <a:r>
              <a:rPr lang="en-US" b="1" i="1" dirty="0" smtClean="0"/>
              <a:t> nationwide receive satellite imagery or related products from CIMSS.</a:t>
            </a:r>
          </a:p>
        </p:txBody>
      </p:sp>
      <p:pic>
        <p:nvPicPr>
          <p:cNvPr id="4" name="Picture 3" descr="\\bean\home\jgerth\My Documents\My Pictures\HWT\IMG_07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234315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\\bean\home\jgerth\My Documents\My Pictures\HWT\DSCN0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462915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52856"/>
            <a:ext cx="2971800" cy="223314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 smtClean="0"/>
              <a:t>Satellite Services Division Special Bulletin</a:t>
            </a:r>
            <a:endParaRPr lang="en-US" sz="35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1">
              <a:buNone/>
            </a:pPr>
            <a:r>
              <a:rPr lang="en-US" b="1" dirty="0" smtClean="0"/>
              <a:t>Topic:  </a:t>
            </a:r>
            <a:r>
              <a:rPr lang="en-US" dirty="0" smtClean="0"/>
              <a:t>GOES-East RSO is scheduled for September 27,  2012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b="1" dirty="0" smtClean="0"/>
              <a:t>Date/Time Issued:</a:t>
            </a:r>
            <a:r>
              <a:rPr lang="en-US" dirty="0" smtClean="0"/>
              <a:t>  September 27, 2012 1850 UTC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b="1" dirty="0" err="1" smtClean="0"/>
              <a:t>Product(s</a:t>
            </a:r>
            <a:r>
              <a:rPr lang="en-US" b="1" dirty="0" smtClean="0"/>
              <a:t>) or Data Impacted:</a:t>
            </a:r>
            <a:r>
              <a:rPr lang="en-US" dirty="0" smtClean="0"/>
              <a:t>  GOES-East Imager Data and Products</a:t>
            </a:r>
          </a:p>
          <a:p>
            <a:pPr lvl="1">
              <a:buNone/>
            </a:pPr>
            <a:endParaRPr lang="en-US" dirty="0" smtClean="0"/>
          </a:p>
          <a:p>
            <a:pPr lvl="1">
              <a:buNone/>
            </a:pPr>
            <a:r>
              <a:rPr lang="en-US" b="1" dirty="0" smtClean="0"/>
              <a:t>Details/Specifics of Change:</a:t>
            </a:r>
            <a:r>
              <a:rPr lang="en-US" dirty="0" smtClean="0"/>
              <a:t>  Requested by WFO Miami</a:t>
            </a:r>
          </a:p>
          <a:p>
            <a:pPr lvl="1">
              <a:buNone/>
            </a:pPr>
            <a:r>
              <a:rPr lang="en-US" b="1" dirty="0" smtClean="0"/>
              <a:t>Reason:</a:t>
            </a:r>
            <a:r>
              <a:rPr lang="en-US" dirty="0" smtClean="0"/>
              <a:t>  WFO Puerto Rico issues - Miami backing them up - No radar.</a:t>
            </a:r>
          </a:p>
          <a:p>
            <a:pPr lvl="1">
              <a:buNone/>
            </a:pPr>
            <a:r>
              <a:rPr lang="en-US" dirty="0" smtClean="0"/>
              <a:t>There will be an increased number of GOES-East Rapid Sectors, with decreased coverage for the  Southern Hemisphere and smaller Northern Hemisphere scans.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 Community</a:t>
            </a:r>
            <a:endParaRPr lang="en-US" dirty="0"/>
          </a:p>
        </p:txBody>
      </p:sp>
      <p:pic>
        <p:nvPicPr>
          <p:cNvPr id="10" name="Picture 2" descr="H:\My Documents\PG\GOES14_IMAGER_CONUS_COVERAGE.GIF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1" b="-375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The problem was that GOES-14 was GOES-East and the CONUS sector did not cover Puerto Rico.</a:t>
            </a:r>
          </a:p>
          <a:p>
            <a:endParaRPr lang="en-US" sz="2000" dirty="0" smtClean="0"/>
          </a:p>
          <a:p>
            <a:r>
              <a:rPr lang="en-US" sz="1200" i="1" dirty="0" smtClean="0"/>
              <a:t>Image source:  Tim </a:t>
            </a:r>
            <a:r>
              <a:rPr lang="en-US" sz="1200" i="1" dirty="0" err="1" smtClean="0"/>
              <a:t>Schmit</a:t>
            </a:r>
            <a:endParaRPr lang="en-US" sz="1200" i="1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2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Popular Excuses (R2</a:t>
            </a:r>
            <a:r>
              <a:rPr lang="en-US" u="sng" dirty="0" smtClean="0"/>
              <a:t>NO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Why do R2O activities fall short?</a:t>
            </a:r>
          </a:p>
          <a:p>
            <a:pPr lvl="1"/>
            <a:r>
              <a:rPr lang="en-US" dirty="0" smtClean="0"/>
              <a:t>Limited Bandwidth</a:t>
            </a:r>
          </a:p>
          <a:p>
            <a:pPr lvl="2"/>
            <a:r>
              <a:rPr lang="en-US" dirty="0" smtClean="0"/>
              <a:t>To disseminate new products operationally</a:t>
            </a:r>
          </a:p>
          <a:p>
            <a:pPr lvl="1"/>
            <a:r>
              <a:rPr lang="en-US" dirty="0" smtClean="0"/>
              <a:t>Decreasing Budgets</a:t>
            </a:r>
          </a:p>
          <a:p>
            <a:pPr lvl="2"/>
            <a:r>
              <a:rPr lang="en-US" dirty="0" smtClean="0"/>
              <a:t>Necessitates prioritization</a:t>
            </a:r>
          </a:p>
          <a:p>
            <a:pPr lvl="1"/>
            <a:r>
              <a:rPr lang="en-US" dirty="0" smtClean="0"/>
              <a:t>Bureaucracy</a:t>
            </a:r>
          </a:p>
          <a:p>
            <a:pPr lvl="2"/>
            <a:r>
              <a:rPr lang="en-US" dirty="0" smtClean="0"/>
              <a:t>Impedes progress and agility</a:t>
            </a:r>
          </a:p>
          <a:p>
            <a:pPr lvl="1"/>
            <a:r>
              <a:rPr lang="en-US" dirty="0" smtClean="0"/>
              <a:t>Too Few People</a:t>
            </a:r>
          </a:p>
          <a:p>
            <a:pPr lvl="2"/>
            <a:r>
              <a:rPr lang="en-US" dirty="0" smtClean="0"/>
              <a:t>May not be in a position to identify points of failure</a:t>
            </a:r>
          </a:p>
          <a:p>
            <a:pPr lvl="2"/>
            <a:r>
              <a:rPr lang="en-US" dirty="0" smtClean="0"/>
              <a:t>Who is the process owner?</a:t>
            </a:r>
          </a:p>
          <a:p>
            <a:pPr lvl="1"/>
            <a:r>
              <a:rPr lang="en-US" dirty="0" smtClean="0"/>
              <a:t>Overbearing IT Security</a:t>
            </a:r>
          </a:p>
          <a:p>
            <a:pPr lvl="2"/>
            <a:r>
              <a:rPr lang="en-US" dirty="0" smtClean="0"/>
              <a:t>Freezes R2O cold</a:t>
            </a:r>
          </a:p>
        </p:txBody>
      </p:sp>
      <p:pic>
        <p:nvPicPr>
          <p:cNvPr id="4" name="Picture 2" descr="C:\Users\jgerth\AppData\Local\Microsoft\Windows\Temporary Internet Files\Content.IE5\96QRN48W\MC910216362[1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2371725"/>
            <a:ext cx="28755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6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Ingredients for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P</a:t>
            </a:r>
            <a:r>
              <a:rPr lang="en-US" dirty="0" smtClean="0"/>
              <a:t>ersonnel </a:t>
            </a:r>
            <a:r>
              <a:rPr lang="en-US" dirty="0"/>
              <a:t>on the interagency interface who are conversant with requirements for facilitation across interagency </a:t>
            </a:r>
            <a:r>
              <a:rPr lang="en-US" dirty="0" smtClean="0"/>
              <a:t>gaps,</a:t>
            </a:r>
          </a:p>
          <a:p>
            <a:endParaRPr lang="en-US" dirty="0" smtClean="0"/>
          </a:p>
          <a:p>
            <a:r>
              <a:rPr lang="en-US" dirty="0" smtClean="0"/>
              <a:t>Sufficient </a:t>
            </a:r>
            <a:r>
              <a:rPr lang="en-US" dirty="0"/>
              <a:t>and certain budget allocations, particularly for operational </a:t>
            </a:r>
            <a:r>
              <a:rPr lang="en-US" dirty="0" smtClean="0"/>
              <a:t>continuity,</a:t>
            </a:r>
          </a:p>
          <a:p>
            <a:endParaRPr lang="en-US" dirty="0" smtClean="0"/>
          </a:p>
          <a:p>
            <a:r>
              <a:rPr lang="en-US" dirty="0" smtClean="0"/>
              <a:t>Necessary </a:t>
            </a:r>
            <a:r>
              <a:rPr lang="en-US" dirty="0"/>
              <a:t>information technology (IT) resources and </a:t>
            </a:r>
            <a:r>
              <a:rPr lang="en-US" dirty="0" smtClean="0"/>
              <a:t>infrastructure, including </a:t>
            </a:r>
            <a:r>
              <a:rPr lang="en-US" dirty="0"/>
              <a:t>computing capabilities and telecommunication bandwidth, </a:t>
            </a:r>
            <a:r>
              <a:rPr lang="en-US" dirty="0" smtClean="0"/>
              <a:t>and</a:t>
            </a:r>
          </a:p>
          <a:p>
            <a:endParaRPr lang="en-US" dirty="0" smtClean="0"/>
          </a:p>
          <a:p>
            <a:r>
              <a:rPr lang="en-US" dirty="0" smtClean="0"/>
              <a:t>Emphasized </a:t>
            </a:r>
            <a:r>
              <a:rPr lang="en-US" dirty="0"/>
              <a:t>mission-priority principles, where security and non-mission regulations are not restrictions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70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R2O Driving Future Capabilities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The SPSRB and PG processes begin after new satellite procurement has started.</a:t>
            </a:r>
          </a:p>
          <a:p>
            <a:r>
              <a:rPr lang="en-US" dirty="0" smtClean="0"/>
              <a:t>Good recommendations resulting from the SPSRB and PG processes will not alter the specifications of current or future observing systems.</a:t>
            </a:r>
          </a:p>
          <a:p>
            <a:r>
              <a:rPr lang="en-US" dirty="0" smtClean="0"/>
              <a:t>The SPSRB and PG need a follow-on process to continually monitor and assess implemented products as science, spacecraft, instruments, distribution strategies, and visualization systems evolve.</a:t>
            </a:r>
          </a:p>
          <a:p>
            <a:r>
              <a:rPr lang="en-US" dirty="0" smtClean="0"/>
              <a:t>A closer relationship between product development and the operations </a:t>
            </a:r>
            <a:r>
              <a:rPr lang="en-US" i="1" dirty="0" smtClean="0"/>
              <a:t>floor</a:t>
            </a:r>
            <a:r>
              <a:rPr lang="en-US" dirty="0" smtClean="0"/>
              <a:t> will allow for organic and realistic user requests fueling the R2O loop.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R2O Driving Future Capabilities</a:t>
            </a:r>
            <a:endParaRPr lang="en-US" dirty="0"/>
          </a:p>
        </p:txBody>
      </p:sp>
      <p:pic>
        <p:nvPicPr>
          <p:cNvPr id="5122" name="Picture 2" descr="http://cimss.ssec.wisc.edu/goes/blog/wp-content/uploads/2012/12/121226_0758z_suomi_npp_viirs_dnb_fog_snow_cover_anim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" y="1565114"/>
            <a:ext cx="8637292" cy="529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5400000">
            <a:off x="7467600" y="5177721"/>
            <a:ext cx="3083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/>
              <a:t>Source:  CIMSS Satellite Blog, Scott </a:t>
            </a:r>
            <a:r>
              <a:rPr lang="en-US" sz="1200" i="1" dirty="0" err="1" smtClean="0"/>
              <a:t>Bachmeier</a:t>
            </a:r>
            <a:endParaRPr lang="en-US" sz="12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68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Developments at CIMSS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5257800" cy="46238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Participation in NOAA </a:t>
            </a:r>
            <a:r>
              <a:rPr lang="en-US" dirty="0" err="1" smtClean="0"/>
              <a:t>Testbeds</a:t>
            </a:r>
            <a:endParaRPr lang="en-US" dirty="0" smtClean="0"/>
          </a:p>
          <a:p>
            <a:pPr lvl="1"/>
            <a:r>
              <a:rPr lang="en-US" dirty="0" smtClean="0"/>
              <a:t>Personnel, products, technical support</a:t>
            </a:r>
          </a:p>
          <a:p>
            <a:r>
              <a:rPr lang="en-US" dirty="0" smtClean="0"/>
              <a:t>Local area demonstrations</a:t>
            </a:r>
          </a:p>
          <a:p>
            <a:r>
              <a:rPr lang="en-US" dirty="0" smtClean="0"/>
              <a:t>Alaska Region</a:t>
            </a:r>
          </a:p>
          <a:p>
            <a:pPr lvl="1"/>
            <a:r>
              <a:rPr lang="en-US" dirty="0" smtClean="0"/>
              <a:t>Development of standalone software to produce polar-orbiting satellite imagery for AWIPS</a:t>
            </a:r>
          </a:p>
          <a:p>
            <a:r>
              <a:rPr lang="en-US" dirty="0" smtClean="0"/>
              <a:t>Pacific Region</a:t>
            </a:r>
          </a:p>
          <a:p>
            <a:pPr lvl="1"/>
            <a:r>
              <a:rPr lang="en-US" dirty="0" smtClean="0"/>
              <a:t>Aided satellite antenna acquisition for Honolulu Community College</a:t>
            </a:r>
          </a:p>
          <a:p>
            <a:pPr lvl="1"/>
            <a:r>
              <a:rPr lang="en-US" dirty="0" smtClean="0"/>
              <a:t>AWIPS and AWIPS II support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4171950"/>
            <a:ext cx="2971800" cy="2228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1733550"/>
            <a:ext cx="2971800" cy="237631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 Comments?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Contact me:  </a:t>
            </a:r>
            <a:r>
              <a:rPr lang="en-US" u="sng" dirty="0" err="1" smtClean="0"/>
              <a:t>Jordan.Gerth@noaa.gov</a:t>
            </a:r>
            <a:endParaRPr lang="en-US" u="sng" dirty="0" smtClean="0"/>
          </a:p>
          <a:p>
            <a:endParaRPr lang="en-US" u="sng" dirty="0" smtClean="0"/>
          </a:p>
          <a:p>
            <a:pPr>
              <a:buNone/>
            </a:pPr>
            <a:r>
              <a:rPr lang="en-US" dirty="0" smtClean="0"/>
              <a:t>Previous presentations:</a:t>
            </a:r>
          </a:p>
          <a:p>
            <a:pPr>
              <a:buNone/>
            </a:pPr>
            <a:endParaRPr lang="en-US" sz="1548" dirty="0" smtClean="0"/>
          </a:p>
          <a:p>
            <a:r>
              <a:rPr lang="en-US" i="1" dirty="0" smtClean="0"/>
              <a:t>An Outline in Transferring Satellite Research Products to National Weather Service Operations</a:t>
            </a:r>
          </a:p>
          <a:p>
            <a:pPr lvl="1"/>
            <a:r>
              <a:rPr lang="en-US" dirty="0" smtClean="0"/>
              <a:t>Talk, American Meteorological Society Annual Meeting—1st R2O Conference (Seattle, Washington)</a:t>
            </a:r>
          </a:p>
          <a:p>
            <a:pPr lvl="1"/>
            <a:r>
              <a:rPr lang="en-US" dirty="0" smtClean="0"/>
              <a:t>January 27, 2011</a:t>
            </a:r>
          </a:p>
          <a:p>
            <a:r>
              <a:rPr lang="en-US" i="1" dirty="0" smtClean="0"/>
              <a:t>Transitioning Satellite Products to National Weather Service Operations, and Future Directions for the GOES-R Era</a:t>
            </a:r>
            <a:endParaRPr lang="en-US" dirty="0" smtClean="0"/>
          </a:p>
          <a:p>
            <a:pPr lvl="1"/>
            <a:r>
              <a:rPr lang="en-US" dirty="0" smtClean="0"/>
              <a:t>Talk, American Meteorological Society Annual Meeting—16th SATMET Conference (Phoenix, Arizona)</a:t>
            </a:r>
          </a:p>
          <a:p>
            <a:pPr lvl="1"/>
            <a:r>
              <a:rPr lang="en-US" dirty="0" smtClean="0"/>
              <a:t>January 14, 2009</a:t>
            </a:r>
          </a:p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To introduce a new product to the NWS, it must be available in their visualization software, the Advanced Weather Interactive Processing System (AWIPS).</a:t>
            </a:r>
          </a:p>
          <a:p>
            <a:r>
              <a:rPr lang="en-US" dirty="0" smtClean="0"/>
              <a:t>CIMSS has developed the technical expertise to produce, deliver, and display satellite images and products in AWIPS.</a:t>
            </a:r>
          </a:p>
          <a:p>
            <a:r>
              <a:rPr lang="en-US" dirty="0" smtClean="0"/>
              <a:t>AWIPS is undergoing an upgrade.  CIMSS is assisting its NWS partners with the transition process for the imagery and products that it provides.</a:t>
            </a:r>
          </a:p>
          <a:p>
            <a:r>
              <a:rPr lang="en-US" dirty="0" smtClean="0"/>
              <a:t>CIMSS data is delivered via terrestrial networks.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4022725" cy="1336956"/>
          </a:xfrm>
        </p:spPr>
        <p:txBody>
          <a:bodyPr>
            <a:normAutofit/>
          </a:bodyPr>
          <a:lstStyle/>
          <a:p>
            <a:r>
              <a:rPr lang="en-US" b="1" dirty="0" smtClean="0"/>
              <a:t>NRC Report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4114800" cy="438912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/>
              <a:t>In 2000, a report from the National Research Council (NRC) read—</a:t>
            </a:r>
          </a:p>
          <a:p>
            <a:pPr>
              <a:buNone/>
            </a:pPr>
            <a:r>
              <a:rPr lang="en-US" dirty="0" smtClean="0"/>
              <a:t>“Successful transitions from R&amp;D to operational implementation always require:</a:t>
            </a:r>
          </a:p>
          <a:p>
            <a:pPr>
              <a:buNone/>
            </a:pPr>
            <a:r>
              <a:rPr lang="en-US" dirty="0" smtClean="0"/>
              <a:t>(1) an understanding of the importance (and risks) of the transition,</a:t>
            </a:r>
          </a:p>
          <a:p>
            <a:pPr>
              <a:buNone/>
            </a:pPr>
            <a:r>
              <a:rPr lang="en-US" dirty="0" smtClean="0"/>
              <a:t>(2) development and maintenance of appropriate transition plans,</a:t>
            </a:r>
          </a:p>
          <a:p>
            <a:pPr>
              <a:buNone/>
            </a:pPr>
            <a:r>
              <a:rPr lang="en-US" dirty="0" smtClean="0"/>
              <a:t>(3) adequate resource provision, and</a:t>
            </a:r>
          </a:p>
          <a:p>
            <a:pPr>
              <a:buNone/>
            </a:pPr>
            <a:r>
              <a:rPr lang="en-US" dirty="0" smtClean="0"/>
              <a:t>(4) a continuous feedback (in both directions) between R&amp;D and operational activities.”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609600"/>
            <a:ext cx="4147947" cy="6070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5334000" y="2438400"/>
            <a:ext cx="3048000" cy="457200"/>
          </a:xfrm>
          <a:prstGeom prst="ellipse">
            <a:avLst/>
          </a:prstGeom>
          <a:noFill/>
          <a:ln w="3810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8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mv="urn:schemas-microsoft-com:mac:vml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GOES-R Proving Ground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00779"/>
            <a:ext cx="5919333" cy="51810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97702" y="4572000"/>
            <a:ext cx="2693898" cy="47705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 smtClean="0"/>
              <a:t>The valley of death</a:t>
            </a:r>
            <a:endParaRPr lang="en-US" sz="2400" b="1" dirty="0"/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rot="10800000" flipV="1">
            <a:off x="3581400" y="4810526"/>
            <a:ext cx="2716302" cy="9044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048" y="1678137"/>
            <a:ext cx="3220752" cy="2055663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GOES-R Proving 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 proving ground is designed to showcase future capabilities and identify possible gaps as a forward-thinking exercise to prepare the end user for upcoming science and technology and assure that the capabilities meet user requirements.</a:t>
            </a:r>
          </a:p>
          <a:p>
            <a:r>
              <a:rPr lang="en-US" dirty="0" smtClean="0"/>
              <a:t>The GOES-R Proving Ground (GRPG) is a collective effort between many NOAA and NOAA-supported agencies and universities.</a:t>
            </a:r>
          </a:p>
          <a:p>
            <a:r>
              <a:rPr lang="en-US" dirty="0" smtClean="0"/>
              <a:t>The primary customer is the National Weather Service.</a:t>
            </a:r>
          </a:p>
          <a:p>
            <a:r>
              <a:rPr lang="en-US" dirty="0" smtClean="0"/>
              <a:t>The GRPG leverages existing </a:t>
            </a:r>
            <a:r>
              <a:rPr lang="en-US" dirty="0" err="1" smtClean="0"/>
              <a:t>testbeds</a:t>
            </a:r>
            <a:r>
              <a:rPr lang="en-US" dirty="0" smtClean="0"/>
              <a:t> staffed by “satellite champions”, and implements new demonstrations where they do not exist.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4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SPSRB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NESDIS Satellite Products and Services Review Board (SPSRB) manages the life cycle of a product from research into operations, and once operational, through enhancements to retirement.  All new satellite products must obtain approval through the SPSRB process, which contains six primary steps:</a:t>
            </a:r>
          </a:p>
          <a:p>
            <a:pPr lvl="1"/>
            <a:r>
              <a:rPr lang="en-US" dirty="0" smtClean="0"/>
              <a:t>(1) User Request,</a:t>
            </a:r>
          </a:p>
          <a:p>
            <a:pPr lvl="1"/>
            <a:r>
              <a:rPr lang="en-US" dirty="0" smtClean="0"/>
              <a:t>(2) Assessment,</a:t>
            </a:r>
          </a:p>
          <a:p>
            <a:pPr lvl="1"/>
            <a:r>
              <a:rPr lang="en-US" dirty="0" smtClean="0"/>
              <a:t>(3) Analysis of Alternatives,</a:t>
            </a:r>
          </a:p>
          <a:p>
            <a:pPr lvl="1"/>
            <a:r>
              <a:rPr lang="en-US" dirty="0" smtClean="0"/>
              <a:t>(4) Initial Project Plan,</a:t>
            </a:r>
          </a:p>
          <a:p>
            <a:pPr lvl="1"/>
            <a:r>
              <a:rPr lang="en-US" dirty="0" smtClean="0"/>
              <a:t>(5) Operational Decision, and</a:t>
            </a:r>
          </a:p>
          <a:p>
            <a:pPr lvl="1"/>
            <a:r>
              <a:rPr lang="en-US" dirty="0" smtClean="0"/>
              <a:t>(6) Product Divestiture or Retirement.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248" y="4109895"/>
            <a:ext cx="2054352" cy="190990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2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itle 6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31617785"/>
              </p:ext>
            </p:extLst>
          </p:nvPr>
        </p:nvGraphicFramePr>
        <p:xfrm>
          <a:off x="76200" y="228600"/>
          <a:ext cx="6400800" cy="631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/>
                <a:gridCol w="2400300"/>
                <a:gridCol w="24003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SPSRB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PG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Management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NOAA (NESDIS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STAR and OSO Directors)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NOAA (GOES-R, STAR,</a:t>
                      </a:r>
                      <a:r>
                        <a:rPr lang="en-US" baseline="0" dirty="0" smtClean="0"/>
                        <a:t> NWS, and OAR)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Initiating action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User request, science improvement, or project</a:t>
                      </a:r>
                      <a:r>
                        <a:rPr lang="en-US" baseline="0" dirty="0" smtClean="0"/>
                        <a:t> manager development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Formal</a:t>
                      </a:r>
                      <a:r>
                        <a:rPr lang="en-US" baseline="0" dirty="0" smtClean="0"/>
                        <a:t> NOAA </a:t>
                      </a:r>
                      <a:r>
                        <a:rPr lang="en-US" baseline="0" dirty="0" err="1" smtClean="0"/>
                        <a:t>testbeds</a:t>
                      </a:r>
                      <a:r>
                        <a:rPr lang="en-US" baseline="0" dirty="0" smtClean="0"/>
                        <a:t>, local area demonstrations, grassroots efforts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Initiating source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NOAA only, excluding contractors and associates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NOAA, particularly NWS, and non-federal</a:t>
                      </a:r>
                      <a:r>
                        <a:rPr lang="en-US" baseline="0" dirty="0" smtClean="0"/>
                        <a:t> scientists and subject-matter experts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Operations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Represented by NOAA managers, particularly from NESDIS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Represented</a:t>
                      </a:r>
                      <a:r>
                        <a:rPr lang="en-US" baseline="0" dirty="0" smtClean="0"/>
                        <a:t> by NWS regional science chiefs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Research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Conducted prior</a:t>
                      </a:r>
                      <a:r>
                        <a:rPr lang="en-US" baseline="0" dirty="0" smtClean="0"/>
                        <a:t> to initiation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Ongoing as part of project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Process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Exhaustive, lengthy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 articulated, short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Cost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Funds required, NOAA responsible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Covered largely</a:t>
                      </a:r>
                      <a:r>
                        <a:rPr lang="en-US" baseline="0" dirty="0" smtClean="0"/>
                        <a:t> via NOAA support to Cooperative Institutes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3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Improving the SPSRB and PG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SPSRB could use:</a:t>
            </a:r>
          </a:p>
          <a:p>
            <a:pPr lvl="1"/>
            <a:r>
              <a:rPr lang="en-US" dirty="0" smtClean="0"/>
              <a:t>An initiating mechanism from the PG, where a NOAA user, such as the NWS, could support a request to transition an experimental product to operations developed by a NOAA funded or affiliated entity</a:t>
            </a:r>
          </a:p>
          <a:p>
            <a:pPr lvl="1"/>
            <a:r>
              <a:rPr lang="en-US" dirty="0" smtClean="0"/>
              <a:t>An interface for reporting issues with operational products, or suggesting products suitable for divestiture</a:t>
            </a:r>
          </a:p>
          <a:p>
            <a:pPr lvl="1"/>
            <a:r>
              <a:rPr lang="en-US" dirty="0" smtClean="0"/>
              <a:t>Shorter transition/change period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496EC-6B87-4DEF-B9D2-7EBD52BEB49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9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576</TotalTime>
  <Words>1523</Words>
  <Application>Microsoft Office PowerPoint</Application>
  <PresentationFormat>On-screen Show (4:3)</PresentationFormat>
  <Paragraphs>218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Module</vt:lpstr>
      <vt:lpstr>The ingredients for sustaining success in NOAA R2O for GOES-R</vt:lpstr>
      <vt:lpstr>Background</vt:lpstr>
      <vt:lpstr>Operations</vt:lpstr>
      <vt:lpstr>NRC Report</vt:lpstr>
      <vt:lpstr>GOES-R Proving Ground</vt:lpstr>
      <vt:lpstr>GOES-R Proving Ground</vt:lpstr>
      <vt:lpstr>SPSRB</vt:lpstr>
      <vt:lpstr>Comparison</vt:lpstr>
      <vt:lpstr>Improving the SPSRB and PG</vt:lpstr>
      <vt:lpstr>Improving the SPSRB and PG</vt:lpstr>
      <vt:lpstr>GOES-15 Example</vt:lpstr>
      <vt:lpstr>GOES-15 Example</vt:lpstr>
      <vt:lpstr>Definitions</vt:lpstr>
      <vt:lpstr>R2O2?</vt:lpstr>
      <vt:lpstr>R2O2? Challenges</vt:lpstr>
      <vt:lpstr>Example:  Maintenance</vt:lpstr>
      <vt:lpstr>Example:  Improvement</vt:lpstr>
      <vt:lpstr>Example:  Supersession/Retirement</vt:lpstr>
      <vt:lpstr>Example:  Community</vt:lpstr>
      <vt:lpstr>Satellite Services Division Special Bulletin</vt:lpstr>
      <vt:lpstr>Example:  Community</vt:lpstr>
      <vt:lpstr>Popular Excuses (R2NO)</vt:lpstr>
      <vt:lpstr>Ingredients for Success</vt:lpstr>
      <vt:lpstr>R2O Driving Future Capabilities</vt:lpstr>
      <vt:lpstr>R2O Driving Future Capabilities</vt:lpstr>
      <vt:lpstr>Developments at CIMSS</vt:lpstr>
      <vt:lpstr>Questions?  Comments?</vt:lpstr>
    </vt:vector>
  </TitlesOfParts>
  <Company>SSEC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Gerth</dc:creator>
  <cp:lastModifiedBy>Jordan Gerth</cp:lastModifiedBy>
  <cp:revision>33</cp:revision>
  <dcterms:created xsi:type="dcterms:W3CDTF">2013-01-10T05:17:05Z</dcterms:created>
  <dcterms:modified xsi:type="dcterms:W3CDTF">2013-01-15T00:44:11Z</dcterms:modified>
</cp:coreProperties>
</file>