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9" r:id="rId3"/>
    <p:sldId id="270" r:id="rId4"/>
    <p:sldId id="257" r:id="rId5"/>
    <p:sldId id="262" r:id="rId6"/>
    <p:sldId id="286" r:id="rId7"/>
    <p:sldId id="282" r:id="rId8"/>
    <p:sldId id="285" r:id="rId9"/>
    <p:sldId id="290" r:id="rId10"/>
    <p:sldId id="283" r:id="rId11"/>
    <p:sldId id="284" r:id="rId12"/>
    <p:sldId id="291" r:id="rId13"/>
    <p:sldId id="258" r:id="rId14"/>
    <p:sldId id="292" r:id="rId15"/>
    <p:sldId id="288" r:id="rId16"/>
    <p:sldId id="259" r:id="rId17"/>
    <p:sldId id="289" r:id="rId18"/>
    <p:sldId id="28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89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4FA5-9062-6C47-B02A-417D61425288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10B2B-2FD4-4344-8B3D-11717CE3E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93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2AFC3-A1E2-9143-9B2C-3949FA5DACE2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CFE12-8C18-0D4A-8A5C-2D43AB363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911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/commons/3/3c/</a:t>
            </a:r>
            <a:r>
              <a:rPr lang="en-US" dirty="0" err="1" smtClean="0"/>
              <a:t>GoldenMedows.jpg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CFE12-8C18-0D4A-8A5C-2D43AB3638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6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F233-439C-FC4B-84FD-B065E031D0CA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D0F6-0DB3-A843-BF9A-09C545F13375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A301-5935-8949-826D-7C04F411D56A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708025"/>
            <a:ext cx="8229600" cy="383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107323" cy="429049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CB7D-27A8-CF4B-8E2D-BA25ADD3112C}" type="datetime1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205979"/>
            <a:ext cx="8229600" cy="434045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3C4A-A93B-AA4A-AF6E-CABE899E6DD5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278072"/>
          </a:xfrm>
          <a:ln w="38100" cmpd="sng">
            <a:solidFill>
              <a:schemeClr val="tx1"/>
            </a:solidFill>
          </a:ln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3E79-2B63-5148-A9AD-78EBBCCF1C63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uildi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41" y="1019175"/>
            <a:ext cx="305507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2EFA-EB3B-9540-9ECD-79F7373BE36C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03BC-DD76-0E40-89E6-A0FEAF7169CD}" type="datetime1">
              <a:rPr lang="en-US" smtClean="0"/>
              <a:t>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EF33-41DB-0A4F-A8F7-94295B8BE7AD}" type="datetime1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B193-E06D-AF42-8398-3C7C11B4CA0E}" type="datetime1">
              <a:rPr lang="en-US" smtClean="0"/>
              <a:t>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DD883-ADFF-BC4D-834E-20E103AD7A63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91AB-80D2-A442-BC5A-77500D1AFC02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D820-BEDA-4840-B348-927BB872F699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191"/>
          <a:stretch/>
        </p:blipFill>
        <p:spPr>
          <a:xfrm>
            <a:off x="0" y="524160"/>
            <a:ext cx="9137173" cy="4619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1761"/>
            <a:ext cx="5867400" cy="1461651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Sky Cover during the 2017 Solar Eclipse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48795"/>
            <a:ext cx="7772400" cy="182311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100" b="1" dirty="0" smtClean="0"/>
              <a:t>Jordan J. Gerth</a:t>
            </a: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algn="l"/>
            <a:r>
              <a:rPr lang="en-US" sz="1700" dirty="0" smtClean="0"/>
              <a:t>	Cooperative Institute for Meteorological Satellite Studies</a:t>
            </a:r>
            <a:br>
              <a:rPr lang="en-US" sz="1700" dirty="0" smtClean="0"/>
            </a:br>
            <a:r>
              <a:rPr lang="en-US" sz="1700" dirty="0" smtClean="0"/>
              <a:t>	Space Science and Engineering Center</a:t>
            </a:r>
            <a:br>
              <a:rPr lang="en-US" sz="1700" dirty="0" smtClean="0"/>
            </a:br>
            <a:r>
              <a:rPr lang="en-US" sz="1700" dirty="0" smtClean="0"/>
              <a:t>	University of Wisconsin – Madison</a:t>
            </a:r>
          </a:p>
          <a:p>
            <a:pPr algn="l"/>
            <a:endParaRPr lang="en-US" sz="1700" dirty="0"/>
          </a:p>
          <a:p>
            <a:pPr algn="l"/>
            <a:r>
              <a:rPr lang="en-US" sz="1700" dirty="0" smtClean="0"/>
              <a:t>15</a:t>
            </a:r>
            <a:r>
              <a:rPr lang="en-US" sz="1700" baseline="30000" dirty="0" smtClean="0"/>
              <a:t>th</a:t>
            </a:r>
            <a:r>
              <a:rPr lang="en-US" sz="1700" dirty="0" smtClean="0"/>
              <a:t> Annual </a:t>
            </a:r>
            <a:r>
              <a:rPr lang="en-US" sz="1700" dirty="0"/>
              <a:t>Symposium on New Generation Operational Environmental Satellite </a:t>
            </a:r>
            <a:r>
              <a:rPr lang="en-US" sz="1700" dirty="0" smtClean="0"/>
              <a:t>Systems</a:t>
            </a:r>
            <a:br>
              <a:rPr lang="en-US" sz="1700" dirty="0" smtClean="0"/>
            </a:br>
            <a:r>
              <a:rPr lang="en-US" sz="1700" dirty="0" smtClean="0"/>
              <a:t>American Meteorological Society 99</a:t>
            </a:r>
            <a:r>
              <a:rPr lang="en-US" sz="1700" baseline="30000" dirty="0" smtClean="0"/>
              <a:t>th</a:t>
            </a:r>
            <a:r>
              <a:rPr lang="en-US" sz="1700" dirty="0" smtClean="0"/>
              <a:t> Annual Meeting, Phoenix, Arizona</a:t>
            </a:r>
          </a:p>
          <a:p>
            <a:pPr algn="l"/>
            <a:r>
              <a:rPr lang="en-US" sz="2000" dirty="0"/>
              <a:t>9</a:t>
            </a:r>
            <a:r>
              <a:rPr lang="en-US" sz="2000" dirty="0" smtClean="0"/>
              <a:t> January 2019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971" y="3159036"/>
            <a:ext cx="337420" cy="274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2176" y="3100378"/>
            <a:ext cx="114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@</a:t>
            </a:r>
            <a:r>
              <a:rPr lang="en-US" b="1" dirty="0" err="1" smtClean="0"/>
              <a:t>jjgerth</a:t>
            </a:r>
            <a:endParaRPr lang="en-US" sz="2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95" y="3615803"/>
            <a:ext cx="75438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70" y="57150"/>
            <a:ext cx="5819460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1751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042" b="18086"/>
          <a:stretch/>
        </p:blipFill>
        <p:spPr>
          <a:xfrm>
            <a:off x="864178" y="57150"/>
            <a:ext cx="7415645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9790"/>
          <a:stretch/>
        </p:blipFill>
        <p:spPr>
          <a:xfrm>
            <a:off x="864178" y="4610799"/>
            <a:ext cx="5210655" cy="4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000" b="18138"/>
          <a:stretch/>
        </p:blipFill>
        <p:spPr>
          <a:xfrm>
            <a:off x="864108" y="57150"/>
            <a:ext cx="7415784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9790"/>
          <a:stretch/>
        </p:blipFill>
        <p:spPr>
          <a:xfrm>
            <a:off x="864108" y="4610799"/>
            <a:ext cx="5210655" cy="4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2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525" y="57150"/>
            <a:ext cx="2587425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050" y="57150"/>
            <a:ext cx="2587425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095155" y="2748823"/>
            <a:ext cx="430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RTMA Total Cloud Cover Analysis (%)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323855" y="3259854"/>
            <a:ext cx="328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NDFD Total Cloud Cover (%)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23050" y="550818"/>
            <a:ext cx="258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18 UTC </a:t>
            </a:r>
            <a:r>
              <a:rPr lang="mr-IN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17 UTC</a:t>
            </a:r>
            <a:endParaRPr lang="en-US" sz="16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3049" y="2148599"/>
            <a:ext cx="258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19 UTC </a:t>
            </a:r>
            <a:r>
              <a:rPr lang="mr-IN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18 UTC</a:t>
            </a:r>
            <a:endParaRPr lang="en-US" sz="16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3050" y="3745171"/>
            <a:ext cx="258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20 UTC </a:t>
            </a:r>
            <a:r>
              <a:rPr lang="mr-IN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19 UTC</a:t>
            </a:r>
            <a:endParaRPr lang="en-US" sz="16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3525" y="3745171"/>
            <a:ext cx="258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20 UTC </a:t>
            </a:r>
            <a:r>
              <a:rPr lang="mr-IN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19 UTC</a:t>
            </a:r>
            <a:endParaRPr lang="en-US" sz="16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3525" y="2148599"/>
            <a:ext cx="258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19 UTC </a:t>
            </a:r>
            <a:r>
              <a:rPr lang="mr-IN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18 UTC</a:t>
            </a:r>
            <a:endParaRPr lang="en-US" sz="16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3526" y="550818"/>
            <a:ext cx="258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18 UTC </a:t>
            </a:r>
            <a:r>
              <a:rPr lang="mr-IN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17 UTC</a:t>
            </a:r>
            <a:endParaRPr lang="en-US" sz="16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80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562" r="-2562"/>
          <a:stretch>
            <a:fillRect/>
          </a:stretch>
        </p:blipFill>
        <p:spPr>
          <a:xfrm>
            <a:off x="4648200" y="1200150"/>
            <a:ext cx="4038600" cy="384175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RTMA vs. NDFD, 17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18 UTC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2573" r="-2573"/>
          <a:stretch>
            <a:fillRect/>
          </a:stretch>
        </p:blipFill>
        <p:spPr>
          <a:xfrm>
            <a:off x="457200" y="1200151"/>
            <a:ext cx="4038600" cy="3840956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516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 August 2017 Solar Eclipse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Conclusion: The cloudiness decreased ahead of totality, but NWS forecasts of sky cover for the Tennessee Valley did not predict it, even as solar eclipse totality was approaching.</a:t>
            </a:r>
          </a:p>
          <a:p>
            <a:pPr lvl="1"/>
            <a:r>
              <a:rPr lang="en-US" dirty="0" smtClean="0"/>
              <a:t>Subsequent question: Does using imagery from GOES-16 change the calculation of the satellite-observed adjusted average cloud top emissivity?</a:t>
            </a:r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8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30" y="57150"/>
            <a:ext cx="7310740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6630" y="2987182"/>
            <a:ext cx="362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GOES-13 Adjusted Average</a:t>
            </a:r>
            <a:b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Cloud Top Emissivity (%)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630" y="747486"/>
            <a:ext cx="362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GOES-16 Adjusted Average</a:t>
            </a:r>
            <a:b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Cloud Top Emissivity (%)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5229" y="747486"/>
            <a:ext cx="362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GOES-13 Visible Image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5229" y="2987182"/>
            <a:ext cx="362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GOES-16 </a:t>
            </a:r>
            <a:r>
              <a:rPr lang="mr-IN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–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GOES-13</a:t>
            </a:r>
            <a:b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Emissivity Difference (%)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01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 August 2017 Solar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Conclusion: There were minor changes in the magnitude of maxima and minima due to different the spectral and spatial resolutions of the GOES imagers.</a:t>
            </a:r>
          </a:p>
          <a:p>
            <a:r>
              <a:rPr lang="en-US" dirty="0" smtClean="0"/>
              <a:t>Full article available online:</a:t>
            </a:r>
          </a:p>
          <a:p>
            <a:pPr lvl="1"/>
            <a:r>
              <a:rPr lang="en-US" sz="2400" dirty="0" smtClean="0"/>
              <a:t>Jordan </a:t>
            </a:r>
            <a:r>
              <a:rPr lang="en-US" sz="2400" dirty="0"/>
              <a:t>J. Gerth, </a:t>
            </a:r>
            <a:r>
              <a:rPr lang="en-US" sz="2400" dirty="0" smtClean="0"/>
              <a:t>“Shining </a:t>
            </a:r>
            <a:r>
              <a:rPr lang="en-US" sz="2400" dirty="0"/>
              <a:t>light on sky cover during a total solar eclipse</a:t>
            </a:r>
            <a:r>
              <a:rPr lang="en-US" sz="2400" dirty="0" smtClean="0"/>
              <a:t>,” </a:t>
            </a:r>
            <a:r>
              <a:rPr lang="en-US" sz="2400" i="1" dirty="0"/>
              <a:t>Journal of Applied Remote Sensing</a:t>
            </a:r>
            <a:r>
              <a:rPr lang="en-US" sz="2400" dirty="0"/>
              <a:t> 12(2), 020501 (29 June 2018). </a:t>
            </a:r>
            <a:r>
              <a:rPr lang="en-US" sz="2400" u="sng" dirty="0"/>
              <a:t>https://</a:t>
            </a:r>
            <a:r>
              <a:rPr lang="en-US" sz="2400" u="sng" dirty="0" err="1"/>
              <a:t>doi.org</a:t>
            </a:r>
            <a:r>
              <a:rPr lang="en-US" sz="2400" u="sng" dirty="0"/>
              <a:t>/10.1117/1.JRS.</a:t>
            </a:r>
            <a:r>
              <a:rPr lang="en-US" sz="2400" u="sng" dirty="0" smtClean="0"/>
              <a:t>12.020501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8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2800" b="0" cap="none" dirty="0" err="1" smtClean="0">
                <a:latin typeface="+mn-lt"/>
              </a:rPr>
              <a:t>jordan.gerth@ssec.wisc.edu</a:t>
            </a:r>
            <a:endParaRPr lang="en-US" sz="2800" b="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946" y="3386227"/>
            <a:ext cx="1094817" cy="77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7946" y="4213916"/>
            <a:ext cx="10948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b="1" dirty="0" smtClean="0"/>
              <a:t>Booth #233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133131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4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21 August 2017 Solar Eclipse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Question: Were the National Weather Service (NWS) forecasts adequate in assessing the trend in sky cover during the course of the solar eclipse?</a:t>
            </a:r>
          </a:p>
          <a:p>
            <a:pPr lvl="1"/>
            <a:r>
              <a:rPr lang="en-US" dirty="0" smtClean="0"/>
              <a:t>Totality in Nashville, TN, was around 18:30 UTC.</a:t>
            </a:r>
          </a:p>
          <a:p>
            <a:pPr lvl="1"/>
            <a:r>
              <a:rPr lang="en-US" dirty="0" smtClean="0"/>
              <a:t>The NWS defines sky cover </a:t>
            </a:r>
            <a:r>
              <a:rPr lang="en-US" dirty="0"/>
              <a:t>as “the expected amount of opaque clouds (in percent) covering the sky valid for the indicated hour.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5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0821_g16_vegetation_b3_conus_ani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7150"/>
            <a:ext cx="6705600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89" y="57150"/>
            <a:ext cx="7607622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8190" y="2987182"/>
            <a:ext cx="37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19 UTC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190" y="747486"/>
            <a:ext cx="377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17 UTC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5229" y="747486"/>
            <a:ext cx="37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18 UTC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5229" y="2987182"/>
            <a:ext cx="37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20 UTC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9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113" y="57150"/>
            <a:ext cx="6703775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4877591"/>
            <a:ext cx="1253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Wikimedia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9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7873" y="541856"/>
            <a:ext cx="8568254" cy="4059789"/>
            <a:chOff x="287874" y="759511"/>
            <a:chExt cx="8568254" cy="4059789"/>
          </a:xfrm>
        </p:grpSpPr>
        <p:sp>
          <p:nvSpPr>
            <p:cNvPr id="3" name="Rectangle 2"/>
            <p:cNvSpPr/>
            <p:nvPr/>
          </p:nvSpPr>
          <p:spPr>
            <a:xfrm>
              <a:off x="2912527" y="863209"/>
              <a:ext cx="5943601" cy="107721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The </a:t>
              </a:r>
              <a:r>
                <a:rPr lang="en-US" sz="1600" dirty="0" smtClean="0"/>
                <a:t>GOES-13 </a:t>
              </a:r>
              <a:r>
                <a:rPr lang="en-US" sz="1600" dirty="0"/>
                <a:t>Imager Sky Cover Product is a time-average of the celestial dome </a:t>
              </a:r>
              <a:r>
                <a:rPr lang="en-US" sz="1600" dirty="0" smtClean="0"/>
                <a:t>effective cloud amount (emissivity) </a:t>
              </a:r>
              <a:r>
                <a:rPr lang="en-US" sz="1600" dirty="0"/>
                <a:t>within </a:t>
              </a:r>
              <a:r>
                <a:rPr lang="en-US" sz="1600" dirty="0" smtClean="0"/>
                <a:t>a one-hour </a:t>
              </a:r>
              <a:r>
                <a:rPr lang="en-US" sz="1600" dirty="0"/>
                <a:t>window. </a:t>
              </a:r>
              <a:r>
                <a:rPr lang="en-US" sz="1600" dirty="0" smtClean="0"/>
                <a:t>The </a:t>
              </a:r>
              <a:r>
                <a:rPr lang="en-US" sz="1600" dirty="0"/>
                <a:t>valid time begins at the </a:t>
              </a:r>
              <a:r>
                <a:rPr lang="en-US" sz="1600" dirty="0" smtClean="0"/>
                <a:t>indicated time. The </a:t>
              </a:r>
              <a:r>
                <a:rPr lang="en-US" sz="1600" dirty="0"/>
                <a:t>average is </a:t>
              </a:r>
              <a:r>
                <a:rPr lang="en-US" sz="1600" dirty="0" smtClean="0"/>
                <a:t>all scans </a:t>
              </a:r>
              <a:r>
                <a:rPr lang="en-US" sz="1600" dirty="0"/>
                <a:t>after the valid time, within one hour.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12528" y="3640177"/>
              <a:ext cx="5943600" cy="107721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The NDFD Total Cloud Cover is the human-produced one-hour cloud forecast valid for one hour beginning at the indicated </a:t>
              </a:r>
              <a:r>
                <a:rPr lang="en-US" sz="1600" dirty="0" smtClean="0"/>
                <a:t>time, usually with input from numerical weather prediction fields. </a:t>
              </a:r>
              <a:r>
                <a:rPr lang="en-US" sz="1600" dirty="0"/>
                <a:t>This is an official </a:t>
              </a:r>
              <a:r>
                <a:rPr lang="en-US" sz="1600" dirty="0" smtClean="0"/>
                <a:t>NWS product</a:t>
              </a:r>
              <a:r>
                <a:rPr lang="en-US" sz="1600" dirty="0"/>
                <a:t> </a:t>
              </a:r>
              <a:r>
                <a:rPr lang="en-US" sz="1600" dirty="0" smtClean="0"/>
                <a:t>and converted to text forecasts.</a:t>
              </a:r>
              <a:endParaRPr lang="en-US" sz="1600" dirty="0"/>
            </a:p>
          </p:txBody>
        </p:sp>
        <p:sp>
          <p:nvSpPr>
            <p:cNvPr id="5" name="Pentagon 4"/>
            <p:cNvSpPr/>
            <p:nvPr/>
          </p:nvSpPr>
          <p:spPr>
            <a:xfrm>
              <a:off x="287875" y="759511"/>
              <a:ext cx="2514600" cy="1282669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/>
                <a:t>Imager SCP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1600" dirty="0" smtClean="0"/>
                <a:t>GOES-13 Imager Sky Cover Product</a:t>
              </a:r>
              <a:endParaRPr lang="en-US" sz="1600" dirty="0"/>
            </a:p>
          </p:txBody>
        </p:sp>
        <p:sp>
          <p:nvSpPr>
            <p:cNvPr id="7" name="Pentagon 6"/>
            <p:cNvSpPr/>
            <p:nvPr/>
          </p:nvSpPr>
          <p:spPr>
            <a:xfrm>
              <a:off x="287875" y="3536631"/>
              <a:ext cx="2514600" cy="1282669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/>
                <a:t>NDFD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1600" dirty="0" smtClean="0"/>
                <a:t>NWS National Digital Forecast Database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2527" y="2253011"/>
              <a:ext cx="5943600" cy="107721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The </a:t>
              </a:r>
              <a:r>
                <a:rPr lang="en-US" sz="1600" dirty="0" smtClean="0"/>
                <a:t>RTMA is an assimilation system for near-surface weather observations that produces an hourly analysis with a spatial resolution of approximately 2.5 km. The GOES imager SCP is used in the RTMA as data of opportunity for sky cover.</a:t>
              </a:r>
              <a:endParaRPr lang="en-US" sz="1600" dirty="0"/>
            </a:p>
          </p:txBody>
        </p:sp>
        <p:sp>
          <p:nvSpPr>
            <p:cNvPr id="9" name="Pentagon 8"/>
            <p:cNvSpPr/>
            <p:nvPr/>
          </p:nvSpPr>
          <p:spPr>
            <a:xfrm>
              <a:off x="287874" y="2149465"/>
              <a:ext cx="2514600" cy="1282669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/>
                <a:t>RTMA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1600" dirty="0" smtClean="0"/>
                <a:t>NCEP Real-Time Mesoscale Analysis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788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36" y="56305"/>
            <a:ext cx="5824728" cy="4685239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905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36" y="54874"/>
            <a:ext cx="5824728" cy="5033753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194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70" y="57150"/>
            <a:ext cx="5819460" cy="5029200"/>
          </a:xfrm>
          <a:prstGeom prst="rect">
            <a:avLst/>
          </a:prstGeom>
          <a:effectLst>
            <a:glow rad="127000">
              <a:schemeClr val="tx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0257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564</TotalTime>
  <Words>502</Words>
  <Application>Microsoft Macintosh PowerPoint</Application>
  <PresentationFormat>On-screen Show (16:9)</PresentationFormat>
  <Paragraphs>63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Sky Cover during the 2017 Solar Eclipse</vt:lpstr>
      <vt:lpstr>21 August 2017 Solar Eclipse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RTMA vs. NDFD, 17  18 UTC</vt:lpstr>
      <vt:lpstr>21 August 2017 Solar Eclipse</vt:lpstr>
      <vt:lpstr>PowerPoint Presentation</vt:lpstr>
      <vt:lpstr>21 August 2017 Solar Eclipse</vt:lpstr>
      <vt:lpstr>QUESTIONS? jordan.gerth@ssec.wisc.edu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69</cp:revision>
  <dcterms:created xsi:type="dcterms:W3CDTF">2018-09-11T19:43:51Z</dcterms:created>
  <dcterms:modified xsi:type="dcterms:W3CDTF">2019-01-08T16:39:49Z</dcterms:modified>
</cp:coreProperties>
</file>