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Lst>
  <p:notesMasterIdLst>
    <p:notesMasterId r:id="rId38"/>
  </p:notesMasterIdLst>
  <p:handoutMasterIdLst>
    <p:handoutMasterId r:id="rId39"/>
  </p:handoutMasterIdLst>
  <p:sldIdLst>
    <p:sldId id="256" r:id="rId2"/>
    <p:sldId id="340" r:id="rId3"/>
    <p:sldId id="309" r:id="rId4"/>
    <p:sldId id="261" r:id="rId5"/>
    <p:sldId id="257" r:id="rId6"/>
    <p:sldId id="266" r:id="rId7"/>
    <p:sldId id="259" r:id="rId8"/>
    <p:sldId id="263" r:id="rId9"/>
    <p:sldId id="308" r:id="rId10"/>
    <p:sldId id="301" r:id="rId11"/>
    <p:sldId id="264" r:id="rId12"/>
    <p:sldId id="299" r:id="rId13"/>
    <p:sldId id="297" r:id="rId14"/>
    <p:sldId id="302" r:id="rId15"/>
    <p:sldId id="300" r:id="rId16"/>
    <p:sldId id="303" r:id="rId17"/>
    <p:sldId id="285" r:id="rId18"/>
    <p:sldId id="337" r:id="rId19"/>
    <p:sldId id="338" r:id="rId20"/>
    <p:sldId id="339" r:id="rId21"/>
    <p:sldId id="335" r:id="rId22"/>
    <p:sldId id="336" r:id="rId23"/>
    <p:sldId id="318" r:id="rId24"/>
    <p:sldId id="307" r:id="rId25"/>
    <p:sldId id="316" r:id="rId26"/>
    <p:sldId id="334" r:id="rId27"/>
    <p:sldId id="317" r:id="rId28"/>
    <p:sldId id="331" r:id="rId29"/>
    <p:sldId id="332" r:id="rId30"/>
    <p:sldId id="333" r:id="rId31"/>
    <p:sldId id="327" r:id="rId32"/>
    <p:sldId id="328" r:id="rId33"/>
    <p:sldId id="329" r:id="rId34"/>
    <p:sldId id="330" r:id="rId35"/>
    <p:sldId id="321" r:id="rId36"/>
    <p:sldId id="32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120" autoAdjust="0"/>
    <p:restoredTop sz="94660"/>
  </p:normalViewPr>
  <p:slideViewPr>
    <p:cSldViewPr snapToGrid="0" snapToObjects="1">
      <p:cViewPr varScale="1">
        <p:scale>
          <a:sx n="86" d="100"/>
          <a:sy n="86" d="100"/>
        </p:scale>
        <p:origin x="-3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3FFCB1-EB5A-3A43-8054-59C74E4FDED2}" type="datetimeFigureOut">
              <a:rPr lang="en-US" smtClean="0"/>
              <a:t>2/4/14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4318E4-E2F3-E941-B564-3C6FFA6BE09A}" type="slidenum">
              <a:rPr lang="en-US" smtClean="0"/>
              <a:t>‹#›</a:t>
            </a:fld>
            <a:endParaRPr lang="en-US"/>
          </a:p>
        </p:txBody>
      </p:sp>
    </p:spTree>
    <p:extLst>
      <p:ext uri="{BB962C8B-B14F-4D97-AF65-F5344CB8AC3E}">
        <p14:creationId xmlns:p14="http://schemas.microsoft.com/office/powerpoint/2010/main" val="17793418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F34231-6E0D-244F-BC34-518E63966CE7}" type="datetimeFigureOut">
              <a:rPr lang="en-US" smtClean="0"/>
              <a:t>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589D9-0BFE-7E44-BCAD-4D356A093AE7}" type="slidenum">
              <a:rPr lang="en-US" smtClean="0"/>
              <a:t>‹#›</a:t>
            </a:fld>
            <a:endParaRPr lang="en-US"/>
          </a:p>
        </p:txBody>
      </p:sp>
    </p:spTree>
    <p:extLst>
      <p:ext uri="{BB962C8B-B14F-4D97-AF65-F5344CB8AC3E}">
        <p14:creationId xmlns:p14="http://schemas.microsoft.com/office/powerpoint/2010/main" val="35018002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36</a:t>
            </a:fld>
            <a:endParaRPr lang="en-US"/>
          </a:p>
        </p:txBody>
      </p:sp>
    </p:spTree>
    <p:extLst>
      <p:ext uri="{BB962C8B-B14F-4D97-AF65-F5344CB8AC3E}">
        <p14:creationId xmlns:p14="http://schemas.microsoft.com/office/powerpoint/2010/main" val="411791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2B8CC3-2228-2947-B3DF-332EF81E0FBB}" type="datetime1">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5103C-E8C2-B843-B8BF-A7381640D6A2}" type="datetime1">
              <a:rPr lang="en-US" smtClean="0"/>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B3306D5-024B-3A44-A3F5-5379BF9C3471}" type="datetime1">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0A873C3-18C1-3842-AF6A-31566CA6B7B5}" type="datetime1">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4FE337-4911-A34D-889C-9C0B91EDBB81}" type="datetime1">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FB7C3B3-4EE3-F749-BCD4-B19C392F6EBA}" type="datetime1">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8E2B42-0393-1645-AF21-E0046DB9D2B1}" type="datetime1">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4C3533C-7744-A54C-96BA-F75F04817013}" type="datetime1">
              <a:rPr lang="en-US" smtClean="0"/>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698ADC3-6578-0742-908F-9F3CE521AD3F}" type="datetime1">
              <a:rPr lang="en-US" smtClean="0"/>
              <a:t>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1ECCD1A-6AE7-E147-96DF-1789B6E2D4A5}" type="datetime1">
              <a:rPr lang="en-US" smtClean="0"/>
              <a:t>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7E25D-D515-A94F-BC31-6AD4AC36CED7}" type="datetime1">
              <a:rPr lang="en-US" smtClean="0"/>
              <a:t>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B5F7E-69F4-2241-8062-EAC329D0C586}" type="datetime1">
              <a:rPr lang="en-US" smtClean="0"/>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6327974-E6C5-0645-B809-E652038D6041}" type="datetime1">
              <a:rPr lang="en-US" smtClean="0"/>
              <a:t>2/4/14</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382A7F7-08BF-4252-8141-63FB96055BB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417" y="5066938"/>
            <a:ext cx="2147219" cy="1561614"/>
          </a:xfrm>
          <a:prstGeom prst="rect">
            <a:avLst/>
          </a:prstGeom>
        </p:spPr>
      </p:pic>
      <p:pic>
        <p:nvPicPr>
          <p:cNvPr id="9" name="Picture 8" descr="j0178460.jpg"/>
          <p:cNvPicPr>
            <a:picLocks noChangeAspect="1"/>
          </p:cNvPicPr>
          <p:nvPr/>
        </p:nvPicPr>
        <p:blipFill rotWithShape="1">
          <a:blip r:embed="rId3">
            <a:extLst>
              <a:ext uri="{28A0092B-C50C-407E-A947-70E740481C1C}">
                <a14:useLocalDpi xmlns:a14="http://schemas.microsoft.com/office/drawing/2010/main" val="0"/>
              </a:ext>
            </a:extLst>
          </a:blip>
          <a:srcRect t="1" b="46806"/>
          <a:stretch/>
        </p:blipFill>
        <p:spPr>
          <a:xfrm>
            <a:off x="0" y="0"/>
            <a:ext cx="9144000" cy="3250787"/>
          </a:xfrm>
          <a:prstGeom prst="rect">
            <a:avLst/>
          </a:prstGeom>
        </p:spPr>
      </p:pic>
      <p:sp>
        <p:nvSpPr>
          <p:cNvPr id="10" name="Rectangle 9"/>
          <p:cNvSpPr/>
          <p:nvPr/>
        </p:nvSpPr>
        <p:spPr>
          <a:xfrm>
            <a:off x="-818" y="13806"/>
            <a:ext cx="9144000" cy="3250787"/>
          </a:xfrm>
          <a:prstGeom prst="rect">
            <a:avLst/>
          </a:prstGeom>
          <a:gradFill flip="none" rotWithShape="1">
            <a:gsLst>
              <a:gs pos="80000">
                <a:schemeClr val="bg1">
                  <a:alpha val="0"/>
                </a:schemeClr>
              </a:gs>
              <a:gs pos="100000">
                <a:schemeClr val="bg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2774297" y="5221804"/>
            <a:ext cx="1783080" cy="1258988"/>
          </a:xfrm>
          <a:prstGeom prst="rect">
            <a:avLst/>
          </a:prstGeom>
        </p:spPr>
      </p:pic>
      <p:sp>
        <p:nvSpPr>
          <p:cNvPr id="2" name="Title 1"/>
          <p:cNvSpPr>
            <a:spLocks noGrp="1"/>
          </p:cNvSpPr>
          <p:nvPr>
            <p:ph type="ctrTitle"/>
          </p:nvPr>
        </p:nvSpPr>
        <p:spPr>
          <a:xfrm>
            <a:off x="305477" y="1328159"/>
            <a:ext cx="8503799" cy="3224596"/>
          </a:xfrm>
          <a:solidFill>
            <a:schemeClr val="bg1"/>
          </a:solidFill>
          <a:effectLst>
            <a:softEdge rad="381000"/>
          </a:effectLst>
        </p:spPr>
        <p:txBody>
          <a:bodyPr/>
          <a:lstStyle/>
          <a:p>
            <a:r>
              <a:rPr lang="en-US" sz="4400" b="1" dirty="0" smtClean="0"/>
              <a:t>Sky Cover:</a:t>
            </a:r>
            <a:br>
              <a:rPr lang="en-US" sz="4400" b="1" dirty="0" smtClean="0"/>
            </a:br>
            <a:r>
              <a:rPr lang="en-US" sz="2400" b="1" dirty="0" smtClean="0"/>
              <a:t>Shining Light on a Gloomy Problem</a:t>
            </a:r>
            <a:br>
              <a:rPr lang="en-US" sz="2400" b="1" dirty="0" smtClean="0"/>
            </a:br>
            <a:r>
              <a:rPr lang="en-US" sz="2400" b="1" dirty="0" smtClean="0"/>
              <a:t/>
            </a:r>
            <a:br>
              <a:rPr lang="en-US" sz="2400" b="1" dirty="0" smtClean="0"/>
            </a:br>
            <a:r>
              <a:rPr lang="en-US" sz="2000" b="1" dirty="0"/>
              <a:t/>
            </a:r>
            <a:br>
              <a:rPr lang="en-US" sz="2000" b="1" dirty="0"/>
            </a:br>
            <a:r>
              <a:rPr lang="en-US" sz="2000" b="1" dirty="0" smtClean="0"/>
              <a:t/>
            </a:r>
            <a:br>
              <a:rPr lang="en-US" sz="2000" b="1" dirty="0" smtClean="0"/>
            </a:br>
            <a:r>
              <a:rPr lang="en-US" sz="2000" b="1" dirty="0" smtClean="0"/>
              <a:t/>
            </a:r>
            <a:br>
              <a:rPr lang="en-US" sz="2000" b="1" dirty="0" smtClean="0"/>
            </a:br>
            <a:endParaRPr lang="en-US" sz="2400" b="1" dirty="0"/>
          </a:p>
        </p:txBody>
      </p:sp>
      <p:sp>
        <p:nvSpPr>
          <p:cNvPr id="3" name="Subtitle 2"/>
          <p:cNvSpPr>
            <a:spLocks noGrp="1"/>
          </p:cNvSpPr>
          <p:nvPr>
            <p:ph type="subTitle" idx="1"/>
          </p:nvPr>
        </p:nvSpPr>
        <p:spPr>
          <a:xfrm>
            <a:off x="1322921" y="3084658"/>
            <a:ext cx="6498159" cy="1435107"/>
          </a:xfrm>
        </p:spPr>
        <p:txBody>
          <a:bodyPr>
            <a:normAutofit fontScale="92500" lnSpcReduction="10000"/>
          </a:bodyPr>
          <a:lstStyle/>
          <a:p>
            <a:r>
              <a:rPr lang="en-US" sz="2200" b="1" dirty="0" smtClean="0"/>
              <a:t>Jordan J. Gerth</a:t>
            </a:r>
          </a:p>
          <a:p>
            <a:r>
              <a:rPr lang="en-US" sz="1700" b="1" dirty="0" smtClean="0"/>
              <a:t>American Meteorological Society Annual Meeting</a:t>
            </a:r>
          </a:p>
          <a:p>
            <a:r>
              <a:rPr lang="en-US" sz="1700" i="1" dirty="0" smtClean="0"/>
              <a:t>Session J1:  </a:t>
            </a:r>
            <a:r>
              <a:rPr lang="en-US" sz="1700" i="1" dirty="0"/>
              <a:t>Satellite data and technology </a:t>
            </a:r>
            <a:r>
              <a:rPr lang="en-US" sz="1700" i="1" dirty="0" smtClean="0"/>
              <a:t>for</a:t>
            </a:r>
            <a:br>
              <a:rPr lang="en-US" sz="1700" i="1" dirty="0" smtClean="0"/>
            </a:br>
            <a:r>
              <a:rPr lang="en-US" sz="1700" i="1" dirty="0" smtClean="0"/>
              <a:t>forecasting </a:t>
            </a:r>
            <a:r>
              <a:rPr lang="en-US" sz="1700" i="1" dirty="0"/>
              <a:t>and responding to natural disasters</a:t>
            </a:r>
          </a:p>
          <a:p>
            <a:r>
              <a:rPr lang="en-US" sz="1700" dirty="0" smtClean="0"/>
              <a:t>5 February 2014</a:t>
            </a:r>
            <a:endParaRPr lang="en-US" sz="1700" dirty="0"/>
          </a:p>
        </p:txBody>
      </p:sp>
      <p:pic>
        <p:nvPicPr>
          <p:cNvPr id="4" name="Picture 3"/>
          <p:cNvPicPr>
            <a:picLocks noChangeAspect="1"/>
          </p:cNvPicPr>
          <p:nvPr/>
        </p:nvPicPr>
        <p:blipFill>
          <a:blip r:embed="rId5"/>
          <a:stretch>
            <a:fillRect/>
          </a:stretch>
        </p:blipFill>
        <p:spPr>
          <a:xfrm>
            <a:off x="4791183" y="5179852"/>
            <a:ext cx="3833504" cy="1307592"/>
          </a:xfrm>
          <a:prstGeom prst="rect">
            <a:avLst/>
          </a:prstGeom>
        </p:spPr>
      </p:pic>
      <p:pic>
        <p:nvPicPr>
          <p:cNvPr id="5" name="Picture 4"/>
          <p:cNvPicPr>
            <a:picLocks noChangeAspect="1"/>
          </p:cNvPicPr>
          <p:nvPr/>
        </p:nvPicPr>
        <p:blipFill>
          <a:blip r:embed="rId6"/>
          <a:stretch>
            <a:fillRect/>
          </a:stretch>
        </p:blipFill>
        <p:spPr>
          <a:xfrm>
            <a:off x="6252635" y="4552755"/>
            <a:ext cx="461140" cy="374904"/>
          </a:xfrm>
          <a:prstGeom prst="rect">
            <a:avLst/>
          </a:prstGeom>
        </p:spPr>
      </p:pic>
      <p:sp>
        <p:nvSpPr>
          <p:cNvPr id="8" name="TextBox 7"/>
          <p:cNvSpPr txBox="1"/>
          <p:nvPr/>
        </p:nvSpPr>
        <p:spPr>
          <a:xfrm>
            <a:off x="6716609" y="4560631"/>
            <a:ext cx="1149135" cy="369332"/>
          </a:xfrm>
          <a:prstGeom prst="rect">
            <a:avLst/>
          </a:prstGeom>
          <a:noFill/>
        </p:spPr>
        <p:txBody>
          <a:bodyPr wrap="none" rtlCol="0">
            <a:spAutoFit/>
          </a:bodyPr>
          <a:lstStyle/>
          <a:p>
            <a:r>
              <a:rPr lang="en-US" b="1" dirty="0" smtClean="0"/>
              <a:t>@</a:t>
            </a:r>
            <a:r>
              <a:rPr lang="en-US" b="1" dirty="0" err="1" smtClean="0"/>
              <a:t>jjgerth</a:t>
            </a:r>
            <a:endParaRPr lang="en-US" b="1" dirty="0"/>
          </a:p>
        </p:txBody>
      </p:sp>
    </p:spTree>
    <p:extLst>
      <p:ext uri="{BB962C8B-B14F-4D97-AF65-F5344CB8AC3E}">
        <p14:creationId xmlns:p14="http://schemas.microsoft.com/office/powerpoint/2010/main" val="3166441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Satellite Sky Cover Product</a:t>
            </a:r>
            <a:endParaRPr lang="en-US" dirty="0"/>
          </a:p>
        </p:txBody>
      </p:sp>
      <p:sp>
        <p:nvSpPr>
          <p:cNvPr id="5" name="Content Placeholder 4"/>
          <p:cNvSpPr>
            <a:spLocks noGrp="1"/>
          </p:cNvSpPr>
          <p:nvPr>
            <p:ph idx="1"/>
          </p:nvPr>
        </p:nvSpPr>
        <p:spPr/>
        <p:txBody>
          <a:bodyPr/>
          <a:lstStyle/>
          <a:p>
            <a:r>
              <a:rPr lang="en-US" dirty="0" smtClean="0"/>
              <a:t>Based on ECA obtained from the operational GOES imagers (East and West)</a:t>
            </a:r>
          </a:p>
          <a:p>
            <a:r>
              <a:rPr lang="en-US" dirty="0" smtClean="0"/>
              <a:t>Corrected when high (low effective emissivity) cloud obscures underlying low cloud</a:t>
            </a:r>
          </a:p>
          <a:p>
            <a:r>
              <a:rPr lang="en-US" dirty="0" smtClean="0"/>
              <a:t>High effective emissivity cloud is enhanced</a:t>
            </a:r>
          </a:p>
          <a:p>
            <a:r>
              <a:rPr lang="en-US" dirty="0" smtClean="0"/>
              <a:t>Every scan is spatially averaged to produce an ad hoc celestial dome (pixel-centered 11 x 11 box)</a:t>
            </a:r>
          </a:p>
          <a:p>
            <a:r>
              <a:rPr lang="en-US" dirty="0" smtClean="0"/>
              <a:t>Temporally averaged over a one-hour window</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10</a:t>
            </a:fld>
            <a:endParaRPr lang="en-US"/>
          </a:p>
        </p:txBody>
      </p:sp>
    </p:spTree>
    <p:extLst>
      <p:ext uri="{BB962C8B-B14F-4D97-AF65-F5344CB8AC3E}">
        <p14:creationId xmlns:p14="http://schemas.microsoft.com/office/powerpoint/2010/main" val="236089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361316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2013082919_gec-vis_gic-scp.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Tree>
    <p:extLst>
      <p:ext uri="{BB962C8B-B14F-4D97-AF65-F5344CB8AC3E}">
        <p14:creationId xmlns:p14="http://schemas.microsoft.com/office/powerpoint/2010/main" val="3657796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Blended Sky Cover Analysis</a:t>
            </a:r>
            <a:endParaRPr lang="en-US" dirty="0"/>
          </a:p>
        </p:txBody>
      </p:sp>
      <p:sp>
        <p:nvSpPr>
          <p:cNvPr id="6" name="Content Placeholder 5"/>
          <p:cNvSpPr>
            <a:spLocks noGrp="1"/>
          </p:cNvSpPr>
          <p:nvPr>
            <p:ph idx="1"/>
          </p:nvPr>
        </p:nvSpPr>
        <p:spPr/>
        <p:txBody>
          <a:bodyPr>
            <a:normAutofit/>
          </a:bodyPr>
          <a:lstStyle/>
          <a:p>
            <a:pPr lvl="0"/>
            <a:r>
              <a:rPr lang="en-US" dirty="0" smtClean="0"/>
              <a:t>If the surface station observation reports clear (less than 5% celestial dome coverage), the satellite sky cover product value is used.</a:t>
            </a:r>
            <a:endParaRPr lang="en-US" dirty="0"/>
          </a:p>
          <a:p>
            <a:pPr lvl="0"/>
            <a:r>
              <a:rPr lang="en-US" dirty="0" smtClean="0"/>
              <a:t>If the surface station observation reports some cloud (5% or better coverage of the celestial dome), the surface observation is used when the value is greater than that from the satellite.</a:t>
            </a:r>
          </a:p>
          <a:p>
            <a:pPr lvl="0"/>
            <a:r>
              <a:rPr lang="en-US" dirty="0" smtClean="0"/>
              <a:t>In other situations where both observations are available, a weighted average is performed.</a:t>
            </a:r>
          </a:p>
        </p:txBody>
      </p:sp>
      <p:sp>
        <p:nvSpPr>
          <p:cNvPr id="2" name="Slide Number Placeholder 1"/>
          <p:cNvSpPr>
            <a:spLocks noGrp="1"/>
          </p:cNvSpPr>
          <p:nvPr>
            <p:ph type="sldNum" sz="quarter" idx="12"/>
          </p:nvPr>
        </p:nvSpPr>
        <p:spPr/>
        <p:txBody>
          <a:bodyPr/>
          <a:lstStyle/>
          <a:p>
            <a:fld id="{4382A7F7-08BF-4252-8141-63FB96055BBB}" type="slidenum">
              <a:rPr lang="en-US" smtClean="0"/>
              <a:t>13</a:t>
            </a:fld>
            <a:endParaRPr lang="en-US"/>
          </a:p>
        </p:txBody>
      </p:sp>
    </p:spTree>
    <p:extLst>
      <p:ext uri="{BB962C8B-B14F-4D97-AF65-F5344CB8AC3E}">
        <p14:creationId xmlns:p14="http://schemas.microsoft.com/office/powerpoint/2010/main" val="153652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2013082919_gec-vis_gic-scp.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Tree>
    <p:extLst>
      <p:ext uri="{BB962C8B-B14F-4D97-AF65-F5344CB8AC3E}">
        <p14:creationId xmlns:p14="http://schemas.microsoft.com/office/powerpoint/2010/main" val="104568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2013082919_gec-vis_gic-bl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2600" y="0"/>
            <a:ext cx="8161657" cy="6858000"/>
          </a:xfrm>
          <a:prstGeom prst="rect">
            <a:avLst/>
          </a:prstGeom>
        </p:spPr>
      </p:pic>
      <p:sp>
        <p:nvSpPr>
          <p:cNvPr id="3" name="Slide Number Placeholder 2"/>
          <p:cNvSpPr>
            <a:spLocks noGrp="1"/>
          </p:cNvSpPr>
          <p:nvPr>
            <p:ph type="sldNum" sz="quarter" idx="12"/>
          </p:nvPr>
        </p:nvSpPr>
        <p:spPr/>
        <p:txBody>
          <a:bodyPr/>
          <a:lstStyle/>
          <a:p>
            <a:fld id="{4382A7F7-08BF-4252-8141-63FB96055BBB}" type="slidenum">
              <a:rPr lang="en-US" smtClean="0"/>
              <a:t>15</a:t>
            </a:fld>
            <a:endParaRPr lang="en-US"/>
          </a:p>
        </p:txBody>
      </p:sp>
    </p:spTree>
    <p:extLst>
      <p:ext uri="{BB962C8B-B14F-4D97-AF65-F5344CB8AC3E}">
        <p14:creationId xmlns:p14="http://schemas.microsoft.com/office/powerpoint/2010/main" val="79258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Analysis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The advantages of the blended analysis creation process are that it:</a:t>
            </a:r>
          </a:p>
          <a:p>
            <a:r>
              <a:rPr lang="en-US" dirty="0" smtClean="0"/>
              <a:t>Evaluates all available data and leverages strengths of multiple observational sources</a:t>
            </a:r>
          </a:p>
          <a:p>
            <a:r>
              <a:rPr lang="en-US" dirty="0" smtClean="0"/>
              <a:t>Preserves cloud gradients</a:t>
            </a:r>
          </a:p>
          <a:p>
            <a:r>
              <a:rPr lang="en-US" dirty="0" smtClean="0"/>
              <a:t>Adequately resolves diurnal cumulus fields (not missing, not bimodal)</a:t>
            </a:r>
          </a:p>
          <a:p>
            <a:r>
              <a:rPr lang="en-US" dirty="0" smtClean="0"/>
              <a:t>Is a temporally continuous and spatially contiguous field (available hourly over the contiguous United States)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16</a:t>
            </a:fld>
            <a:endParaRPr lang="en-US"/>
          </a:p>
        </p:txBody>
      </p:sp>
    </p:spTree>
    <p:extLst>
      <p:ext uri="{BB962C8B-B14F-4D97-AF65-F5344CB8AC3E}">
        <p14:creationId xmlns:p14="http://schemas.microsoft.com/office/powerpoint/2010/main" val="356263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527772"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hourly sky cover analysis based on the following requirements:</a:t>
            </a:r>
          </a:p>
          <a:p>
            <a:endParaRPr lang="en-US" dirty="0"/>
          </a:p>
          <a:p>
            <a:pPr marL="285750" indent="-285750">
              <a:buFont typeface="Arial"/>
              <a:buChar char="•"/>
            </a:pPr>
            <a:r>
              <a:rPr lang="en-US" dirty="0" smtClean="0"/>
              <a:t>The sky cover quantity is an average over an entire hour.</a:t>
            </a:r>
          </a:p>
          <a:p>
            <a:pPr marL="285750" indent="-285750">
              <a:buFont typeface="Arial"/>
              <a:buChar char="•"/>
            </a:pPr>
            <a:r>
              <a:rPr lang="en-US" dirty="0" smtClean="0"/>
              <a:t>Satellite and in-situ surface observations of cloud cover are complementary.</a:t>
            </a:r>
          </a:p>
          <a:p>
            <a:pPr marL="285750" indent="-285750">
              <a:buFont typeface="Arial"/>
              <a:buChar char="•"/>
            </a:pPr>
            <a:r>
              <a:rPr lang="en-US" dirty="0" smtClean="0"/>
              <a:t>The range of the sky cover quantity is between 0% and 100%.</a:t>
            </a:r>
          </a:p>
        </p:txBody>
      </p:sp>
      <p:sp>
        <p:nvSpPr>
          <p:cNvPr id="6" name="TextBox 5"/>
          <p:cNvSpPr txBox="1"/>
          <p:nvPr/>
        </p:nvSpPr>
        <p:spPr>
          <a:xfrm>
            <a:off x="396840"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a:t>
            </a:r>
            <a:endParaRPr lang="en-US" sz="3200" b="1" dirty="0"/>
          </a:p>
        </p:txBody>
      </p:sp>
      <p:sp>
        <p:nvSpPr>
          <p:cNvPr id="8" name="TextBox 7"/>
          <p:cNvSpPr txBox="1"/>
          <p:nvPr/>
        </p:nvSpPr>
        <p:spPr>
          <a:xfrm>
            <a:off x="527772"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product for the field</a:t>
            </a:r>
          </a:p>
        </p:txBody>
      </p:sp>
      <p:sp>
        <p:nvSpPr>
          <p:cNvPr id="7" name="TextBox 6"/>
          <p:cNvSpPr txBox="1"/>
          <p:nvPr/>
        </p:nvSpPr>
        <p:spPr>
          <a:xfrm>
            <a:off x="396840"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a:t>
            </a:r>
            <a:endParaRPr lang="en-US" sz="3200" b="1" dirty="0"/>
          </a:p>
        </p:txBody>
      </p:sp>
      <p:sp>
        <p:nvSpPr>
          <p:cNvPr id="9" name="TextBox 8"/>
          <p:cNvSpPr txBox="1"/>
          <p:nvPr/>
        </p:nvSpPr>
        <p:spPr>
          <a:xfrm>
            <a:off x="4899984"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optimal sky cover forecast based on the following assumptions:</a:t>
            </a:r>
          </a:p>
          <a:p>
            <a:endParaRPr lang="en-US" dirty="0"/>
          </a:p>
          <a:p>
            <a:pPr marL="285750" indent="-285750">
              <a:buFont typeface="Arial"/>
              <a:buChar char="•"/>
            </a:pPr>
            <a:r>
              <a:rPr lang="en-US" dirty="0" smtClean="0"/>
              <a:t>The relationship between sky cover and numerical weather prediction cloud/moisture variables is roughly linear.</a:t>
            </a:r>
          </a:p>
          <a:p>
            <a:pPr marL="285750" indent="-285750">
              <a:buFont typeface="Arial"/>
              <a:buChar char="•"/>
            </a:pPr>
            <a:r>
              <a:rPr lang="en-US" dirty="0" smtClean="0"/>
              <a:t>The model variables adequately represent the atmosphere at the initial time and at times in the future.</a:t>
            </a:r>
          </a:p>
        </p:txBody>
      </p:sp>
      <p:sp>
        <p:nvSpPr>
          <p:cNvPr id="10" name="TextBox 9"/>
          <p:cNvSpPr txBox="1"/>
          <p:nvPr/>
        </p:nvSpPr>
        <p:spPr>
          <a:xfrm>
            <a:off x="4769052"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II</a:t>
            </a:r>
            <a:endParaRPr lang="en-US" sz="3200" b="1" dirty="0"/>
          </a:p>
        </p:txBody>
      </p:sp>
      <p:sp>
        <p:nvSpPr>
          <p:cNvPr id="11" name="TextBox 10"/>
          <p:cNvSpPr txBox="1"/>
          <p:nvPr/>
        </p:nvSpPr>
        <p:spPr>
          <a:xfrm>
            <a:off x="4899984"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forecast for the field</a:t>
            </a:r>
          </a:p>
        </p:txBody>
      </p:sp>
      <p:sp>
        <p:nvSpPr>
          <p:cNvPr id="12" name="TextBox 11"/>
          <p:cNvSpPr txBox="1"/>
          <p:nvPr/>
        </p:nvSpPr>
        <p:spPr>
          <a:xfrm>
            <a:off x="4769052"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II</a:t>
            </a:r>
            <a:endParaRPr lang="en-US" sz="3200" b="1" dirty="0"/>
          </a:p>
        </p:txBody>
      </p:sp>
      <p:sp>
        <p:nvSpPr>
          <p:cNvPr id="3" name="Rectangle 2"/>
          <p:cNvSpPr>
            <a:spLocks/>
          </p:cNvSpPr>
          <p:nvPr/>
        </p:nvSpPr>
        <p:spPr>
          <a:xfrm>
            <a:off x="0" y="0"/>
            <a:ext cx="4576961" cy="6858000"/>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5207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Sky Cover</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The </a:t>
            </a:r>
            <a:r>
              <a:rPr lang="en-US" dirty="0" smtClean="0"/>
              <a:t>National Weather Service (NWS) National Digital Forecast Database (NDFD) contains an operational sky cover forecast field.  </a:t>
            </a:r>
            <a:r>
              <a:rPr lang="en-US" dirty="0"/>
              <a:t>Issues with the national one-hour forecast include:</a:t>
            </a:r>
          </a:p>
          <a:p>
            <a:pPr lvl="1"/>
            <a:r>
              <a:rPr lang="en-US" dirty="0"/>
              <a:t>Clear areas with non-zero cloud cover</a:t>
            </a:r>
          </a:p>
          <a:p>
            <a:pPr lvl="1"/>
            <a:r>
              <a:rPr lang="en-US" dirty="0"/>
              <a:t>Vastly different cloud classifications for similar cloud scenes</a:t>
            </a:r>
          </a:p>
          <a:p>
            <a:pPr lvl="1"/>
            <a:r>
              <a:rPr lang="en-US" dirty="0"/>
              <a:t>Lack of spatial continuity between forecast areas</a:t>
            </a:r>
          </a:p>
          <a:p>
            <a:pPr lvl="1"/>
            <a:r>
              <a:rPr lang="en-US" dirty="0"/>
              <a:t>Temporal trends do not match </a:t>
            </a:r>
            <a:r>
              <a:rPr lang="en-US" dirty="0" smtClean="0"/>
              <a:t>observations</a:t>
            </a:r>
          </a:p>
          <a:p>
            <a:pPr lvl="1"/>
            <a:r>
              <a:rPr lang="en-US" dirty="0" smtClean="0"/>
              <a:t>Update frequencies vary by forecast office</a:t>
            </a:r>
            <a:endParaRPr lang="en-US" dirty="0"/>
          </a:p>
          <a:p>
            <a:pPr marL="6350" indent="0">
              <a:buNone/>
            </a:pPr>
            <a:r>
              <a:rPr lang="en-US" dirty="0" smtClean="0"/>
              <a:t>The NDFD is generally based on output from weather prediction models.</a:t>
            </a:r>
          </a:p>
        </p:txBody>
      </p:sp>
      <p:sp>
        <p:nvSpPr>
          <p:cNvPr id="4" name="Slide Number Placeholder 3"/>
          <p:cNvSpPr>
            <a:spLocks noGrp="1"/>
          </p:cNvSpPr>
          <p:nvPr>
            <p:ph type="sldNum" sz="quarter" idx="12"/>
          </p:nvPr>
        </p:nvSpPr>
        <p:spPr/>
        <p:txBody>
          <a:bodyPr/>
          <a:lstStyle/>
          <a:p>
            <a:fld id="{4382A7F7-08BF-4252-8141-63FB96055BBB}" type="slidenum">
              <a:rPr lang="en-US" smtClean="0"/>
              <a:t>18</a:t>
            </a:fld>
            <a:endParaRPr lang="en-US"/>
          </a:p>
        </p:txBody>
      </p:sp>
    </p:spTree>
    <p:extLst>
      <p:ext uri="{BB962C8B-B14F-4D97-AF65-F5344CB8AC3E}">
        <p14:creationId xmlns:p14="http://schemas.microsoft.com/office/powerpoint/2010/main" val="19034303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38" b="1754"/>
          <a:stretch/>
        </p:blipFill>
        <p:spPr bwMode="auto">
          <a:xfrm>
            <a:off x="230990" y="0"/>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10192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ormAutofit fontScale="92500"/>
          </a:bodyPr>
          <a:lstStyle/>
          <a:p>
            <a:r>
              <a:rPr lang="en-US" b="1" dirty="0" smtClean="0"/>
              <a:t>Problem:  There is the lack of an observational method through which to verify the behavior of cloud parameterizations in climate and weather models, which are useful in examining cloud feedbacks.</a:t>
            </a:r>
            <a:endParaRPr lang="en-US" b="1" dirty="0"/>
          </a:p>
          <a:p>
            <a:r>
              <a:rPr lang="en-US" dirty="0" smtClean="0"/>
              <a:t>There are two parts to solving this problem.</a:t>
            </a:r>
            <a:endParaRPr lang="en-US" dirty="0"/>
          </a:p>
          <a:p>
            <a:pPr marL="457200" indent="-457200">
              <a:buFont typeface="+mj-lt"/>
              <a:buAutoNum type="arabicPeriod"/>
            </a:pPr>
            <a:r>
              <a:rPr lang="en-US" dirty="0" smtClean="0"/>
              <a:t>Produce a sky cover analysis that </a:t>
            </a:r>
            <a:r>
              <a:rPr lang="en-US" dirty="0"/>
              <a:t>is representative of current conditions and suitable for use as </a:t>
            </a:r>
            <a:r>
              <a:rPr lang="en-US" dirty="0" smtClean="0"/>
              <a:t>validation</a:t>
            </a:r>
          </a:p>
          <a:p>
            <a:pPr marL="457200" indent="-457200">
              <a:buFont typeface="+mj-lt"/>
              <a:buAutoNum type="arabicPeriod"/>
            </a:pPr>
            <a:r>
              <a:rPr lang="en-US" dirty="0" smtClean="0"/>
              <a:t>Quantify the relationship between sky </a:t>
            </a:r>
            <a:r>
              <a:rPr lang="en-US" dirty="0"/>
              <a:t>cover as purported by the analysis and related atmospheric </a:t>
            </a:r>
            <a:r>
              <a:rPr lang="en-US" dirty="0" smtClean="0"/>
              <a:t>quantities in a cloud-resolving model</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a:t>
            </a:fld>
            <a:endParaRPr lang="en-US"/>
          </a:p>
        </p:txBody>
      </p:sp>
    </p:spTree>
    <p:extLst>
      <p:ext uri="{BB962C8B-B14F-4D97-AF65-F5344CB8AC3E}">
        <p14:creationId xmlns:p14="http://schemas.microsoft.com/office/powerpoint/2010/main" val="26963380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708" b="1829"/>
          <a:stretch/>
        </p:blipFill>
        <p:spPr>
          <a:xfrm>
            <a:off x="230990" y="0"/>
            <a:ext cx="8668512" cy="6858000"/>
          </a:xfrm>
          <a:prstGeom prst="rect">
            <a:avLst/>
          </a:prstGeom>
        </p:spPr>
      </p:pic>
    </p:spTree>
    <p:extLst>
      <p:ext uri="{BB962C8B-B14F-4D97-AF65-F5344CB8AC3E}">
        <p14:creationId xmlns:p14="http://schemas.microsoft.com/office/powerpoint/2010/main" val="33380355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HRRR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High-Resolution </a:t>
            </a:r>
            <a:r>
              <a:rPr lang="en-US" dirty="0"/>
              <a:t>Rapid Refresh (http://</a:t>
            </a:r>
            <a:r>
              <a:rPr lang="en-US" dirty="0" err="1"/>
              <a:t>ruc.noaa.gov</a:t>
            </a:r>
            <a:r>
              <a:rPr lang="en-US" dirty="0"/>
              <a:t>/</a:t>
            </a:r>
            <a:r>
              <a:rPr lang="en-US" dirty="0" err="1"/>
              <a:t>hrrr</a:t>
            </a:r>
            <a:r>
              <a:rPr lang="en-US" dirty="0" smtClean="0"/>
              <a:t>/)</a:t>
            </a:r>
          </a:p>
          <a:p>
            <a:r>
              <a:rPr lang="en-US" dirty="0" smtClean="0"/>
              <a:t>Horizontal resolution of 3 km, 50 vertical levels</a:t>
            </a:r>
          </a:p>
          <a:p>
            <a:r>
              <a:rPr lang="en-US" dirty="0" smtClean="0"/>
              <a:t>Cloud-resolving model, no convective parameterization</a:t>
            </a:r>
          </a:p>
          <a:p>
            <a:r>
              <a:rPr lang="en-US" dirty="0" smtClean="0"/>
              <a:t>Literature </a:t>
            </a:r>
            <a:r>
              <a:rPr lang="en-US" dirty="0"/>
              <a:t>available for WRF </a:t>
            </a:r>
            <a:r>
              <a:rPr lang="en-US" dirty="0" smtClean="0"/>
              <a:t>framework which is the basis for the HRRR</a:t>
            </a:r>
          </a:p>
          <a:p>
            <a:pPr lvl="1"/>
            <a:r>
              <a:rPr lang="en-US" dirty="0" smtClean="0"/>
              <a:t>Advanced Research WRF (ARW) core (v3.4.1+) with </a:t>
            </a:r>
            <a:r>
              <a:rPr lang="en-US" dirty="0"/>
              <a:t>Thompson </a:t>
            </a:r>
            <a:r>
              <a:rPr lang="en-US" dirty="0" smtClean="0"/>
              <a:t>microphysics and </a:t>
            </a:r>
            <a:r>
              <a:rPr lang="en-US" dirty="0"/>
              <a:t>RUC/</a:t>
            </a:r>
            <a:r>
              <a:rPr lang="en-US" dirty="0" err="1"/>
              <a:t>Smirnova</a:t>
            </a:r>
            <a:r>
              <a:rPr lang="en-US" dirty="0"/>
              <a:t> land-surface model</a:t>
            </a:r>
          </a:p>
          <a:p>
            <a:r>
              <a:rPr lang="en-US" dirty="0"/>
              <a:t>Assimilates GOES cloud </a:t>
            </a:r>
            <a:r>
              <a:rPr lang="en-US" dirty="0" smtClean="0"/>
              <a:t>products and METARs</a:t>
            </a:r>
          </a:p>
          <a:p>
            <a:r>
              <a:rPr lang="en-US" dirty="0"/>
              <a:t>Available hourly in real-</a:t>
            </a:r>
            <a:r>
              <a:rPr lang="en-US" dirty="0" smtClean="0"/>
              <a:t>time</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21</a:t>
            </a:fld>
            <a:endParaRPr lang="en-US"/>
          </a:p>
        </p:txBody>
      </p:sp>
    </p:spTree>
    <p:extLst>
      <p:ext uri="{BB962C8B-B14F-4D97-AF65-F5344CB8AC3E}">
        <p14:creationId xmlns:p14="http://schemas.microsoft.com/office/powerpoint/2010/main" val="64065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82A7F7-08BF-4252-8141-63FB96055BBB}" type="slidenum">
              <a:rPr lang="en-US" smtClean="0"/>
              <a:t>22</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53" b="1771"/>
          <a:stretch/>
        </p:blipFill>
        <p:spPr bwMode="auto">
          <a:xfrm>
            <a:off x="216161" y="-1"/>
            <a:ext cx="8672345"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38177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Input fields (subset of points)</a:t>
            </a:r>
          </a:p>
          <a:p>
            <a:pPr lvl="1"/>
            <a:r>
              <a:rPr lang="en-US" dirty="0" smtClean="0"/>
              <a:t>Truth:  Adjusted blended sky cover analysis</a:t>
            </a:r>
          </a:p>
          <a:p>
            <a:pPr lvl="1"/>
            <a:r>
              <a:rPr lang="en-US" dirty="0" smtClean="0"/>
              <a:t>Components</a:t>
            </a:r>
          </a:p>
          <a:p>
            <a:r>
              <a:rPr lang="en-US" dirty="0" smtClean="0"/>
              <a:t>Design model (formats:  linear, mixed integer, others)</a:t>
            </a:r>
          </a:p>
          <a:p>
            <a:pPr lvl="1"/>
            <a:r>
              <a:rPr lang="en-US" dirty="0" smtClean="0"/>
              <a:t>Objective using free variable, subject to constraints</a:t>
            </a:r>
          </a:p>
          <a:p>
            <a:pPr lvl="1"/>
            <a:r>
              <a:rPr lang="en-US" dirty="0" smtClean="0"/>
              <a:t>Terms, matching variables and components</a:t>
            </a:r>
          </a:p>
          <a:p>
            <a:pPr lvl="1"/>
            <a:r>
              <a:rPr lang="en-US" dirty="0" smtClean="0"/>
              <a:t>Constraints involving terms</a:t>
            </a:r>
          </a:p>
          <a:p>
            <a:r>
              <a:rPr lang="en-US" dirty="0" smtClean="0"/>
              <a:t>Execute optimizer</a:t>
            </a:r>
          </a:p>
          <a:p>
            <a:pPr lvl="1"/>
            <a:r>
              <a:rPr lang="en-US" dirty="0" smtClean="0"/>
              <a:t>Commercial solvers (free for academia)</a:t>
            </a:r>
          </a:p>
          <a:p>
            <a:pPr lvl="2"/>
            <a:r>
              <a:rPr lang="en-US" dirty="0" smtClean="0"/>
              <a:t>CPLEX</a:t>
            </a:r>
          </a:p>
          <a:p>
            <a:pPr lvl="2"/>
            <a:r>
              <a:rPr lang="en-US" dirty="0" err="1" smtClean="0"/>
              <a:t>Gurobi</a:t>
            </a:r>
            <a:endParaRPr lang="en-US" dirty="0" smtClean="0"/>
          </a:p>
          <a:p>
            <a:pPr lvl="1"/>
            <a:r>
              <a:rPr lang="en-US" dirty="0" smtClean="0"/>
              <a:t>Open source options (slower)</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23</a:t>
            </a:fld>
            <a:endParaRPr lang="en-US"/>
          </a:p>
        </p:txBody>
      </p:sp>
    </p:spTree>
    <p:extLst>
      <p:ext uri="{BB962C8B-B14F-4D97-AF65-F5344CB8AC3E}">
        <p14:creationId xmlns:p14="http://schemas.microsoft.com/office/powerpoint/2010/main" val="2811068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4" name="Content Placeholder 3"/>
          <p:cNvSpPr>
            <a:spLocks noGrp="1"/>
          </p:cNvSpPr>
          <p:nvPr>
            <p:ph sz="half" idx="1"/>
          </p:nvPr>
        </p:nvSpPr>
        <p:spPr/>
        <p:txBody>
          <a:bodyPr>
            <a:normAutofit/>
          </a:bodyPr>
          <a:lstStyle/>
          <a:p>
            <a:pPr marL="0" indent="0">
              <a:buNone/>
            </a:pPr>
            <a:r>
              <a:rPr lang="en-US" dirty="0" smtClean="0"/>
              <a:t>Components:</a:t>
            </a:r>
          </a:p>
          <a:p>
            <a:pPr lvl="1"/>
            <a:r>
              <a:rPr lang="en-US" dirty="0" smtClean="0"/>
              <a:t>Relative Humidity (all levels)</a:t>
            </a:r>
          </a:p>
          <a:p>
            <a:pPr lvl="1"/>
            <a:r>
              <a:rPr lang="en-US" dirty="0" smtClean="0"/>
              <a:t>Cloud Water Mixing Ratio, Cloud Ice Mixing Ratio, Rain Water Mixing Ratio, Snow Mixing Ratio (all levels)</a:t>
            </a:r>
          </a:p>
          <a:p>
            <a:pPr lvl="1"/>
            <a:r>
              <a:rPr lang="en-US" dirty="0" smtClean="0"/>
              <a:t>Absolute Vorticity (200 hPa only), partitioned into positive and negative components</a:t>
            </a:r>
          </a:p>
        </p:txBody>
      </p:sp>
      <p:sp>
        <p:nvSpPr>
          <p:cNvPr id="5" name="Content Placeholder 4"/>
          <p:cNvSpPr>
            <a:spLocks noGrp="1"/>
          </p:cNvSpPr>
          <p:nvPr>
            <p:ph sz="half" idx="2"/>
          </p:nvPr>
        </p:nvSpPr>
        <p:spPr/>
        <p:txBody>
          <a:bodyPr>
            <a:normAutofit/>
          </a:bodyPr>
          <a:lstStyle/>
          <a:p>
            <a:r>
              <a:rPr lang="en-US" dirty="0" smtClean="0"/>
              <a:t>Pressure levels:</a:t>
            </a:r>
          </a:p>
          <a:p>
            <a:pPr lvl="1"/>
            <a:r>
              <a:rPr lang="en-US" dirty="0" smtClean="0"/>
              <a:t>200 </a:t>
            </a:r>
            <a:r>
              <a:rPr lang="en-US" dirty="0" err="1" smtClean="0"/>
              <a:t>hPa</a:t>
            </a:r>
            <a:endParaRPr lang="en-US" dirty="0" smtClean="0"/>
          </a:p>
          <a:p>
            <a:pPr lvl="1"/>
            <a:r>
              <a:rPr lang="en-US" dirty="0" smtClean="0"/>
              <a:t>300 </a:t>
            </a:r>
            <a:r>
              <a:rPr lang="en-US" dirty="0" err="1" smtClean="0"/>
              <a:t>hPa</a:t>
            </a:r>
            <a:endParaRPr lang="en-US" dirty="0" smtClean="0"/>
          </a:p>
          <a:p>
            <a:pPr lvl="1"/>
            <a:r>
              <a:rPr lang="en-US" dirty="0" smtClean="0"/>
              <a:t>500 </a:t>
            </a:r>
            <a:r>
              <a:rPr lang="en-US" dirty="0" err="1" smtClean="0"/>
              <a:t>hPa</a:t>
            </a:r>
            <a:endParaRPr lang="en-US" dirty="0" smtClean="0"/>
          </a:p>
          <a:p>
            <a:pPr lvl="1"/>
            <a:r>
              <a:rPr lang="en-US" dirty="0" smtClean="0"/>
              <a:t>700 </a:t>
            </a:r>
            <a:r>
              <a:rPr lang="en-US" dirty="0" err="1" smtClean="0"/>
              <a:t>hPa</a:t>
            </a:r>
            <a:endParaRPr lang="en-US" dirty="0" smtClean="0"/>
          </a:p>
          <a:p>
            <a:pPr lvl="1"/>
            <a:r>
              <a:rPr lang="en-US" dirty="0" smtClean="0"/>
              <a:t>800 </a:t>
            </a:r>
            <a:r>
              <a:rPr lang="en-US" dirty="0" err="1" smtClean="0"/>
              <a:t>hPa</a:t>
            </a:r>
            <a:endParaRPr lang="en-US" dirty="0" smtClean="0"/>
          </a:p>
          <a:p>
            <a:pPr lvl="1"/>
            <a:r>
              <a:rPr lang="en-US" dirty="0" smtClean="0"/>
              <a:t>850 </a:t>
            </a:r>
            <a:r>
              <a:rPr lang="en-US" dirty="0" err="1" smtClean="0"/>
              <a:t>hPa</a:t>
            </a:r>
            <a:endParaRPr lang="en-US" dirty="0" smtClean="0"/>
          </a:p>
          <a:p>
            <a:pPr lvl="1"/>
            <a:r>
              <a:rPr lang="en-US" dirty="0" smtClean="0"/>
              <a:t>900 </a:t>
            </a:r>
            <a:r>
              <a:rPr lang="en-US" dirty="0" err="1" smtClean="0"/>
              <a:t>hPa</a:t>
            </a:r>
            <a:endParaRPr lang="en-US" dirty="0" smtClean="0"/>
          </a:p>
          <a:p>
            <a:pPr lvl="1"/>
            <a:r>
              <a:rPr lang="en-US" dirty="0" smtClean="0"/>
              <a:t>950 </a:t>
            </a:r>
            <a:r>
              <a:rPr lang="en-US" dirty="0" err="1" smtClean="0"/>
              <a:t>hPa</a:t>
            </a:r>
            <a:endParaRPr lang="en-US" dirty="0" smtClean="0"/>
          </a:p>
          <a:p>
            <a:pPr lvl="1"/>
            <a:r>
              <a:rPr lang="en-US" dirty="0" smtClean="0"/>
              <a:t>1000 </a:t>
            </a:r>
            <a:r>
              <a:rPr lang="en-US" dirty="0" err="1" smtClean="0"/>
              <a:t>hPa</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24</a:t>
            </a:fld>
            <a:endParaRPr lang="en-US"/>
          </a:p>
        </p:txBody>
      </p:sp>
    </p:spTree>
    <p:extLst>
      <p:ext uri="{BB962C8B-B14F-4D97-AF65-F5344CB8AC3E}">
        <p14:creationId xmlns:p14="http://schemas.microsoft.com/office/powerpoint/2010/main" val="21989267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fontScale="92500"/>
          </a:bodyPr>
          <a:lstStyle/>
          <a:p>
            <a:r>
              <a:rPr lang="en-US" dirty="0" smtClean="0"/>
              <a:t>Optimization objective:  Minimize the mean absolute error between the affine expression of adjusted input fields and the truth field</a:t>
            </a:r>
          </a:p>
          <a:p>
            <a:r>
              <a:rPr lang="en-US" dirty="0" smtClean="0"/>
              <a:t>Terms:</a:t>
            </a:r>
          </a:p>
          <a:p>
            <a:pPr lvl="1"/>
            <a:r>
              <a:rPr lang="en-US" dirty="0" smtClean="0"/>
              <a:t>Coefficient allowed for 200 </a:t>
            </a:r>
            <a:r>
              <a:rPr lang="en-US" dirty="0" err="1" smtClean="0"/>
              <a:t>hPa</a:t>
            </a:r>
            <a:r>
              <a:rPr lang="en-US" dirty="0" smtClean="0"/>
              <a:t> positive and negative absolute </a:t>
            </a:r>
            <a:r>
              <a:rPr lang="en-US" dirty="0" err="1" smtClean="0"/>
              <a:t>vorticity</a:t>
            </a:r>
            <a:r>
              <a:rPr lang="en-US" dirty="0" smtClean="0"/>
              <a:t> (</a:t>
            </a:r>
            <a:r>
              <a:rPr lang="en-US" i="1" dirty="0" smtClean="0"/>
              <a:t>m</a:t>
            </a:r>
            <a:r>
              <a:rPr lang="en-US" i="1" baseline="-25000" dirty="0" smtClean="0"/>
              <a:t>200</a:t>
            </a:r>
            <a:r>
              <a:rPr lang="en-US" i="1" dirty="0" smtClean="0"/>
              <a:t>AV</a:t>
            </a:r>
            <a:r>
              <a:rPr lang="en-US" i="1" baseline="-25000" dirty="0" smtClean="0"/>
              <a:t>200</a:t>
            </a:r>
            <a:r>
              <a:rPr lang="en-US" dirty="0" smtClean="0"/>
              <a:t>)</a:t>
            </a:r>
          </a:p>
          <a:p>
            <a:pPr lvl="1"/>
            <a:r>
              <a:rPr lang="en-US" dirty="0" smtClean="0"/>
              <a:t>Coefficient allowed for relative humidity quantities (</a:t>
            </a:r>
            <a:r>
              <a:rPr lang="en-US" i="1" dirty="0" err="1" smtClean="0"/>
              <a:t>m</a:t>
            </a:r>
            <a:r>
              <a:rPr lang="en-US" i="1" baseline="-25000" dirty="0" err="1" smtClean="0"/>
              <a:t>x</a:t>
            </a:r>
            <a:r>
              <a:rPr lang="en-US" i="1" dirty="0" err="1" smtClean="0"/>
              <a:t>RH</a:t>
            </a:r>
            <a:r>
              <a:rPr lang="en-US" i="1" baseline="-25000" dirty="0" err="1" smtClean="0"/>
              <a:t>x</a:t>
            </a:r>
            <a:r>
              <a:rPr lang="en-US" dirty="0" smtClean="0"/>
              <a:t>)</a:t>
            </a:r>
          </a:p>
          <a:p>
            <a:pPr lvl="1"/>
            <a:r>
              <a:rPr lang="en-US" dirty="0" smtClean="0"/>
              <a:t>Threshold allowed for applying coefficient to 1000 </a:t>
            </a:r>
            <a:r>
              <a:rPr lang="en-US" dirty="0" err="1" smtClean="0"/>
              <a:t>hPa</a:t>
            </a:r>
            <a:r>
              <a:rPr lang="en-US" dirty="0" smtClean="0"/>
              <a:t> relative humidity field (</a:t>
            </a:r>
            <a:r>
              <a:rPr lang="en-US" i="1" dirty="0" smtClean="0"/>
              <a:t>m</a:t>
            </a:r>
            <a:r>
              <a:rPr lang="en-US" i="1" baseline="-25000" dirty="0" smtClean="0"/>
              <a:t>1000</a:t>
            </a:r>
            <a:r>
              <a:rPr lang="en-US" i="1" dirty="0" smtClean="0"/>
              <a:t>RH</a:t>
            </a:r>
            <a:r>
              <a:rPr lang="en-US" i="1" baseline="-25000" dirty="0" smtClean="0"/>
              <a:t>1000</a:t>
            </a:r>
            <a:r>
              <a:rPr lang="en-US" dirty="0" smtClean="0"/>
              <a:t> if </a:t>
            </a:r>
            <a:r>
              <a:rPr lang="en-US" i="1" dirty="0" smtClean="0"/>
              <a:t>RH</a:t>
            </a:r>
            <a:r>
              <a:rPr lang="en-US" i="1" baseline="-25000" dirty="0" smtClean="0"/>
              <a:t>1000</a:t>
            </a:r>
            <a:r>
              <a:rPr lang="en-US" i="1" dirty="0" smtClean="0"/>
              <a:t> &gt; RH</a:t>
            </a:r>
            <a:r>
              <a:rPr lang="en-US" i="1" baseline="-25000" dirty="0" smtClean="0"/>
              <a:t>T</a:t>
            </a:r>
            <a:r>
              <a:rPr lang="en-US" dirty="0" smtClean="0"/>
              <a:t>)</a:t>
            </a:r>
          </a:p>
          <a:p>
            <a:pPr lvl="1"/>
            <a:r>
              <a:rPr lang="en-US" dirty="0" smtClean="0"/>
              <a:t>Coefficient and scalar allowed for non-zero mixing ratio quantities (</a:t>
            </a:r>
            <a:r>
              <a:rPr lang="en-US" i="1" dirty="0" err="1" smtClean="0"/>
              <a:t>m</a:t>
            </a:r>
            <a:r>
              <a:rPr lang="en-US" i="1" baseline="-25000" dirty="0" err="1"/>
              <a:t>y</a:t>
            </a:r>
            <a:r>
              <a:rPr lang="en-US" i="1" dirty="0" err="1" smtClean="0"/>
              <a:t>MR</a:t>
            </a:r>
            <a:r>
              <a:rPr lang="en-US" i="1" baseline="-25000" dirty="0" err="1" smtClean="0"/>
              <a:t>y</a:t>
            </a:r>
            <a:r>
              <a:rPr lang="en-US" i="1" dirty="0" err="1" smtClean="0"/>
              <a:t>+b</a:t>
            </a:r>
            <a:r>
              <a:rPr lang="en-US" i="1" baseline="-25000" dirty="0" err="1" smtClean="0"/>
              <a:t>y</a:t>
            </a:r>
            <a:r>
              <a:rPr lang="en-US" dirty="0" smtClean="0"/>
              <a:t> if </a:t>
            </a:r>
            <a:r>
              <a:rPr lang="en-US" i="1" dirty="0" err="1" smtClean="0"/>
              <a:t>MR</a:t>
            </a:r>
            <a:r>
              <a:rPr lang="en-US" i="1" baseline="-25000" dirty="0" err="1" smtClean="0"/>
              <a:t>y</a:t>
            </a:r>
            <a:r>
              <a:rPr lang="en-US" i="1" dirty="0" smtClean="0"/>
              <a:t> &gt; 0</a:t>
            </a:r>
            <a:r>
              <a:rPr lang="en-US" dirty="0" smtClean="0"/>
              <a:t>, otherwise </a:t>
            </a:r>
            <a:r>
              <a:rPr lang="en-US" i="1" dirty="0" err="1" smtClean="0"/>
              <a:t>m</a:t>
            </a:r>
            <a:r>
              <a:rPr lang="en-US" i="1" baseline="-25000" dirty="0" err="1"/>
              <a:t>y</a:t>
            </a:r>
            <a:r>
              <a:rPr lang="en-US" i="1" dirty="0" err="1" smtClean="0"/>
              <a:t>MR</a:t>
            </a:r>
            <a:r>
              <a:rPr lang="en-US" i="1" baseline="-25000" dirty="0" err="1" smtClean="0"/>
              <a:t>y</a:t>
            </a:r>
            <a:r>
              <a:rPr lang="en-US" dirty="0" smtClean="0"/>
              <a:t>)</a:t>
            </a:r>
          </a:p>
        </p:txBody>
      </p:sp>
      <p:sp>
        <p:nvSpPr>
          <p:cNvPr id="4" name="Slide Number Placeholder 3"/>
          <p:cNvSpPr>
            <a:spLocks noGrp="1"/>
          </p:cNvSpPr>
          <p:nvPr>
            <p:ph type="sldNum" sz="quarter" idx="12"/>
          </p:nvPr>
        </p:nvSpPr>
        <p:spPr/>
        <p:txBody>
          <a:bodyPr/>
          <a:lstStyle/>
          <a:p>
            <a:fld id="{4382A7F7-08BF-4252-8141-63FB96055BBB}" type="slidenum">
              <a:rPr lang="en-US" smtClean="0"/>
              <a:t>25</a:t>
            </a:fld>
            <a:endParaRPr lang="en-US"/>
          </a:p>
        </p:txBody>
      </p:sp>
    </p:spTree>
    <p:extLst>
      <p:ext uri="{BB962C8B-B14F-4D97-AF65-F5344CB8AC3E}">
        <p14:creationId xmlns:p14="http://schemas.microsoft.com/office/powerpoint/2010/main" val="3088975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425221"/>
            <a:ext cx="9144000" cy="338554"/>
          </a:xfrm>
          <a:prstGeom prst="rect">
            <a:avLst/>
          </a:prstGeom>
          <a:noFill/>
        </p:spPr>
        <p:txBody>
          <a:bodyPr wrap="square" rtlCol="0">
            <a:spAutoFit/>
          </a:bodyPr>
          <a:lstStyle/>
          <a:p>
            <a:pPr algn="ctr"/>
            <a:r>
              <a:rPr lang="en-US" sz="1600" b="1" dirty="0" smtClean="0"/>
              <a:t>All images are HRRR model analysis output valid at 18 UTC on 4 October 2013.</a:t>
            </a:r>
            <a:endParaRPr lang="en-US" sz="1600" b="1" dirty="0"/>
          </a:p>
        </p:txBody>
      </p:sp>
      <p:sp>
        <p:nvSpPr>
          <p:cNvPr id="2" name="TextBox 1"/>
          <p:cNvSpPr txBox="1"/>
          <p:nvPr/>
        </p:nvSpPr>
        <p:spPr>
          <a:xfrm>
            <a:off x="118130" y="2864912"/>
            <a:ext cx="3087541" cy="369332"/>
          </a:xfrm>
          <a:prstGeom prst="rect">
            <a:avLst/>
          </a:prstGeom>
          <a:noFill/>
        </p:spPr>
        <p:txBody>
          <a:bodyPr wrap="none" rtlCol="0">
            <a:spAutoFit/>
          </a:bodyPr>
          <a:lstStyle/>
          <a:p>
            <a:r>
              <a:rPr lang="en-US" i="1" dirty="0" smtClean="0"/>
              <a:t>300 </a:t>
            </a:r>
            <a:r>
              <a:rPr lang="en-US" i="1" dirty="0" err="1" smtClean="0"/>
              <a:t>hPa</a:t>
            </a:r>
            <a:r>
              <a:rPr lang="en-US" i="1" dirty="0" smtClean="0"/>
              <a:t> Relative Humidity</a:t>
            </a:r>
            <a:endParaRPr lang="en-US" i="1" dirty="0"/>
          </a:p>
        </p:txBody>
      </p:sp>
      <p:sp>
        <p:nvSpPr>
          <p:cNvPr id="8" name="TextBox 7"/>
          <p:cNvSpPr txBox="1"/>
          <p:nvPr/>
        </p:nvSpPr>
        <p:spPr>
          <a:xfrm>
            <a:off x="118130" y="6028183"/>
            <a:ext cx="3807224" cy="369332"/>
          </a:xfrm>
          <a:prstGeom prst="rect">
            <a:avLst/>
          </a:prstGeom>
          <a:noFill/>
        </p:spPr>
        <p:txBody>
          <a:bodyPr wrap="none" rtlCol="0">
            <a:spAutoFit/>
          </a:bodyPr>
          <a:lstStyle/>
          <a:p>
            <a:r>
              <a:rPr lang="en-US" i="1" dirty="0" smtClean="0"/>
              <a:t>700 hPa Rain Water Mixing Ratio</a:t>
            </a:r>
            <a:endParaRPr lang="en-US" i="1" dirty="0"/>
          </a:p>
        </p:txBody>
      </p:sp>
      <p:sp>
        <p:nvSpPr>
          <p:cNvPr id="9" name="TextBox 8"/>
          <p:cNvSpPr txBox="1"/>
          <p:nvPr/>
        </p:nvSpPr>
        <p:spPr>
          <a:xfrm>
            <a:off x="4719908" y="6028408"/>
            <a:ext cx="4005934" cy="369332"/>
          </a:xfrm>
          <a:prstGeom prst="rect">
            <a:avLst/>
          </a:prstGeom>
          <a:noFill/>
        </p:spPr>
        <p:txBody>
          <a:bodyPr wrap="none" rtlCol="0">
            <a:spAutoFit/>
          </a:bodyPr>
          <a:lstStyle/>
          <a:p>
            <a:r>
              <a:rPr lang="en-US" i="1" dirty="0" smtClean="0"/>
              <a:t>900 hPa Cloud Water Mixing Ratio</a:t>
            </a:r>
            <a:endParaRPr lang="en-US" i="1" dirty="0"/>
          </a:p>
        </p:txBody>
      </p:sp>
      <p:sp>
        <p:nvSpPr>
          <p:cNvPr id="12" name="TextBox 11"/>
          <p:cNvSpPr txBox="1"/>
          <p:nvPr/>
        </p:nvSpPr>
        <p:spPr>
          <a:xfrm>
            <a:off x="4719908" y="2864912"/>
            <a:ext cx="3519064" cy="369332"/>
          </a:xfrm>
          <a:prstGeom prst="rect">
            <a:avLst/>
          </a:prstGeom>
          <a:noFill/>
        </p:spPr>
        <p:txBody>
          <a:bodyPr wrap="none" rtlCol="0">
            <a:spAutoFit/>
          </a:bodyPr>
          <a:lstStyle/>
          <a:p>
            <a:r>
              <a:rPr lang="en-US" i="1" dirty="0"/>
              <a:t>5</a:t>
            </a:r>
            <a:r>
              <a:rPr lang="en-US" i="1" dirty="0" smtClean="0"/>
              <a:t>00 </a:t>
            </a:r>
            <a:r>
              <a:rPr lang="en-US" i="1" dirty="0" err="1" smtClean="0"/>
              <a:t>hPa</a:t>
            </a:r>
            <a:r>
              <a:rPr lang="en-US" i="1" dirty="0" smtClean="0"/>
              <a:t> Cloud Ice Mixing Ratio</a:t>
            </a:r>
            <a:endParaRPr lang="en-US" i="1" dirty="0"/>
          </a:p>
        </p:txBody>
      </p:sp>
      <p:pic>
        <p:nvPicPr>
          <p:cNvPr id="6" name="Picture 5"/>
          <p:cNvPicPr>
            <a:picLocks noChangeAspect="1"/>
          </p:cNvPicPr>
          <p:nvPr/>
        </p:nvPicPr>
        <p:blipFill rotWithShape="1">
          <a:blip r:embed="rId2"/>
          <a:srcRect l="89" t="9566" r="11417" b="8035"/>
          <a:stretch/>
        </p:blipFill>
        <p:spPr>
          <a:xfrm>
            <a:off x="0" y="80511"/>
            <a:ext cx="4572000" cy="2953512"/>
          </a:xfrm>
          <a:prstGeom prst="rect">
            <a:avLst/>
          </a:prstGeom>
          <a:ln>
            <a:noFill/>
          </a:ln>
          <a:effectLst>
            <a:softEdge rad="112500"/>
          </a:effectLst>
        </p:spPr>
      </p:pic>
      <p:pic>
        <p:nvPicPr>
          <p:cNvPr id="10" name="Picture 9"/>
          <p:cNvPicPr>
            <a:picLocks noChangeAspect="1"/>
          </p:cNvPicPr>
          <p:nvPr/>
        </p:nvPicPr>
        <p:blipFill rotWithShape="1">
          <a:blip r:embed="rId3"/>
          <a:srcRect l="88" t="9566" r="11415" b="8035"/>
          <a:stretch/>
        </p:blipFill>
        <p:spPr>
          <a:xfrm>
            <a:off x="4567101" y="80511"/>
            <a:ext cx="4572000" cy="2953512"/>
          </a:xfrm>
          <a:prstGeom prst="rect">
            <a:avLst/>
          </a:prstGeom>
          <a:ln>
            <a:noFill/>
          </a:ln>
          <a:effectLst>
            <a:softEdge rad="112500"/>
          </a:effectLst>
        </p:spPr>
      </p:pic>
      <p:pic>
        <p:nvPicPr>
          <p:cNvPr id="13" name="Picture 12"/>
          <p:cNvPicPr>
            <a:picLocks noChangeAspect="1"/>
          </p:cNvPicPr>
          <p:nvPr/>
        </p:nvPicPr>
        <p:blipFill rotWithShape="1">
          <a:blip r:embed="rId4"/>
          <a:srcRect l="88" t="9566" r="11415" b="8035"/>
          <a:stretch/>
        </p:blipFill>
        <p:spPr>
          <a:xfrm>
            <a:off x="4572000" y="3239247"/>
            <a:ext cx="4572000" cy="2953512"/>
          </a:xfrm>
          <a:prstGeom prst="rect">
            <a:avLst/>
          </a:prstGeom>
          <a:ln>
            <a:noFill/>
          </a:ln>
          <a:effectLst>
            <a:softEdge rad="112500"/>
          </a:effectLst>
        </p:spPr>
      </p:pic>
      <p:pic>
        <p:nvPicPr>
          <p:cNvPr id="14" name="Picture 13"/>
          <p:cNvPicPr>
            <a:picLocks noChangeAspect="1"/>
          </p:cNvPicPr>
          <p:nvPr/>
        </p:nvPicPr>
        <p:blipFill rotWithShape="1">
          <a:blip r:embed="rId5"/>
          <a:srcRect l="88" t="9566" r="11415" b="8035"/>
          <a:stretch/>
        </p:blipFill>
        <p:spPr>
          <a:xfrm>
            <a:off x="0" y="3239247"/>
            <a:ext cx="4572000" cy="2953512"/>
          </a:xfrm>
          <a:prstGeom prst="rect">
            <a:avLst/>
          </a:prstGeom>
          <a:ln>
            <a:noFill/>
          </a:ln>
          <a:effectLst>
            <a:softEdge rad="112500"/>
          </a:effectLst>
        </p:spPr>
      </p:pic>
    </p:spTree>
    <p:extLst>
      <p:ext uri="{BB962C8B-B14F-4D97-AF65-F5344CB8AC3E}">
        <p14:creationId xmlns:p14="http://schemas.microsoft.com/office/powerpoint/2010/main" val="1891642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a:bodyPr>
          <a:lstStyle/>
          <a:p>
            <a:r>
              <a:rPr lang="en-US" dirty="0" smtClean="0"/>
              <a:t>Constraints:</a:t>
            </a:r>
          </a:p>
          <a:p>
            <a:pPr lvl="1"/>
            <a:r>
              <a:rPr lang="en-US" dirty="0" smtClean="0"/>
              <a:t>Enforce physical relationships</a:t>
            </a:r>
          </a:p>
          <a:p>
            <a:pPr lvl="2"/>
            <a:r>
              <a:rPr lang="en-US" dirty="0" smtClean="0"/>
              <a:t>Range of acceptable values (0 to 100)</a:t>
            </a:r>
          </a:p>
          <a:p>
            <a:pPr lvl="2"/>
            <a:r>
              <a:rPr lang="en-US" dirty="0" smtClean="0"/>
              <a:t>Extent of relative humidity and absolute </a:t>
            </a:r>
            <a:r>
              <a:rPr lang="en-US" dirty="0" err="1" smtClean="0"/>
              <a:t>vorticity</a:t>
            </a:r>
            <a:r>
              <a:rPr lang="en-US" dirty="0" smtClean="0"/>
              <a:t> correlating to cloud</a:t>
            </a:r>
          </a:p>
          <a:p>
            <a:pPr lvl="1"/>
            <a:r>
              <a:rPr lang="en-US" dirty="0" smtClean="0"/>
              <a:t>Enforce thresholds (mixed integer)</a:t>
            </a:r>
          </a:p>
          <a:p>
            <a:pPr lvl="1"/>
            <a:r>
              <a:rPr lang="en-US" dirty="0" smtClean="0"/>
              <a:t>Maintain similar mean value and approximate value distribution of output field to similarly match the truth field</a:t>
            </a:r>
          </a:p>
          <a:p>
            <a:pPr lvl="1"/>
            <a:r>
              <a:rPr lang="en-US" dirty="0" smtClean="0"/>
              <a:t>Guide optimizer</a:t>
            </a:r>
          </a:p>
          <a:p>
            <a:pPr lvl="2"/>
            <a:r>
              <a:rPr lang="en-US" dirty="0" smtClean="0"/>
              <a:t>Away from scalar adjustments, toward coefficient adjustments (maintain spatial gradients)</a:t>
            </a:r>
          </a:p>
        </p:txBody>
      </p:sp>
      <p:sp>
        <p:nvSpPr>
          <p:cNvPr id="4" name="Slide Number Placeholder 3"/>
          <p:cNvSpPr>
            <a:spLocks noGrp="1"/>
          </p:cNvSpPr>
          <p:nvPr>
            <p:ph type="sldNum" sz="quarter" idx="12"/>
          </p:nvPr>
        </p:nvSpPr>
        <p:spPr/>
        <p:txBody>
          <a:bodyPr/>
          <a:lstStyle/>
          <a:p>
            <a:fld id="{4382A7F7-08BF-4252-8141-63FB96055BBB}" type="slidenum">
              <a:rPr lang="en-US" smtClean="0"/>
              <a:t>27</a:t>
            </a:fld>
            <a:endParaRPr lang="en-US"/>
          </a:p>
        </p:txBody>
      </p:sp>
    </p:spTree>
    <p:extLst>
      <p:ext uri="{BB962C8B-B14F-4D97-AF65-F5344CB8AC3E}">
        <p14:creationId xmlns:p14="http://schemas.microsoft.com/office/powerpoint/2010/main" val="12821414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53" b="1771"/>
          <a:stretch/>
        </p:blipFill>
        <p:spPr bwMode="auto">
          <a:xfrm>
            <a:off x="4587935" y="251890"/>
            <a:ext cx="4162725" cy="3291840"/>
          </a:xfrm>
          <a:prstGeom prst="rect">
            <a:avLst/>
          </a:prstGeom>
          <a:noFill/>
          <a:ln>
            <a:noFill/>
          </a:ln>
          <a:extLst>
            <a:ext uri="{53640926-AAD7-44d8-BBD7-CCE9431645EC}">
              <a14:shadowObscured xmlns:a14="http://schemas.microsoft.com/office/drawing/2010/main"/>
            </a:ext>
          </a:extLst>
        </p:spPr>
      </p:pic>
      <p:pic>
        <p:nvPicPr>
          <p:cNvPr id="8" name="sky-img" descr="ky Cover Comparison"/>
          <p:cNvPicPr>
            <a:picLocks noChangeAspect="1"/>
          </p:cNvPicPr>
          <p:nvPr/>
        </p:nvPicPr>
        <p:blipFill rotWithShape="1">
          <a:blip r:embed="rId3" cstate="email">
            <a:extLst>
              <a:ext uri="{28A0092B-C50C-407E-A947-70E740481C1C}">
                <a14:useLocalDpi xmlns:a14="http://schemas.microsoft.com/office/drawing/2010/main" val="0"/>
              </a:ext>
            </a:extLst>
          </a:blip>
          <a:srcRect t="6733" b="1749"/>
          <a:stretch/>
        </p:blipFill>
        <p:spPr bwMode="auto">
          <a:xfrm>
            <a:off x="401386" y="251890"/>
            <a:ext cx="4160520" cy="3290448"/>
          </a:xfrm>
          <a:prstGeom prst="rect">
            <a:avLst/>
          </a:prstGeom>
          <a:noFill/>
          <a:ln>
            <a:noFill/>
          </a:ln>
          <a:extLst>
            <a:ext uri="{53640926-AAD7-44d8-BBD7-CCE9431645EC}">
              <a14:shadowObscured xmlns:a14="http://schemas.microsoft.com/office/drawing/2010/main"/>
            </a:ext>
          </a:extLst>
        </p:spPr>
      </p:pic>
      <p:pic>
        <p:nvPicPr>
          <p:cNvPr id="6" name="sky-img" descr="ky Cover Comparison"/>
          <p:cNvPicPr>
            <a:picLocks noChangeAspect="1"/>
          </p:cNvPicPr>
          <p:nvPr/>
        </p:nvPicPr>
        <p:blipFill rotWithShape="1">
          <a:blip r:embed="rId4" cstate="email">
            <a:extLst>
              <a:ext uri="{28A0092B-C50C-407E-A947-70E740481C1C}">
                <a14:useLocalDpi xmlns:a14="http://schemas.microsoft.com/office/drawing/2010/main" val="0"/>
              </a:ext>
            </a:extLst>
          </a:blip>
          <a:srcRect t="6538" b="-2"/>
          <a:stretch/>
        </p:blipFill>
        <p:spPr bwMode="auto">
          <a:xfrm>
            <a:off x="401386" y="3149407"/>
            <a:ext cx="4159087" cy="347472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5"/>
          <a:srcRect l="1" t="6513" r="1" b="125"/>
          <a:stretch/>
        </p:blipFill>
        <p:spPr>
          <a:xfrm>
            <a:off x="4591430" y="3149407"/>
            <a:ext cx="4160520" cy="3474720"/>
          </a:xfrm>
          <a:prstGeom prst="rect">
            <a:avLst/>
          </a:prstGeom>
        </p:spPr>
      </p:pic>
    </p:spTree>
    <p:extLst>
      <p:ext uri="{BB962C8B-B14F-4D97-AF65-F5344CB8AC3E}">
        <p14:creationId xmlns:p14="http://schemas.microsoft.com/office/powerpoint/2010/main" val="13439621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5" name="Slide Number Placeholder 4"/>
          <p:cNvSpPr>
            <a:spLocks noGrp="1"/>
          </p:cNvSpPr>
          <p:nvPr>
            <p:ph type="sldNum" sz="quarter" idx="12"/>
          </p:nvPr>
        </p:nvSpPr>
        <p:spPr/>
        <p:txBody>
          <a:bodyPr/>
          <a:lstStyle/>
          <a:p>
            <a:fld id="{4382A7F7-08BF-4252-8141-63FB96055BBB}" type="slidenum">
              <a:rPr lang="en-US" smtClean="0"/>
              <a:t>29</a:t>
            </a:fld>
            <a:endParaRPr lang="en-US"/>
          </a:p>
        </p:txBody>
      </p:sp>
      <p:pic>
        <p:nvPicPr>
          <p:cNvPr id="10" name="Content Placeholder 5" descr="istogram"/>
          <p:cNvPicPr>
            <a:picLocks noGrp="1"/>
          </p:cNvPicPr>
          <p:nvPr>
            <p:ph sz="half" idx="1"/>
          </p:nvPr>
        </p:nvPicPr>
        <p:blipFill>
          <a:blip r:embed="rId2" cstate="email">
            <a:extLst>
              <a:ext uri="{28A0092B-C50C-407E-A947-70E740481C1C}">
                <a14:useLocalDpi xmlns:a14="http://schemas.microsoft.com/office/drawing/2010/main" val="0"/>
              </a:ext>
            </a:extLst>
          </a:blip>
          <a:srcRect l="1574" r="1574"/>
          <a:stretch>
            <a:fillRect/>
          </a:stretch>
        </p:blipFill>
        <p:spPr bwMode="auto">
          <a:prstGeom prst="rect">
            <a:avLst/>
          </a:prstGeom>
          <a:ln>
            <a:noFill/>
          </a:ln>
          <a:effectLst>
            <a:outerShdw blurRad="292100" dist="139700" dir="2700000" algn="tl" rotWithShape="0">
              <a:srgbClr val="333333">
                <a:alpha val="65000"/>
              </a:srgbClr>
            </a:outerShdw>
          </a:effectLst>
        </p:spPr>
      </p:pic>
      <p:pic>
        <p:nvPicPr>
          <p:cNvPr id="11" name="Content Placeholder 10" descr="istogram"/>
          <p:cNvPicPr>
            <a:picLocks noGrp="1"/>
          </p:cNvPicPr>
          <p:nvPr>
            <p:ph sz="half" idx="2"/>
          </p:nvPr>
        </p:nvPicPr>
        <p:blipFill>
          <a:blip r:embed="rId3" cstate="email">
            <a:extLst>
              <a:ext uri="{28A0092B-C50C-407E-A947-70E740481C1C}">
                <a14:useLocalDpi xmlns:a14="http://schemas.microsoft.com/office/drawing/2010/main" val="0"/>
              </a:ext>
            </a:extLst>
          </a:blip>
          <a:srcRect l="1574" r="1574"/>
          <a:stretch>
            <a:fillRect/>
          </a:stretch>
        </p:blipFill>
        <p:spPr bwMode="auto">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36853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772"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hourly sky cover analysis based on the following requirements:</a:t>
            </a:r>
          </a:p>
          <a:p>
            <a:endParaRPr lang="en-US" dirty="0"/>
          </a:p>
          <a:p>
            <a:pPr marL="285750" indent="-285750">
              <a:buFont typeface="Arial"/>
              <a:buChar char="•"/>
            </a:pPr>
            <a:r>
              <a:rPr lang="en-US" dirty="0" smtClean="0"/>
              <a:t>The sky cover quantity is an average over an entire hour.</a:t>
            </a:r>
          </a:p>
          <a:p>
            <a:pPr marL="285750" indent="-285750">
              <a:buFont typeface="Arial"/>
              <a:buChar char="•"/>
            </a:pPr>
            <a:r>
              <a:rPr lang="en-US" dirty="0" smtClean="0"/>
              <a:t>Satellite and in-situ surface observations of cloud cover are complementary.</a:t>
            </a:r>
          </a:p>
          <a:p>
            <a:pPr marL="285750" indent="-285750">
              <a:buFont typeface="Arial"/>
              <a:buChar char="•"/>
            </a:pPr>
            <a:r>
              <a:rPr lang="en-US" dirty="0" smtClean="0"/>
              <a:t>The range of the sky cover quantity is between 0% and 100%.</a:t>
            </a:r>
          </a:p>
        </p:txBody>
      </p:sp>
      <p:sp>
        <p:nvSpPr>
          <p:cNvPr id="6" name="TextBox 5"/>
          <p:cNvSpPr txBox="1"/>
          <p:nvPr/>
        </p:nvSpPr>
        <p:spPr>
          <a:xfrm>
            <a:off x="396840"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a:t>
            </a:r>
            <a:endParaRPr lang="en-US" sz="3200" b="1" dirty="0"/>
          </a:p>
        </p:txBody>
      </p:sp>
      <p:sp>
        <p:nvSpPr>
          <p:cNvPr id="8" name="TextBox 7"/>
          <p:cNvSpPr txBox="1"/>
          <p:nvPr/>
        </p:nvSpPr>
        <p:spPr>
          <a:xfrm>
            <a:off x="527772"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product for the field</a:t>
            </a:r>
          </a:p>
        </p:txBody>
      </p:sp>
      <p:sp>
        <p:nvSpPr>
          <p:cNvPr id="7" name="TextBox 6"/>
          <p:cNvSpPr txBox="1"/>
          <p:nvPr/>
        </p:nvSpPr>
        <p:spPr>
          <a:xfrm>
            <a:off x="396840"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a:t>
            </a:r>
            <a:endParaRPr lang="en-US" sz="3200" b="1" dirty="0"/>
          </a:p>
        </p:txBody>
      </p:sp>
      <p:sp>
        <p:nvSpPr>
          <p:cNvPr id="9" name="TextBox 8"/>
          <p:cNvSpPr txBox="1"/>
          <p:nvPr/>
        </p:nvSpPr>
        <p:spPr>
          <a:xfrm>
            <a:off x="4899984" y="247970"/>
            <a:ext cx="3709100" cy="45243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smtClean="0"/>
          </a:p>
          <a:p>
            <a:r>
              <a:rPr lang="en-US" dirty="0" smtClean="0"/>
              <a:t>Create an optimal sky cover forecast based on the following assumptions:</a:t>
            </a:r>
          </a:p>
          <a:p>
            <a:endParaRPr lang="en-US" dirty="0"/>
          </a:p>
          <a:p>
            <a:pPr marL="285750" indent="-285750">
              <a:buFont typeface="Arial"/>
              <a:buChar char="•"/>
            </a:pPr>
            <a:r>
              <a:rPr lang="en-US" dirty="0" smtClean="0"/>
              <a:t>The relationship between sky cover and numerical weather prediction cloud/moisture variables is roughly linear.</a:t>
            </a:r>
          </a:p>
          <a:p>
            <a:pPr marL="285750" indent="-285750">
              <a:buFont typeface="Arial"/>
              <a:buChar char="•"/>
            </a:pPr>
            <a:r>
              <a:rPr lang="en-US" dirty="0" smtClean="0"/>
              <a:t>The model variables adequately represent the atmosphere at the initial time and at times in the future.</a:t>
            </a:r>
          </a:p>
        </p:txBody>
      </p:sp>
      <p:sp>
        <p:nvSpPr>
          <p:cNvPr id="10" name="TextBox 9"/>
          <p:cNvSpPr txBox="1"/>
          <p:nvPr/>
        </p:nvSpPr>
        <p:spPr>
          <a:xfrm>
            <a:off x="4769052" y="496758"/>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Objective II</a:t>
            </a:r>
            <a:endParaRPr lang="en-US" sz="3200" b="1" dirty="0"/>
          </a:p>
        </p:txBody>
      </p:sp>
      <p:sp>
        <p:nvSpPr>
          <p:cNvPr id="11" name="TextBox 10"/>
          <p:cNvSpPr txBox="1"/>
          <p:nvPr/>
        </p:nvSpPr>
        <p:spPr>
          <a:xfrm>
            <a:off x="4899984" y="4902028"/>
            <a:ext cx="37091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a:p>
            <a:endParaRPr lang="en-US" dirty="0" smtClean="0"/>
          </a:p>
          <a:p>
            <a:endParaRPr lang="en-US" dirty="0" smtClean="0"/>
          </a:p>
          <a:p>
            <a:endParaRPr lang="en-US" dirty="0"/>
          </a:p>
          <a:p>
            <a:r>
              <a:rPr lang="en-US" dirty="0" smtClean="0"/>
              <a:t>Produce an operations-grade sky cover forecast for the field</a:t>
            </a:r>
          </a:p>
        </p:txBody>
      </p:sp>
      <p:sp>
        <p:nvSpPr>
          <p:cNvPr id="12" name="TextBox 11"/>
          <p:cNvSpPr txBox="1"/>
          <p:nvPr/>
        </p:nvSpPr>
        <p:spPr>
          <a:xfrm>
            <a:off x="4769052" y="5140411"/>
            <a:ext cx="2788863"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Goal II</a:t>
            </a:r>
            <a:endParaRPr lang="en-US" sz="3200" b="1" dirty="0"/>
          </a:p>
        </p:txBody>
      </p:sp>
      <p:sp>
        <p:nvSpPr>
          <p:cNvPr id="3" name="Rectangle 2"/>
          <p:cNvSpPr>
            <a:spLocks/>
          </p:cNvSpPr>
          <p:nvPr/>
        </p:nvSpPr>
        <p:spPr>
          <a:xfrm>
            <a:off x="4567039" y="0"/>
            <a:ext cx="4576961" cy="6858000"/>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4921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p:nvPr>
        </p:nvSpPr>
        <p:spPr/>
        <p:txBody>
          <a:bodyPr>
            <a:normAutofit/>
          </a:bodyPr>
          <a:lstStyle/>
          <a:p>
            <a:r>
              <a:rPr lang="en-US" dirty="0" smtClean="0"/>
              <a:t>Results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729398688"/>
              </p:ext>
            </p:extLst>
          </p:nvPr>
        </p:nvGraphicFramePr>
        <p:xfrm>
          <a:off x="1544268" y="2199682"/>
          <a:ext cx="7180632" cy="1854200"/>
        </p:xfrm>
        <a:graphic>
          <a:graphicData uri="http://schemas.openxmlformats.org/drawingml/2006/table">
            <a:tbl>
              <a:tblPr firstRow="1" bandRow="1">
                <a:tableStyleId>{0E3FDE45-AF77-4B5C-9715-49D594BDF05E}</a:tableStyleId>
              </a:tblPr>
              <a:tblGrid>
                <a:gridCol w="1795158"/>
                <a:gridCol w="1795158"/>
                <a:gridCol w="1795158"/>
                <a:gridCol w="1795158"/>
              </a:tblGrid>
              <a:tr h="370840">
                <a:tc>
                  <a:txBody>
                    <a:bodyPr/>
                    <a:lstStyle/>
                    <a:p>
                      <a:r>
                        <a:rPr lang="en-US" dirty="0" smtClean="0"/>
                        <a:t>0-hour</a:t>
                      </a:r>
                      <a:endParaRPr lang="en-US" dirty="0"/>
                    </a:p>
                  </a:txBody>
                  <a:tcPr/>
                </a:tc>
                <a:tc>
                  <a:txBody>
                    <a:bodyPr/>
                    <a:lstStyle/>
                    <a:p>
                      <a:r>
                        <a:rPr lang="en-US" dirty="0" smtClean="0"/>
                        <a:t>Operational</a:t>
                      </a:r>
                      <a:endParaRPr lang="en-US" dirty="0"/>
                    </a:p>
                  </a:txBody>
                  <a:tcPr/>
                </a:tc>
                <a:tc>
                  <a:txBody>
                    <a:bodyPr/>
                    <a:lstStyle/>
                    <a:p>
                      <a:r>
                        <a:rPr lang="en-US" dirty="0" smtClean="0"/>
                        <a:t>Optimal</a:t>
                      </a:r>
                      <a:endParaRPr lang="en-US" dirty="0"/>
                    </a:p>
                  </a:txBody>
                  <a:tcPr/>
                </a:tc>
                <a:tc>
                  <a:txBody>
                    <a:bodyPr/>
                    <a:lstStyle/>
                    <a:p>
                      <a:r>
                        <a:rPr lang="en-US" dirty="0" smtClean="0"/>
                        <a:t>Improvement</a:t>
                      </a:r>
                      <a:endParaRPr lang="en-US" dirty="0"/>
                    </a:p>
                  </a:txBody>
                  <a:tcPr/>
                </a:tc>
              </a:tr>
              <a:tr h="370840">
                <a:tc>
                  <a:txBody>
                    <a:bodyPr/>
                    <a:lstStyle/>
                    <a:p>
                      <a:r>
                        <a:rPr lang="en-US" dirty="0" smtClean="0"/>
                        <a:t>Cases</a:t>
                      </a:r>
                      <a:endParaRPr lang="en-US" dirty="0"/>
                    </a:p>
                  </a:txBody>
                  <a:tcPr/>
                </a:tc>
                <a:tc>
                  <a:txBody>
                    <a:bodyPr/>
                    <a:lstStyle/>
                    <a:p>
                      <a:r>
                        <a:rPr lang="en-US" dirty="0" smtClean="0"/>
                        <a:t>281</a:t>
                      </a:r>
                      <a:endParaRPr lang="en-US" dirty="0"/>
                    </a:p>
                  </a:txBody>
                  <a:tcPr/>
                </a:tc>
                <a:tc>
                  <a:txBody>
                    <a:bodyPr/>
                    <a:lstStyle/>
                    <a:p>
                      <a:r>
                        <a:rPr lang="en-US" dirty="0" smtClean="0"/>
                        <a:t>270</a:t>
                      </a:r>
                      <a:endParaRPr lang="en-US" dirty="0"/>
                    </a:p>
                  </a:txBody>
                  <a:tcPr/>
                </a:tc>
                <a:tc>
                  <a:txBody>
                    <a:bodyPr/>
                    <a:lstStyle/>
                    <a:p>
                      <a:endParaRPr lang="en-US" dirty="0"/>
                    </a:p>
                  </a:txBody>
                  <a:tcPr/>
                </a:tc>
              </a:tr>
              <a:tr h="370840">
                <a:tc>
                  <a:txBody>
                    <a:bodyPr/>
                    <a:lstStyle/>
                    <a:p>
                      <a:r>
                        <a:rPr lang="en-US" dirty="0" smtClean="0"/>
                        <a:t>ME</a:t>
                      </a:r>
                      <a:endParaRPr lang="en-US" dirty="0"/>
                    </a:p>
                  </a:txBody>
                  <a:tcPr/>
                </a:tc>
                <a:tc>
                  <a:txBody>
                    <a:bodyPr/>
                    <a:lstStyle/>
                    <a:p>
                      <a:r>
                        <a:rPr lang="en-US" dirty="0" smtClean="0"/>
                        <a:t>-11.9%</a:t>
                      </a:r>
                      <a:endParaRPr lang="en-US" dirty="0"/>
                    </a:p>
                  </a:txBody>
                  <a:tcPr/>
                </a:tc>
                <a:tc>
                  <a:txBody>
                    <a:bodyPr/>
                    <a:lstStyle/>
                    <a:p>
                      <a:r>
                        <a:rPr lang="en-US" dirty="0" smtClean="0"/>
                        <a:t>-6.4%</a:t>
                      </a:r>
                      <a:endParaRPr lang="en-US" dirty="0"/>
                    </a:p>
                  </a:txBody>
                  <a:tcPr/>
                </a:tc>
                <a:tc>
                  <a:txBody>
                    <a:bodyPr/>
                    <a:lstStyle/>
                    <a:p>
                      <a:r>
                        <a:rPr lang="en-US" b="1" dirty="0" smtClean="0">
                          <a:solidFill>
                            <a:srgbClr val="008000"/>
                          </a:solidFill>
                        </a:rPr>
                        <a:t>5.5%</a:t>
                      </a:r>
                      <a:endParaRPr lang="en-US" b="1" dirty="0">
                        <a:solidFill>
                          <a:srgbClr val="008000"/>
                        </a:solidFill>
                      </a:endParaRPr>
                    </a:p>
                  </a:txBody>
                  <a:tcPr/>
                </a:tc>
              </a:tr>
              <a:tr h="370840">
                <a:tc>
                  <a:txBody>
                    <a:bodyPr/>
                    <a:lstStyle/>
                    <a:p>
                      <a:r>
                        <a:rPr lang="en-US" dirty="0" smtClean="0"/>
                        <a:t>MAE</a:t>
                      </a:r>
                      <a:endParaRPr lang="en-US" dirty="0"/>
                    </a:p>
                  </a:txBody>
                  <a:tcPr/>
                </a:tc>
                <a:tc>
                  <a:txBody>
                    <a:bodyPr/>
                    <a:lstStyle/>
                    <a:p>
                      <a:r>
                        <a:rPr lang="en-US" dirty="0" smtClean="0"/>
                        <a:t>20.6%</a:t>
                      </a:r>
                      <a:endParaRPr lang="en-US" dirty="0"/>
                    </a:p>
                  </a:txBody>
                  <a:tcPr/>
                </a:tc>
                <a:tc>
                  <a:txBody>
                    <a:bodyPr/>
                    <a:lstStyle/>
                    <a:p>
                      <a:r>
                        <a:rPr lang="en-US" dirty="0" smtClean="0"/>
                        <a:t>16.1%</a:t>
                      </a:r>
                      <a:endParaRPr lang="en-US" dirty="0"/>
                    </a:p>
                  </a:txBody>
                  <a:tcPr/>
                </a:tc>
                <a:tc>
                  <a:txBody>
                    <a:bodyPr/>
                    <a:lstStyle/>
                    <a:p>
                      <a:r>
                        <a:rPr lang="en-US" b="1" dirty="0" smtClean="0">
                          <a:solidFill>
                            <a:srgbClr val="008000"/>
                          </a:solidFill>
                        </a:rPr>
                        <a:t>4.5%</a:t>
                      </a:r>
                      <a:endParaRPr lang="en-US" b="1" dirty="0">
                        <a:solidFill>
                          <a:srgbClr val="008000"/>
                        </a:solidFill>
                      </a:endParaRPr>
                    </a:p>
                  </a:txBody>
                  <a:tcPr/>
                </a:tc>
              </a:tr>
              <a:tr h="370840">
                <a:tc>
                  <a:txBody>
                    <a:bodyPr/>
                    <a:lstStyle/>
                    <a:p>
                      <a:r>
                        <a:rPr lang="en-US" dirty="0" smtClean="0"/>
                        <a:t>RMSE</a:t>
                      </a:r>
                      <a:endParaRPr lang="en-US" dirty="0"/>
                    </a:p>
                  </a:txBody>
                  <a:tcPr/>
                </a:tc>
                <a:tc>
                  <a:txBody>
                    <a:bodyPr/>
                    <a:lstStyle/>
                    <a:p>
                      <a:r>
                        <a:rPr lang="en-US" dirty="0" smtClean="0"/>
                        <a:t>28.4%</a:t>
                      </a:r>
                      <a:endParaRPr lang="en-US" dirty="0"/>
                    </a:p>
                  </a:txBody>
                  <a:tcPr/>
                </a:tc>
                <a:tc>
                  <a:txBody>
                    <a:bodyPr/>
                    <a:lstStyle/>
                    <a:p>
                      <a:r>
                        <a:rPr lang="en-US" dirty="0" smtClean="0"/>
                        <a:t>22.4%</a:t>
                      </a:r>
                      <a:endParaRPr lang="en-US" dirty="0"/>
                    </a:p>
                  </a:txBody>
                  <a:tcPr/>
                </a:tc>
                <a:tc>
                  <a:txBody>
                    <a:bodyPr/>
                    <a:lstStyle/>
                    <a:p>
                      <a:r>
                        <a:rPr lang="en-US" b="1" dirty="0" smtClean="0">
                          <a:solidFill>
                            <a:srgbClr val="008000"/>
                          </a:solidFill>
                        </a:rPr>
                        <a:t>4.0%</a:t>
                      </a:r>
                      <a:endParaRPr lang="en-US" b="1" dirty="0">
                        <a:solidFill>
                          <a:srgbClr val="008000"/>
                        </a:solidFill>
                      </a:endParaRPr>
                    </a:p>
                  </a:txBody>
                  <a:tcPr/>
                </a:tc>
              </a:tr>
            </a:tbl>
          </a:graphicData>
        </a:graphic>
      </p:graphicFrame>
      <p:sp>
        <p:nvSpPr>
          <p:cNvPr id="17" name="TextBox 16"/>
          <p:cNvSpPr txBox="1"/>
          <p:nvPr/>
        </p:nvSpPr>
        <p:spPr>
          <a:xfrm>
            <a:off x="0" y="2188233"/>
            <a:ext cx="1463040" cy="1754327"/>
          </a:xfrm>
          <a:prstGeom prst="rect">
            <a:avLst/>
          </a:prstGeom>
          <a:solidFill>
            <a:schemeClr val="accent3">
              <a:lumMod val="20000"/>
              <a:lumOff val="80000"/>
            </a:schemeClr>
          </a:solidFill>
        </p:spPr>
        <p:txBody>
          <a:bodyPr wrap="square" rtlCol="0">
            <a:spAutoFit/>
          </a:bodyPr>
          <a:lstStyle/>
          <a:p>
            <a:r>
              <a:rPr lang="en-US" b="1" dirty="0" smtClean="0"/>
              <a:t>Validated against NWS NDFD one-hour sky cover forecast</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3417299119"/>
              </p:ext>
            </p:extLst>
          </p:nvPr>
        </p:nvGraphicFramePr>
        <p:xfrm>
          <a:off x="1544268" y="4186879"/>
          <a:ext cx="7180628" cy="1849120"/>
        </p:xfrm>
        <a:graphic>
          <a:graphicData uri="http://schemas.openxmlformats.org/drawingml/2006/table">
            <a:tbl>
              <a:tblPr firstRow="1" bandRow="1">
                <a:tableStyleId>{0E3FDE45-AF77-4B5C-9715-49D594BDF05E}</a:tableStyleId>
              </a:tblPr>
              <a:tblGrid>
                <a:gridCol w="1795157"/>
                <a:gridCol w="1795157"/>
                <a:gridCol w="1795157"/>
                <a:gridCol w="1795157"/>
              </a:tblGrid>
              <a:tr h="370840">
                <a:tc>
                  <a:txBody>
                    <a:bodyPr/>
                    <a:lstStyle/>
                    <a:p>
                      <a:r>
                        <a:rPr lang="en-US" dirty="0" smtClean="0"/>
                        <a:t>3-hour</a:t>
                      </a:r>
                      <a:endParaRPr lang="en-US" dirty="0"/>
                    </a:p>
                  </a:txBody>
                  <a:tcPr/>
                </a:tc>
                <a:tc>
                  <a:txBody>
                    <a:bodyPr/>
                    <a:lstStyle/>
                    <a:p>
                      <a:r>
                        <a:rPr lang="en-US" dirty="0" smtClean="0"/>
                        <a:t>Operational</a:t>
                      </a:r>
                      <a:endParaRPr lang="en-US" dirty="0"/>
                    </a:p>
                  </a:txBody>
                  <a:tcPr/>
                </a:tc>
                <a:tc>
                  <a:txBody>
                    <a:bodyPr/>
                    <a:lstStyle/>
                    <a:p>
                      <a:r>
                        <a:rPr lang="en-US" dirty="0" smtClean="0"/>
                        <a:t>Optimal</a:t>
                      </a:r>
                      <a:endParaRPr lang="en-US" dirty="0"/>
                    </a:p>
                  </a:txBody>
                  <a:tcPr/>
                </a:tc>
                <a:tc>
                  <a:txBody>
                    <a:bodyPr/>
                    <a:lstStyle/>
                    <a:p>
                      <a:r>
                        <a:rPr lang="en-US" dirty="0" smtClean="0"/>
                        <a:t>Improvement</a:t>
                      </a:r>
                      <a:endParaRPr lang="en-US" dirty="0"/>
                    </a:p>
                  </a:txBody>
                  <a:tcPr/>
                </a:tc>
              </a:tr>
              <a:tr h="370840">
                <a:tc>
                  <a:txBody>
                    <a:bodyPr/>
                    <a:lstStyle/>
                    <a:p>
                      <a:r>
                        <a:rPr lang="en-US" dirty="0" smtClean="0"/>
                        <a:t>Cases</a:t>
                      </a:r>
                      <a:endParaRPr lang="en-US" dirty="0"/>
                    </a:p>
                  </a:txBody>
                  <a:tcPr/>
                </a:tc>
                <a:tc>
                  <a:txBody>
                    <a:bodyPr/>
                    <a:lstStyle/>
                    <a:p>
                      <a:r>
                        <a:rPr lang="en-US" dirty="0" smtClean="0"/>
                        <a:t>274</a:t>
                      </a:r>
                      <a:endParaRPr lang="en-US" dirty="0"/>
                    </a:p>
                  </a:txBody>
                  <a:tcPr/>
                </a:tc>
                <a:tc>
                  <a:txBody>
                    <a:bodyPr/>
                    <a:lstStyle/>
                    <a:p>
                      <a:r>
                        <a:rPr lang="en-US" dirty="0" smtClean="0"/>
                        <a:t>784</a:t>
                      </a:r>
                      <a:endParaRPr lang="en-US" dirty="0"/>
                    </a:p>
                  </a:txBody>
                  <a:tcPr/>
                </a:tc>
                <a:tc>
                  <a:txBody>
                    <a:bodyPr/>
                    <a:lstStyle/>
                    <a:p>
                      <a:endParaRPr lang="en-US" dirty="0"/>
                    </a:p>
                  </a:txBody>
                  <a:tcPr/>
                </a:tc>
              </a:tr>
              <a:tr h="370840">
                <a:tc>
                  <a:txBody>
                    <a:bodyPr/>
                    <a:lstStyle/>
                    <a:p>
                      <a:r>
                        <a:rPr lang="en-US" dirty="0" smtClean="0"/>
                        <a:t>ME</a:t>
                      </a:r>
                      <a:endParaRPr lang="en-US" dirty="0"/>
                    </a:p>
                  </a:txBody>
                  <a:tcPr/>
                </a:tc>
                <a:tc>
                  <a:txBody>
                    <a:bodyPr/>
                    <a:lstStyle/>
                    <a:p>
                      <a:r>
                        <a:rPr lang="en-US" dirty="0" smtClean="0"/>
                        <a:t>-11.0%</a:t>
                      </a:r>
                      <a:endParaRPr lang="en-US" dirty="0"/>
                    </a:p>
                  </a:txBody>
                  <a:tcPr/>
                </a:tc>
                <a:tc>
                  <a:txBody>
                    <a:bodyPr/>
                    <a:lstStyle/>
                    <a:p>
                      <a:r>
                        <a:rPr lang="en-US" dirty="0" smtClean="0"/>
                        <a:t>-8.4%</a:t>
                      </a:r>
                      <a:endParaRPr lang="en-US" dirty="0"/>
                    </a:p>
                  </a:txBody>
                  <a:tcPr/>
                </a:tc>
                <a:tc>
                  <a:txBody>
                    <a:bodyPr/>
                    <a:lstStyle/>
                    <a:p>
                      <a:r>
                        <a:rPr lang="en-US" b="1" dirty="0" smtClean="0">
                          <a:solidFill>
                            <a:srgbClr val="008000"/>
                          </a:solidFill>
                        </a:rPr>
                        <a:t>2.6%</a:t>
                      </a:r>
                      <a:endParaRPr lang="en-US" b="1" dirty="0">
                        <a:solidFill>
                          <a:srgbClr val="008000"/>
                        </a:solidFill>
                      </a:endParaRPr>
                    </a:p>
                  </a:txBody>
                  <a:tcPr/>
                </a:tc>
              </a:tr>
              <a:tr h="0">
                <a:tc>
                  <a:txBody>
                    <a:bodyPr/>
                    <a:lstStyle/>
                    <a:p>
                      <a:r>
                        <a:rPr lang="en-US" dirty="0" smtClean="0"/>
                        <a:t>MAE</a:t>
                      </a:r>
                      <a:endParaRPr lang="en-US" dirty="0"/>
                    </a:p>
                  </a:txBody>
                  <a:tcPr/>
                </a:tc>
                <a:tc>
                  <a:txBody>
                    <a:bodyPr/>
                    <a:lstStyle/>
                    <a:p>
                      <a:r>
                        <a:rPr lang="en-US" dirty="0" smtClean="0"/>
                        <a:t>24.1%</a:t>
                      </a:r>
                      <a:endParaRPr lang="en-US" dirty="0"/>
                    </a:p>
                  </a:txBody>
                  <a:tcPr/>
                </a:tc>
                <a:tc>
                  <a:txBody>
                    <a:bodyPr/>
                    <a:lstStyle/>
                    <a:p>
                      <a:r>
                        <a:rPr lang="en-US" dirty="0" smtClean="0"/>
                        <a:t>17.1%</a:t>
                      </a:r>
                      <a:endParaRPr lang="en-US" dirty="0"/>
                    </a:p>
                  </a:txBody>
                  <a:tcPr/>
                </a:tc>
                <a:tc>
                  <a:txBody>
                    <a:bodyPr/>
                    <a:lstStyle/>
                    <a:p>
                      <a:r>
                        <a:rPr lang="en-US" b="1" dirty="0" smtClean="0">
                          <a:solidFill>
                            <a:srgbClr val="008000"/>
                          </a:solidFill>
                        </a:rPr>
                        <a:t>7.0%</a:t>
                      </a:r>
                      <a:endParaRPr lang="en-US" b="1" dirty="0">
                        <a:solidFill>
                          <a:srgbClr val="008000"/>
                        </a:solidFill>
                      </a:endParaRPr>
                    </a:p>
                  </a:txBody>
                  <a:tcPr/>
                </a:tc>
              </a:tr>
              <a:tr h="370840">
                <a:tc>
                  <a:txBody>
                    <a:bodyPr/>
                    <a:lstStyle/>
                    <a:p>
                      <a:r>
                        <a:rPr lang="en-US" dirty="0" smtClean="0"/>
                        <a:t>RMSE</a:t>
                      </a:r>
                      <a:endParaRPr lang="en-US" dirty="0"/>
                    </a:p>
                  </a:txBody>
                  <a:tcPr/>
                </a:tc>
                <a:tc>
                  <a:txBody>
                    <a:bodyPr/>
                    <a:lstStyle/>
                    <a:p>
                      <a:r>
                        <a:rPr lang="en-US" dirty="0" smtClean="0"/>
                        <a:t>32.7%</a:t>
                      </a:r>
                      <a:endParaRPr lang="en-US" dirty="0"/>
                    </a:p>
                  </a:txBody>
                  <a:tcPr/>
                </a:tc>
                <a:tc>
                  <a:txBody>
                    <a:bodyPr/>
                    <a:lstStyle/>
                    <a:p>
                      <a:r>
                        <a:rPr lang="en-US" dirty="0" smtClean="0"/>
                        <a:t>23.8%</a:t>
                      </a:r>
                      <a:endParaRPr lang="en-US" dirty="0"/>
                    </a:p>
                  </a:txBody>
                  <a:tcPr/>
                </a:tc>
                <a:tc>
                  <a:txBody>
                    <a:bodyPr/>
                    <a:lstStyle/>
                    <a:p>
                      <a:r>
                        <a:rPr lang="en-US" b="1" dirty="0" smtClean="0">
                          <a:solidFill>
                            <a:srgbClr val="008000"/>
                          </a:solidFill>
                        </a:rPr>
                        <a:t>8.9%</a:t>
                      </a:r>
                      <a:endParaRPr lang="en-US" b="1" dirty="0">
                        <a:solidFill>
                          <a:srgbClr val="008000"/>
                        </a:solidFill>
                      </a:endParaRPr>
                    </a:p>
                  </a:txBody>
                  <a:tcPr/>
                </a:tc>
              </a:tr>
            </a:tbl>
          </a:graphicData>
        </a:graphic>
      </p:graphicFrame>
      <p:sp>
        <p:nvSpPr>
          <p:cNvPr id="8" name="TextBox 7"/>
          <p:cNvSpPr txBox="1"/>
          <p:nvPr/>
        </p:nvSpPr>
        <p:spPr>
          <a:xfrm>
            <a:off x="377608" y="1766417"/>
            <a:ext cx="8346656" cy="338554"/>
          </a:xfrm>
          <a:prstGeom prst="rect">
            <a:avLst/>
          </a:prstGeom>
          <a:noFill/>
        </p:spPr>
        <p:txBody>
          <a:bodyPr wrap="none" rtlCol="0">
            <a:spAutoFit/>
          </a:bodyPr>
          <a:lstStyle/>
          <a:p>
            <a:r>
              <a:rPr lang="en-US" sz="1600" b="1" dirty="0" smtClean="0"/>
              <a:t>Forecasts valid between 21 September 2013, 0 UTC, and 1 November 2013, 23 UTC</a:t>
            </a:r>
            <a:endParaRPr lang="en-US" sz="1600" b="1" dirty="0"/>
          </a:p>
        </p:txBody>
      </p:sp>
      <p:sp>
        <p:nvSpPr>
          <p:cNvPr id="3" name="Slide Number Placeholder 2"/>
          <p:cNvSpPr>
            <a:spLocks noGrp="1"/>
          </p:cNvSpPr>
          <p:nvPr>
            <p:ph type="sldNum" sz="quarter" idx="12"/>
          </p:nvPr>
        </p:nvSpPr>
        <p:spPr/>
        <p:txBody>
          <a:bodyPr/>
          <a:lstStyle/>
          <a:p>
            <a:fld id="{4382A7F7-08BF-4252-8141-63FB96055BBB}" type="slidenum">
              <a:rPr lang="en-US" smtClean="0"/>
              <a:t>30</a:t>
            </a:fld>
            <a:endParaRPr lang="en-US"/>
          </a:p>
        </p:txBody>
      </p:sp>
    </p:spTree>
    <p:extLst>
      <p:ext uri="{BB962C8B-B14F-4D97-AF65-F5344CB8AC3E}">
        <p14:creationId xmlns:p14="http://schemas.microsoft.com/office/powerpoint/2010/main" val="29667980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descr="Macintosh HD:Users:jordang:plots:hrrr_300-mean.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4693" y="182880"/>
            <a:ext cx="5407890" cy="3246120"/>
          </a:xfrm>
          <a:prstGeom prst="rect">
            <a:avLst/>
          </a:prstGeom>
          <a:noFill/>
          <a:ln>
            <a:noFill/>
          </a:ln>
        </p:spPr>
      </p:pic>
      <p:pic>
        <p:nvPicPr>
          <p:cNvPr id="7" name="Picture 6" descr="Macintosh HD:Users:jordang:plots:hrrr_900-mean.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693" y="3429000"/>
            <a:ext cx="5407890" cy="3246120"/>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224817504"/>
              </p:ext>
            </p:extLst>
          </p:nvPr>
        </p:nvGraphicFramePr>
        <p:xfrm>
          <a:off x="4994381" y="650640"/>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300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100" dirty="0" smtClean="0"/>
                        <a:t>Relative Humidity</a:t>
                      </a:r>
                    </a:p>
                  </a:txBody>
                  <a:tcPr/>
                </a:tc>
                <a:tc>
                  <a:txBody>
                    <a:bodyPr/>
                    <a:lstStyle/>
                    <a:p>
                      <a:r>
                        <a:rPr lang="en-US" sz="1100" dirty="0" smtClean="0"/>
                        <a:t>0.270</a:t>
                      </a:r>
                      <a:endParaRPr lang="en-US" sz="1100" dirty="0"/>
                    </a:p>
                  </a:txBody>
                  <a:tcPr/>
                </a:tc>
              </a:tr>
              <a:tr h="370840">
                <a:tc>
                  <a:txBody>
                    <a:bodyPr/>
                    <a:lstStyle/>
                    <a:p>
                      <a:r>
                        <a:rPr lang="en-US" sz="1100" dirty="0" smtClean="0"/>
                        <a:t>Relative Humidity - 100</a:t>
                      </a:r>
                      <a:endParaRPr lang="en-US" sz="1100" dirty="0"/>
                    </a:p>
                  </a:txBody>
                  <a:tcPr/>
                </a:tc>
                <a:tc>
                  <a:txBody>
                    <a:bodyPr/>
                    <a:lstStyle/>
                    <a:p>
                      <a:r>
                        <a:rPr lang="en-US" sz="1100" dirty="0" smtClean="0"/>
                        <a:t>0.228</a:t>
                      </a:r>
                      <a:endParaRPr lang="en-US" sz="1100" dirty="0"/>
                    </a:p>
                  </a:txBody>
                  <a:tcPr/>
                </a:tc>
              </a:tr>
              <a:tr h="370840">
                <a:tc>
                  <a:txBody>
                    <a:bodyPr/>
                    <a:lstStyle/>
                    <a:p>
                      <a:r>
                        <a:rPr lang="en-US" sz="1100" dirty="0" smtClean="0"/>
                        <a:t>Cloud Water Mixing Ratio</a:t>
                      </a:r>
                      <a:endParaRPr lang="en-US" sz="1100" dirty="0"/>
                    </a:p>
                  </a:txBody>
                  <a:tcPr/>
                </a:tc>
                <a:tc>
                  <a:txBody>
                    <a:bodyPr/>
                    <a:lstStyle/>
                    <a:p>
                      <a:r>
                        <a:rPr lang="en-US" sz="1100" dirty="0" smtClean="0"/>
                        <a:t>NA</a:t>
                      </a:r>
                      <a:endParaRPr lang="en-US" sz="1100" dirty="0"/>
                    </a:p>
                  </a:txBody>
                  <a:tcPr/>
                </a:tc>
              </a:tr>
              <a:tr h="370840">
                <a:tc>
                  <a:txBody>
                    <a:bodyPr/>
                    <a:lstStyle/>
                    <a:p>
                      <a:r>
                        <a:rPr lang="en-US" sz="1100" dirty="0" smtClean="0"/>
                        <a:t>Rain Water Mixing Ratio</a:t>
                      </a:r>
                      <a:endParaRPr lang="en-US" sz="1100" dirty="0"/>
                    </a:p>
                  </a:txBody>
                  <a:tcPr/>
                </a:tc>
                <a:tc>
                  <a:txBody>
                    <a:bodyPr/>
                    <a:lstStyle/>
                    <a:p>
                      <a:r>
                        <a:rPr lang="en-US" sz="1100" dirty="0" smtClean="0"/>
                        <a:t>NA</a:t>
                      </a:r>
                      <a:endParaRPr lang="en-US" sz="1100" dirty="0"/>
                    </a:p>
                  </a:txBody>
                  <a:tcPr/>
                </a:tc>
              </a:tr>
              <a:tr h="370840">
                <a:tc>
                  <a:txBody>
                    <a:bodyPr/>
                    <a:lstStyle/>
                    <a:p>
                      <a:r>
                        <a:rPr lang="en-US" sz="1100" dirty="0" smtClean="0"/>
                        <a:t>Cloud Ice Mixing Ratio</a:t>
                      </a:r>
                      <a:endParaRPr lang="en-US" sz="1100" dirty="0"/>
                    </a:p>
                  </a:txBody>
                  <a:tcPr/>
                </a:tc>
                <a:tc>
                  <a:txBody>
                    <a:bodyPr/>
                    <a:lstStyle/>
                    <a:p>
                      <a:r>
                        <a:rPr lang="en-US" sz="1100" kern="1200" dirty="0" smtClean="0">
                          <a:solidFill>
                            <a:schemeClr val="dk1"/>
                          </a:solidFill>
                          <a:effectLst/>
                          <a:latin typeface="+mn-lt"/>
                          <a:ea typeface="+mn-ea"/>
                          <a:cs typeface="+mn-cs"/>
                        </a:rPr>
                        <a:t>4.21×10</a:t>
                      </a:r>
                      <a:r>
                        <a:rPr lang="en-US" sz="1100" kern="1200" baseline="30000" dirty="0" smtClean="0">
                          <a:solidFill>
                            <a:schemeClr val="dk1"/>
                          </a:solidFill>
                          <a:effectLst/>
                          <a:latin typeface="+mn-lt"/>
                          <a:ea typeface="+mn-ea"/>
                          <a:cs typeface="+mn-cs"/>
                        </a:rPr>
                        <a:t>6</a:t>
                      </a:r>
                      <a:endParaRPr lang="en-US" sz="1100" dirty="0"/>
                    </a:p>
                  </a:txBody>
                  <a:tcPr/>
                </a:tc>
              </a:tr>
              <a:tr h="370840">
                <a:tc>
                  <a:txBody>
                    <a:bodyPr/>
                    <a:lstStyle/>
                    <a:p>
                      <a:r>
                        <a:rPr lang="en-US" sz="1100" dirty="0" smtClean="0"/>
                        <a:t>Snow Mixing Ratio</a:t>
                      </a:r>
                      <a:endParaRPr lang="en-US" sz="1100" dirty="0"/>
                    </a:p>
                  </a:txBody>
                  <a:tcPr/>
                </a:tc>
                <a:tc>
                  <a:txBody>
                    <a:bodyPr/>
                    <a:lstStyle/>
                    <a:p>
                      <a:r>
                        <a:rPr lang="en-US" sz="1100" kern="1200" dirty="0" smtClean="0">
                          <a:solidFill>
                            <a:schemeClr val="dk1"/>
                          </a:solidFill>
                          <a:effectLst/>
                          <a:latin typeface="+mn-lt"/>
                          <a:ea typeface="+mn-ea"/>
                          <a:cs typeface="+mn-cs"/>
                        </a:rPr>
                        <a:t>9.61×10</a:t>
                      </a:r>
                      <a:r>
                        <a:rPr lang="en-US" sz="1100" kern="1200" baseline="30000" dirty="0" smtClean="0">
                          <a:solidFill>
                            <a:schemeClr val="dk1"/>
                          </a:solidFill>
                          <a:effectLst/>
                          <a:latin typeface="+mn-lt"/>
                          <a:ea typeface="+mn-ea"/>
                          <a:cs typeface="+mn-cs"/>
                        </a:rPr>
                        <a:t>4</a:t>
                      </a:r>
                      <a:endParaRPr lang="en-US" sz="11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96471940"/>
              </p:ext>
            </p:extLst>
          </p:nvPr>
        </p:nvGraphicFramePr>
        <p:xfrm>
          <a:off x="4994381" y="3893232"/>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900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100" dirty="0" smtClean="0"/>
                        <a:t>Relative Humidity</a:t>
                      </a:r>
                    </a:p>
                  </a:txBody>
                  <a:tcPr/>
                </a:tc>
                <a:tc>
                  <a:txBody>
                    <a:bodyPr/>
                    <a:lstStyle/>
                    <a:p>
                      <a:r>
                        <a:rPr lang="en-US" sz="1100" dirty="0" smtClean="0"/>
                        <a:t>0.184</a:t>
                      </a:r>
                      <a:endParaRPr lang="en-US" sz="1100" dirty="0"/>
                    </a:p>
                  </a:txBody>
                  <a:tcPr/>
                </a:tc>
              </a:tr>
              <a:tr h="370840">
                <a:tc>
                  <a:txBody>
                    <a:bodyPr/>
                    <a:lstStyle/>
                    <a:p>
                      <a:r>
                        <a:rPr lang="en-US" sz="1100" dirty="0" smtClean="0"/>
                        <a:t>Relative Humidity - 100</a:t>
                      </a:r>
                      <a:endParaRPr lang="en-US" sz="1100" dirty="0"/>
                    </a:p>
                  </a:txBody>
                  <a:tcPr/>
                </a:tc>
                <a:tc>
                  <a:txBody>
                    <a:bodyPr/>
                    <a:lstStyle/>
                    <a:p>
                      <a:r>
                        <a:rPr lang="en-US" sz="1100" dirty="0" smtClean="0"/>
                        <a:t>0.182</a:t>
                      </a:r>
                      <a:endParaRPr lang="en-US" sz="1100" dirty="0"/>
                    </a:p>
                  </a:txBody>
                  <a:tcPr/>
                </a:tc>
              </a:tr>
              <a:tr h="370840">
                <a:tc>
                  <a:txBody>
                    <a:bodyPr/>
                    <a:lstStyle/>
                    <a:p>
                      <a:r>
                        <a:rPr lang="en-US" sz="1100" dirty="0" smtClean="0"/>
                        <a:t>Cloud Water Mixing Ratio</a:t>
                      </a:r>
                      <a:endParaRPr lang="en-US" sz="1100" dirty="0"/>
                    </a:p>
                  </a:txBody>
                  <a:tcPr/>
                </a:tc>
                <a:tc>
                  <a:txBody>
                    <a:bodyPr/>
                    <a:lstStyle/>
                    <a:p>
                      <a:r>
                        <a:rPr lang="en-US" sz="1100" kern="1200" dirty="0" smtClean="0">
                          <a:solidFill>
                            <a:schemeClr val="dk1"/>
                          </a:solidFill>
                          <a:effectLst/>
                          <a:latin typeface="+mn-lt"/>
                          <a:ea typeface="+mn-ea"/>
                          <a:cs typeface="+mn-cs"/>
                        </a:rPr>
                        <a:t>1.38×10</a:t>
                      </a:r>
                      <a:r>
                        <a:rPr lang="en-US" sz="1100" kern="1200" baseline="30000" dirty="0" smtClean="0">
                          <a:solidFill>
                            <a:schemeClr val="dk1"/>
                          </a:solidFill>
                          <a:effectLst/>
                          <a:latin typeface="+mn-lt"/>
                          <a:ea typeface="+mn-ea"/>
                          <a:cs typeface="+mn-cs"/>
                        </a:rPr>
                        <a:t>5</a:t>
                      </a:r>
                      <a:endParaRPr lang="en-US" sz="1100" dirty="0"/>
                    </a:p>
                  </a:txBody>
                  <a:tcPr/>
                </a:tc>
              </a:tr>
              <a:tr h="370840">
                <a:tc>
                  <a:txBody>
                    <a:bodyPr/>
                    <a:lstStyle/>
                    <a:p>
                      <a:r>
                        <a:rPr lang="en-US" sz="1100" dirty="0" smtClean="0"/>
                        <a:t>Rain Water Mixing Ratio</a:t>
                      </a:r>
                      <a:endParaRPr lang="en-US" sz="1100" dirty="0"/>
                    </a:p>
                  </a:txBody>
                  <a:tcPr/>
                </a:tc>
                <a:tc>
                  <a:txBody>
                    <a:bodyPr/>
                    <a:lstStyle/>
                    <a:p>
                      <a:r>
                        <a:rPr lang="en-US" sz="1100" kern="1200" dirty="0" smtClean="0">
                          <a:solidFill>
                            <a:schemeClr val="dk1"/>
                          </a:solidFill>
                          <a:effectLst/>
                          <a:latin typeface="+mn-lt"/>
                          <a:ea typeface="+mn-ea"/>
                          <a:cs typeface="+mn-cs"/>
                        </a:rPr>
                        <a:t>3.11×10</a:t>
                      </a:r>
                      <a:r>
                        <a:rPr lang="en-US" sz="1100" kern="1200" baseline="30000" dirty="0" smtClean="0">
                          <a:solidFill>
                            <a:schemeClr val="dk1"/>
                          </a:solidFill>
                          <a:effectLst/>
                          <a:latin typeface="+mn-lt"/>
                          <a:ea typeface="+mn-ea"/>
                          <a:cs typeface="+mn-cs"/>
                        </a:rPr>
                        <a:t>5</a:t>
                      </a:r>
                      <a:endParaRPr lang="en-US" sz="900" dirty="0"/>
                    </a:p>
                  </a:txBody>
                  <a:tcPr/>
                </a:tc>
              </a:tr>
              <a:tr h="370840">
                <a:tc>
                  <a:txBody>
                    <a:bodyPr/>
                    <a:lstStyle/>
                    <a:p>
                      <a:r>
                        <a:rPr lang="en-US" sz="1100" dirty="0" smtClean="0"/>
                        <a:t>Cloud Ice Mixing Ratio</a:t>
                      </a:r>
                      <a:endParaRPr lang="en-US" sz="1100" dirty="0"/>
                    </a:p>
                  </a:txBody>
                  <a:tcPr/>
                </a:tc>
                <a:tc>
                  <a:txBody>
                    <a:bodyPr/>
                    <a:lstStyle/>
                    <a:p>
                      <a:r>
                        <a:rPr lang="en-US" sz="1100" kern="1200" dirty="0" smtClean="0">
                          <a:solidFill>
                            <a:schemeClr val="dk1"/>
                          </a:solidFill>
                          <a:effectLst/>
                          <a:latin typeface="+mn-lt"/>
                          <a:ea typeface="+mn-ea"/>
                          <a:cs typeface="+mn-cs"/>
                        </a:rPr>
                        <a:t>2.88×10</a:t>
                      </a:r>
                      <a:r>
                        <a:rPr lang="en-US" sz="1100" kern="1200" baseline="30000" dirty="0" smtClean="0">
                          <a:solidFill>
                            <a:schemeClr val="dk1"/>
                          </a:solidFill>
                          <a:effectLst/>
                          <a:latin typeface="+mn-lt"/>
                          <a:ea typeface="+mn-ea"/>
                          <a:cs typeface="+mn-cs"/>
                        </a:rPr>
                        <a:t>6</a:t>
                      </a:r>
                      <a:endParaRPr lang="en-US" sz="900" dirty="0"/>
                    </a:p>
                  </a:txBody>
                  <a:tcPr/>
                </a:tc>
              </a:tr>
              <a:tr h="370840">
                <a:tc>
                  <a:txBody>
                    <a:bodyPr/>
                    <a:lstStyle/>
                    <a:p>
                      <a:r>
                        <a:rPr lang="en-US" sz="1100" dirty="0" smtClean="0"/>
                        <a:t>Snow Mixing Ratio</a:t>
                      </a:r>
                      <a:endParaRPr lang="en-US" sz="1100" dirty="0"/>
                    </a:p>
                  </a:txBody>
                  <a:tcPr/>
                </a:tc>
                <a:tc>
                  <a:txBody>
                    <a:bodyPr/>
                    <a:lstStyle/>
                    <a:p>
                      <a:r>
                        <a:rPr lang="en-US" sz="1100" kern="1200" dirty="0" smtClean="0">
                          <a:solidFill>
                            <a:schemeClr val="dk1"/>
                          </a:solidFill>
                          <a:effectLst/>
                          <a:latin typeface="+mn-lt"/>
                          <a:ea typeface="+mn-ea"/>
                          <a:cs typeface="+mn-cs"/>
                        </a:rPr>
                        <a:t>4.23×10</a:t>
                      </a:r>
                      <a:r>
                        <a:rPr lang="en-US" sz="1100" kern="1200" baseline="30000" dirty="0" smtClean="0">
                          <a:solidFill>
                            <a:schemeClr val="dk1"/>
                          </a:solidFill>
                          <a:effectLst/>
                          <a:latin typeface="+mn-lt"/>
                          <a:ea typeface="+mn-ea"/>
                          <a:cs typeface="+mn-cs"/>
                        </a:rPr>
                        <a:t>5</a:t>
                      </a:r>
                      <a:endParaRPr lang="en-US" sz="900" dirty="0"/>
                    </a:p>
                  </a:txBody>
                  <a:tcPr/>
                </a:tc>
              </a:tr>
            </a:tbl>
          </a:graphicData>
        </a:graphic>
      </p:graphicFrame>
      <p:sp>
        <p:nvSpPr>
          <p:cNvPr id="4" name="TextBox 3"/>
          <p:cNvSpPr txBox="1"/>
          <p:nvPr/>
        </p:nvSpPr>
        <p:spPr>
          <a:xfrm>
            <a:off x="4994381" y="3343195"/>
            <a:ext cx="2901519" cy="400110"/>
          </a:xfrm>
          <a:prstGeom prst="rect">
            <a:avLst/>
          </a:prstGeom>
          <a:noFill/>
        </p:spPr>
        <p:txBody>
          <a:bodyPr wrap="square" rtlCol="0">
            <a:spAutoFit/>
          </a:bodyPr>
          <a:lstStyle/>
          <a:p>
            <a:r>
              <a:rPr lang="en-US" sz="1000" b="1" dirty="0" smtClean="0"/>
              <a:t>Means valid 1 UTC, 21 September 2013, through 23 UTC, 1 November 2013</a:t>
            </a:r>
            <a:endParaRPr lang="en-US" sz="1000" b="1" dirty="0"/>
          </a:p>
        </p:txBody>
      </p:sp>
      <p:sp>
        <p:nvSpPr>
          <p:cNvPr id="11" name="Vertical Title 2"/>
          <p:cNvSpPr txBox="1">
            <a:spLocks/>
          </p:cNvSpPr>
          <p:nvPr/>
        </p:nvSpPr>
        <p:spPr>
          <a:xfrm>
            <a:off x="8146108" y="178754"/>
            <a:ext cx="997892" cy="6310358"/>
          </a:xfrm>
          <a:prstGeom prst="rect">
            <a:avLst/>
          </a:prstGeom>
          <a:solidFill>
            <a:schemeClr val="bg2">
              <a:lumMod val="90000"/>
            </a:schemeClr>
          </a:solidFill>
          <a:effectLst>
            <a:outerShdw blurRad="50800" dist="38100" dir="8100000" algn="tr" rotWithShape="0">
              <a:prstClr val="black">
                <a:alpha val="40000"/>
              </a:prstClr>
            </a:outerShdw>
          </a:effectLst>
        </p:spPr>
        <p:txBody>
          <a:bodyPr vert="eaVert" lIns="91440" tIns="45720" rIns="91440" bIns="45720" rtlCol="0" anchor="b" anchorCtr="0">
            <a:norm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mtClean="0"/>
              <a:t>Results</a:t>
            </a:r>
            <a:endParaRPr lang="en-US" dirty="0"/>
          </a:p>
        </p:txBody>
      </p:sp>
    </p:spTree>
    <p:extLst>
      <p:ext uri="{BB962C8B-B14F-4D97-AF65-F5344CB8AC3E}">
        <p14:creationId xmlns:p14="http://schemas.microsoft.com/office/powerpoint/2010/main" val="25131061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descr="Macintosh HD:Users:jordang:plots:hrrr_900-perc.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3424874"/>
            <a:ext cx="5408274" cy="3246120"/>
          </a:xfrm>
          <a:prstGeom prst="rect">
            <a:avLst/>
          </a:prstGeom>
          <a:noFill/>
          <a:ln>
            <a:noFill/>
          </a:ln>
        </p:spPr>
      </p:pic>
      <p:pic>
        <p:nvPicPr>
          <p:cNvPr id="7" name="Picture 6" descr="Macintosh HD:Users:jordang:plots:hrrr_300-perc.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78754"/>
            <a:ext cx="5408274" cy="3246120"/>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3361790161"/>
              </p:ext>
            </p:extLst>
          </p:nvPr>
        </p:nvGraphicFramePr>
        <p:xfrm>
          <a:off x="4994381" y="650640"/>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300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100" dirty="0" smtClean="0"/>
                        <a:t>Relative Humidity</a:t>
                      </a:r>
                    </a:p>
                  </a:txBody>
                  <a:tcPr/>
                </a:tc>
                <a:tc>
                  <a:txBody>
                    <a:bodyPr/>
                    <a:lstStyle/>
                    <a:p>
                      <a:r>
                        <a:rPr lang="en-US" sz="1100" dirty="0" smtClean="0"/>
                        <a:t>58.9%</a:t>
                      </a:r>
                      <a:endParaRPr lang="en-US" sz="1100" dirty="0"/>
                    </a:p>
                  </a:txBody>
                  <a:tcPr/>
                </a:tc>
              </a:tr>
              <a:tr h="370840">
                <a:tc>
                  <a:txBody>
                    <a:bodyPr/>
                    <a:lstStyle/>
                    <a:p>
                      <a:r>
                        <a:rPr lang="en-US" sz="1100" dirty="0" smtClean="0"/>
                        <a:t>Relative Humidity - 100</a:t>
                      </a:r>
                      <a:endParaRPr lang="en-US" sz="1100" dirty="0"/>
                    </a:p>
                  </a:txBody>
                  <a:tcPr/>
                </a:tc>
                <a:tc>
                  <a:txBody>
                    <a:bodyPr/>
                    <a:lstStyle/>
                    <a:p>
                      <a:r>
                        <a:rPr lang="en-US" sz="1100" dirty="0" smtClean="0"/>
                        <a:t>43.6%</a:t>
                      </a:r>
                      <a:endParaRPr lang="en-US" sz="1100" dirty="0"/>
                    </a:p>
                  </a:txBody>
                  <a:tcPr/>
                </a:tc>
              </a:tr>
              <a:tr h="370840">
                <a:tc>
                  <a:txBody>
                    <a:bodyPr/>
                    <a:lstStyle/>
                    <a:p>
                      <a:r>
                        <a:rPr lang="en-US" sz="1100" dirty="0" smtClean="0"/>
                        <a:t>Cloud Water Mixing Ratio</a:t>
                      </a:r>
                      <a:endParaRPr lang="en-US" sz="1100" dirty="0"/>
                    </a:p>
                  </a:txBody>
                  <a:tcPr/>
                </a:tc>
                <a:tc>
                  <a:txBody>
                    <a:bodyPr/>
                    <a:lstStyle/>
                    <a:p>
                      <a:r>
                        <a:rPr lang="en-US" sz="1100" dirty="0" smtClean="0"/>
                        <a:t>0.0%</a:t>
                      </a:r>
                      <a:endParaRPr lang="en-US" sz="1100" dirty="0"/>
                    </a:p>
                  </a:txBody>
                  <a:tcPr/>
                </a:tc>
              </a:tr>
              <a:tr h="370840">
                <a:tc>
                  <a:txBody>
                    <a:bodyPr/>
                    <a:lstStyle/>
                    <a:p>
                      <a:r>
                        <a:rPr lang="en-US" sz="1100" dirty="0" smtClean="0"/>
                        <a:t>Rain Water Mixing Ratio</a:t>
                      </a:r>
                      <a:endParaRPr lang="en-US" sz="1100" dirty="0"/>
                    </a:p>
                  </a:txBody>
                  <a:tcPr/>
                </a:tc>
                <a:tc>
                  <a:txBody>
                    <a:bodyPr/>
                    <a:lstStyle/>
                    <a:p>
                      <a:r>
                        <a:rPr lang="en-US" sz="1100" dirty="0" smtClean="0"/>
                        <a:t>0.0%</a:t>
                      </a:r>
                      <a:endParaRPr lang="en-US" sz="1100" dirty="0"/>
                    </a:p>
                  </a:txBody>
                  <a:tcPr/>
                </a:tc>
              </a:tr>
              <a:tr h="370840">
                <a:tc>
                  <a:txBody>
                    <a:bodyPr/>
                    <a:lstStyle/>
                    <a:p>
                      <a:r>
                        <a:rPr lang="en-US" sz="1100" dirty="0" smtClean="0"/>
                        <a:t>Cloud Ice Mixing Ratio</a:t>
                      </a:r>
                      <a:endParaRPr lang="en-US" sz="1100" dirty="0"/>
                    </a:p>
                  </a:txBody>
                  <a:tcPr/>
                </a:tc>
                <a:tc>
                  <a:txBody>
                    <a:bodyPr/>
                    <a:lstStyle/>
                    <a:p>
                      <a:r>
                        <a:rPr lang="en-US" sz="1100" dirty="0" smtClean="0"/>
                        <a:t>47.2%</a:t>
                      </a:r>
                      <a:endParaRPr lang="en-US" sz="1100" dirty="0"/>
                    </a:p>
                  </a:txBody>
                  <a:tcPr/>
                </a:tc>
              </a:tr>
              <a:tr h="370840">
                <a:tc>
                  <a:txBody>
                    <a:bodyPr/>
                    <a:lstStyle/>
                    <a:p>
                      <a:r>
                        <a:rPr lang="en-US" sz="1100" dirty="0" smtClean="0"/>
                        <a:t>Snow Mixing Ratio</a:t>
                      </a:r>
                      <a:endParaRPr lang="en-US" sz="1100" dirty="0"/>
                    </a:p>
                  </a:txBody>
                  <a:tcPr/>
                </a:tc>
                <a:tc>
                  <a:txBody>
                    <a:bodyPr/>
                    <a:lstStyle/>
                    <a:p>
                      <a:r>
                        <a:rPr lang="en-US" sz="1100" dirty="0" smtClean="0"/>
                        <a:t>25.0%</a:t>
                      </a:r>
                      <a:endParaRPr lang="en-US" sz="11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78792523"/>
              </p:ext>
            </p:extLst>
          </p:nvPr>
        </p:nvGraphicFramePr>
        <p:xfrm>
          <a:off x="4994381" y="3893232"/>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900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100" dirty="0" smtClean="0"/>
                        <a:t>Relative Humidity</a:t>
                      </a:r>
                    </a:p>
                  </a:txBody>
                  <a:tcPr/>
                </a:tc>
                <a:tc>
                  <a:txBody>
                    <a:bodyPr/>
                    <a:lstStyle/>
                    <a:p>
                      <a:r>
                        <a:rPr lang="en-US" sz="1100" dirty="0" smtClean="0"/>
                        <a:t>35.8%</a:t>
                      </a:r>
                      <a:endParaRPr lang="en-US" sz="1100" dirty="0"/>
                    </a:p>
                  </a:txBody>
                  <a:tcPr/>
                </a:tc>
              </a:tr>
              <a:tr h="370840">
                <a:tc>
                  <a:txBody>
                    <a:bodyPr/>
                    <a:lstStyle/>
                    <a:p>
                      <a:r>
                        <a:rPr lang="en-US" sz="1100" dirty="0" smtClean="0"/>
                        <a:t>Relative Humidity - 100</a:t>
                      </a:r>
                      <a:endParaRPr lang="en-US" sz="1100" dirty="0"/>
                    </a:p>
                  </a:txBody>
                  <a:tcPr/>
                </a:tc>
                <a:tc>
                  <a:txBody>
                    <a:bodyPr/>
                    <a:lstStyle/>
                    <a:p>
                      <a:r>
                        <a:rPr lang="en-US" sz="1100" dirty="0" smtClean="0"/>
                        <a:t>25.4%</a:t>
                      </a:r>
                      <a:endParaRPr lang="en-US" sz="1100" dirty="0"/>
                    </a:p>
                  </a:txBody>
                  <a:tcPr/>
                </a:tc>
              </a:tr>
              <a:tr h="370840">
                <a:tc>
                  <a:txBody>
                    <a:bodyPr/>
                    <a:lstStyle/>
                    <a:p>
                      <a:r>
                        <a:rPr lang="en-US" sz="1100" dirty="0" smtClean="0"/>
                        <a:t>Cloud Water Mixing Ratio</a:t>
                      </a:r>
                      <a:endParaRPr lang="en-US" sz="1100" dirty="0"/>
                    </a:p>
                  </a:txBody>
                  <a:tcPr/>
                </a:tc>
                <a:tc>
                  <a:txBody>
                    <a:bodyPr/>
                    <a:lstStyle/>
                    <a:p>
                      <a:r>
                        <a:rPr lang="en-US" sz="1100" dirty="0" smtClean="0"/>
                        <a:t>76.3%</a:t>
                      </a:r>
                      <a:endParaRPr lang="en-US" sz="1100" dirty="0"/>
                    </a:p>
                  </a:txBody>
                  <a:tcPr/>
                </a:tc>
              </a:tr>
              <a:tr h="370840">
                <a:tc>
                  <a:txBody>
                    <a:bodyPr/>
                    <a:lstStyle/>
                    <a:p>
                      <a:r>
                        <a:rPr lang="en-US" sz="1100" dirty="0" smtClean="0"/>
                        <a:t>Rain Water Mixing Ratio</a:t>
                      </a:r>
                      <a:endParaRPr lang="en-US" sz="1100" dirty="0"/>
                    </a:p>
                  </a:txBody>
                  <a:tcPr/>
                </a:tc>
                <a:tc>
                  <a:txBody>
                    <a:bodyPr/>
                    <a:lstStyle/>
                    <a:p>
                      <a:r>
                        <a:rPr lang="en-US" sz="1100" dirty="0" smtClean="0"/>
                        <a:t>6.1%</a:t>
                      </a:r>
                      <a:endParaRPr lang="en-US" sz="1100" dirty="0"/>
                    </a:p>
                  </a:txBody>
                  <a:tcPr/>
                </a:tc>
              </a:tr>
              <a:tr h="370840">
                <a:tc>
                  <a:txBody>
                    <a:bodyPr/>
                    <a:lstStyle/>
                    <a:p>
                      <a:r>
                        <a:rPr lang="en-US" sz="1100" dirty="0" smtClean="0"/>
                        <a:t>Cloud Ice Mixing Ratio</a:t>
                      </a:r>
                      <a:endParaRPr lang="en-US" sz="1100" dirty="0"/>
                    </a:p>
                  </a:txBody>
                  <a:tcPr/>
                </a:tc>
                <a:tc>
                  <a:txBody>
                    <a:bodyPr/>
                    <a:lstStyle/>
                    <a:p>
                      <a:r>
                        <a:rPr lang="en-US" sz="1100" dirty="0" smtClean="0"/>
                        <a:t>0.8%</a:t>
                      </a:r>
                      <a:endParaRPr lang="en-US" sz="1100" dirty="0"/>
                    </a:p>
                  </a:txBody>
                  <a:tcPr/>
                </a:tc>
              </a:tr>
              <a:tr h="370840">
                <a:tc>
                  <a:txBody>
                    <a:bodyPr/>
                    <a:lstStyle/>
                    <a:p>
                      <a:r>
                        <a:rPr lang="en-US" sz="1100" dirty="0" smtClean="0"/>
                        <a:t>Snow Mixing Ratio</a:t>
                      </a:r>
                      <a:endParaRPr lang="en-US" sz="1100" dirty="0"/>
                    </a:p>
                  </a:txBody>
                  <a:tcPr/>
                </a:tc>
                <a:tc>
                  <a:txBody>
                    <a:bodyPr/>
                    <a:lstStyle/>
                    <a:p>
                      <a:r>
                        <a:rPr lang="en-US" sz="1100" dirty="0" smtClean="0"/>
                        <a:t>8.9%</a:t>
                      </a:r>
                      <a:endParaRPr lang="en-US" sz="1100" dirty="0"/>
                    </a:p>
                  </a:txBody>
                  <a:tcPr/>
                </a:tc>
              </a:tr>
            </a:tbl>
          </a:graphicData>
        </a:graphic>
      </p:graphicFrame>
      <p:sp>
        <p:nvSpPr>
          <p:cNvPr id="9" name="TextBox 8"/>
          <p:cNvSpPr txBox="1"/>
          <p:nvPr/>
        </p:nvSpPr>
        <p:spPr>
          <a:xfrm>
            <a:off x="4994381" y="3343195"/>
            <a:ext cx="2901519" cy="400110"/>
          </a:xfrm>
          <a:prstGeom prst="rect">
            <a:avLst/>
          </a:prstGeom>
          <a:noFill/>
        </p:spPr>
        <p:txBody>
          <a:bodyPr wrap="square" rtlCol="0">
            <a:spAutoFit/>
          </a:bodyPr>
          <a:lstStyle/>
          <a:p>
            <a:r>
              <a:rPr lang="en-US" sz="1000" b="1" dirty="0" smtClean="0"/>
              <a:t>Means valid 1 UTC, 21 September 2013, through 23 UTC, 1 November 2013</a:t>
            </a:r>
            <a:endParaRPr lang="en-US" sz="1000" b="1" dirty="0"/>
          </a:p>
        </p:txBody>
      </p:sp>
      <p:sp>
        <p:nvSpPr>
          <p:cNvPr id="10" name="Vertical Title 2"/>
          <p:cNvSpPr txBox="1">
            <a:spLocks/>
          </p:cNvSpPr>
          <p:nvPr/>
        </p:nvSpPr>
        <p:spPr>
          <a:xfrm>
            <a:off x="8146108" y="178754"/>
            <a:ext cx="997892" cy="6310358"/>
          </a:xfrm>
          <a:prstGeom prst="rect">
            <a:avLst/>
          </a:prstGeom>
          <a:solidFill>
            <a:schemeClr val="bg2">
              <a:lumMod val="90000"/>
            </a:schemeClr>
          </a:solidFill>
          <a:effectLst>
            <a:outerShdw blurRad="50800" dist="38100" dir="8100000" algn="tr" rotWithShape="0">
              <a:prstClr val="black">
                <a:alpha val="40000"/>
              </a:prstClr>
            </a:outerShdw>
          </a:effectLst>
        </p:spPr>
        <p:txBody>
          <a:bodyPr vert="eaVert" lIns="91440" tIns="45720" rIns="91440" bIns="45720" rtlCol="0" anchor="b" anchorCtr="0">
            <a:norm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mtClean="0"/>
              <a:t>Results</a:t>
            </a:r>
            <a:endParaRPr lang="en-US" dirty="0"/>
          </a:p>
        </p:txBody>
      </p:sp>
    </p:spTree>
    <p:extLst>
      <p:ext uri="{BB962C8B-B14F-4D97-AF65-F5344CB8AC3E}">
        <p14:creationId xmlns:p14="http://schemas.microsoft.com/office/powerpoint/2010/main" val="41563788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99" y="2361610"/>
            <a:ext cx="6944078" cy="4279183"/>
          </a:xfrm>
          <a:prstGeom prst="rect">
            <a:avLst/>
          </a:prstGeom>
          <a:solidFill>
            <a:schemeClr val="bg1"/>
          </a:solidFill>
          <a:ln>
            <a:noFill/>
          </a:ln>
          <a:effectLst>
            <a:softEdge rad="254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r>
              <a:rPr lang="en-US" dirty="0" smtClean="0"/>
              <a:t>Results</a:t>
            </a:r>
            <a:endParaRPr lang="en-US" dirty="0"/>
          </a:p>
        </p:txBody>
      </p:sp>
      <p:pic>
        <p:nvPicPr>
          <p:cNvPr id="8" name="Picture Placeholder 7" descr="Macintosh HD:Users:jordang:plots:hrrr_rhth.png"/>
          <p:cNvPicPr>
            <a:picLocks noGrp="1"/>
          </p:cNvPicPr>
          <p:nvPr>
            <p:ph idx="1"/>
          </p:nvPr>
        </p:nvPicPr>
        <p:blipFill>
          <a:blip r:embed="rId2" cstate="email">
            <a:extLst>
              <a:ext uri="{28A0092B-C50C-407E-A947-70E740481C1C}">
                <a14:useLocalDpi xmlns:a14="http://schemas.microsoft.com/office/drawing/2010/main" val="0"/>
              </a:ext>
            </a:extLst>
          </a:blip>
          <a:srcRect l="-12198" r="-12198"/>
          <a:stretch>
            <a:fillRect/>
          </a:stretch>
        </p:blipFill>
        <p:spPr bwMode="auto">
          <a:xfrm>
            <a:off x="680512" y="2561143"/>
            <a:ext cx="7610476" cy="3670767"/>
          </a:xfrm>
          <a:prstGeom prst="rect">
            <a:avLst/>
          </a:prstGeom>
          <a:noFill/>
          <a:ln>
            <a:noFill/>
          </a:ln>
        </p:spPr>
      </p:pic>
      <p:sp>
        <p:nvSpPr>
          <p:cNvPr id="4" name="Slide Number Placeholder 3"/>
          <p:cNvSpPr>
            <a:spLocks noGrp="1"/>
          </p:cNvSpPr>
          <p:nvPr>
            <p:ph type="sldNum" sz="quarter" idx="12"/>
          </p:nvPr>
        </p:nvSpPr>
        <p:spPr/>
        <p:txBody>
          <a:bodyPr/>
          <a:lstStyle/>
          <a:p>
            <a:fld id="{4382A7F7-08BF-4252-8141-63FB96055BBB}" type="slidenum">
              <a:rPr lang="en-US" smtClean="0"/>
              <a:t>33</a:t>
            </a:fld>
            <a:endParaRPr lang="en-US"/>
          </a:p>
        </p:txBody>
      </p:sp>
      <p:sp>
        <p:nvSpPr>
          <p:cNvPr id="10" name="TextBox 9"/>
          <p:cNvSpPr txBox="1"/>
          <p:nvPr/>
        </p:nvSpPr>
        <p:spPr>
          <a:xfrm>
            <a:off x="134471" y="1715279"/>
            <a:ext cx="9009529" cy="646331"/>
          </a:xfrm>
          <a:prstGeom prst="rect">
            <a:avLst/>
          </a:prstGeom>
          <a:noFill/>
        </p:spPr>
        <p:txBody>
          <a:bodyPr wrap="square" rtlCol="0">
            <a:spAutoFit/>
          </a:bodyPr>
          <a:lstStyle/>
          <a:p>
            <a:r>
              <a:rPr lang="en-US" dirty="0" smtClean="0"/>
              <a:t>Above the threshold, there is a non-zero coefficient or scalar which applies to the 1000 hPa relative humidity value in </a:t>
            </a:r>
            <a:r>
              <a:rPr lang="en-US" i="1" dirty="0" smtClean="0"/>
              <a:t>all</a:t>
            </a:r>
            <a:r>
              <a:rPr lang="en-US" dirty="0" smtClean="0"/>
              <a:t> optimizer solutions during the period.</a:t>
            </a:r>
          </a:p>
        </p:txBody>
      </p:sp>
      <p:cxnSp>
        <p:nvCxnSpPr>
          <p:cNvPr id="12" name="Straight Connector 11"/>
          <p:cNvCxnSpPr/>
          <p:nvPr/>
        </p:nvCxnSpPr>
        <p:spPr>
          <a:xfrm flipH="1">
            <a:off x="2175029" y="3793628"/>
            <a:ext cx="631202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30984" y="3476996"/>
            <a:ext cx="1510049" cy="338554"/>
          </a:xfrm>
          <a:prstGeom prst="rect">
            <a:avLst/>
          </a:prstGeom>
          <a:noFill/>
        </p:spPr>
        <p:txBody>
          <a:bodyPr wrap="none" rtlCol="0">
            <a:spAutoFit/>
          </a:bodyPr>
          <a:lstStyle/>
          <a:p>
            <a:r>
              <a:rPr lang="en-US" sz="1600" b="1" dirty="0" smtClean="0">
                <a:solidFill>
                  <a:srgbClr val="FF0000"/>
                </a:solidFill>
              </a:rPr>
              <a:t>Mean:  73.3%</a:t>
            </a:r>
            <a:endParaRPr lang="en-US" sz="1600" b="1" dirty="0">
              <a:solidFill>
                <a:srgbClr val="FF0000"/>
              </a:solidFill>
            </a:endParaRPr>
          </a:p>
        </p:txBody>
      </p:sp>
    </p:spTree>
    <p:extLst>
      <p:ext uri="{BB962C8B-B14F-4D97-AF65-F5344CB8AC3E}">
        <p14:creationId xmlns:p14="http://schemas.microsoft.com/office/powerpoint/2010/main" val="20646434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Results are from 21 September 2013 through 1 November 2013 over and near the contiguous United States.</a:t>
            </a:r>
          </a:p>
          <a:p>
            <a:r>
              <a:rPr lang="en-US" dirty="0" smtClean="0"/>
              <a:t>950 </a:t>
            </a:r>
            <a:r>
              <a:rPr lang="en-US" dirty="0" err="1" smtClean="0"/>
              <a:t>hPa</a:t>
            </a:r>
            <a:r>
              <a:rPr lang="en-US" dirty="0" smtClean="0"/>
              <a:t> cloud water mixing ratio is the most frequently selected field in the solved affine relationship.</a:t>
            </a:r>
          </a:p>
          <a:p>
            <a:pPr lvl="1"/>
            <a:r>
              <a:rPr lang="en-US" dirty="0" smtClean="0"/>
              <a:t>Cloud water mixing ratio from one or more levels in the lower troposphere is frequently correlated with sky cover.</a:t>
            </a:r>
          </a:p>
          <a:p>
            <a:r>
              <a:rPr lang="en-US" dirty="0" smtClean="0"/>
              <a:t>Higher in the troposphere, there is less reliance on cloud water mixing ratio and more reliance on relative humidity.</a:t>
            </a:r>
          </a:p>
          <a:p>
            <a:r>
              <a:rPr lang="en-US" dirty="0" smtClean="0"/>
              <a:t>Snow mixing ratio and rain mixing ratio are not commonly included in optimized formulations.</a:t>
            </a:r>
          </a:p>
          <a:p>
            <a:pPr lvl="1"/>
            <a:r>
              <a:rPr lang="en-US" dirty="0" smtClean="0"/>
              <a:t>Indicates limited HRRR model skill on placement of convective precipitation processes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34</a:t>
            </a:fld>
            <a:endParaRPr lang="en-US"/>
          </a:p>
        </p:txBody>
      </p:sp>
    </p:spTree>
    <p:extLst>
      <p:ext uri="{BB962C8B-B14F-4D97-AF65-F5344CB8AC3E}">
        <p14:creationId xmlns:p14="http://schemas.microsoft.com/office/powerpoint/2010/main" val="32221456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An hourly blended sky cover analysis was produced using multiple sources of sky cover observations.</a:t>
            </a:r>
          </a:p>
          <a:p>
            <a:r>
              <a:rPr lang="en-US" dirty="0" smtClean="0"/>
              <a:t>The adjusted sky cover analysis was used to build better numerical weather prediction model output of sky cover, using a mixed integer optimization methodology.</a:t>
            </a:r>
          </a:p>
          <a:p>
            <a:r>
              <a:rPr lang="en-US" dirty="0" smtClean="0"/>
              <a:t>The optimized numerical model output compared to the NDFD one-hour forecast consistently has less mean absolute error than the original/current output.</a:t>
            </a:r>
          </a:p>
          <a:p>
            <a:r>
              <a:rPr lang="en-US" dirty="0" smtClean="0"/>
              <a:t>Future work will focus on interacting with the NWS </a:t>
            </a:r>
            <a:r>
              <a:rPr lang="en-US" dirty="0"/>
              <a:t>to produce a sky cover analysis of record and </a:t>
            </a:r>
            <a:r>
              <a:rPr lang="en-US" dirty="0" smtClean="0"/>
              <a:t>validate short-term </a:t>
            </a:r>
            <a:r>
              <a:rPr lang="en-US" dirty="0"/>
              <a:t>numerical model </a:t>
            </a:r>
            <a:r>
              <a:rPr lang="en-US" dirty="0" smtClean="0"/>
              <a:t>forecasts </a:t>
            </a:r>
            <a:r>
              <a:rPr lang="en-US" dirty="0"/>
              <a:t>of sky </a:t>
            </a:r>
            <a:r>
              <a:rPr lang="en-US" dirty="0" smtClean="0"/>
              <a:t>cover.</a:t>
            </a:r>
          </a:p>
        </p:txBody>
      </p:sp>
      <p:sp>
        <p:nvSpPr>
          <p:cNvPr id="4" name="Slide Number Placeholder 3"/>
          <p:cNvSpPr>
            <a:spLocks noGrp="1"/>
          </p:cNvSpPr>
          <p:nvPr>
            <p:ph type="sldNum" sz="quarter" idx="12"/>
          </p:nvPr>
        </p:nvSpPr>
        <p:spPr/>
        <p:txBody>
          <a:bodyPr/>
          <a:lstStyle/>
          <a:p>
            <a:fld id="{4382A7F7-08BF-4252-8141-63FB96055BBB}" type="slidenum">
              <a:rPr lang="en-US" smtClean="0"/>
              <a:t>35</a:t>
            </a:fld>
            <a:endParaRPr lang="en-US"/>
          </a:p>
        </p:txBody>
      </p:sp>
    </p:spTree>
    <p:extLst>
      <p:ext uri="{BB962C8B-B14F-4D97-AF65-F5344CB8AC3E}">
        <p14:creationId xmlns:p14="http://schemas.microsoft.com/office/powerpoint/2010/main" val="34371196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466234"/>
            <a:ext cx="9144000" cy="1336956"/>
          </a:xfrm>
        </p:spPr>
        <p:txBody>
          <a:bodyPr/>
          <a:lstStyle/>
          <a:p>
            <a:r>
              <a:rPr lang="en-US" b="1" dirty="0" smtClean="0">
                <a:solidFill>
                  <a:schemeClr val="accent4"/>
                </a:solidFill>
              </a:rPr>
              <a:t>Questions?  Comments?</a:t>
            </a:r>
            <a:endParaRPr lang="en-US" b="1" dirty="0">
              <a:solidFill>
                <a:schemeClr val="accent4"/>
              </a:solidFill>
            </a:endParaRPr>
          </a:p>
        </p:txBody>
      </p:sp>
      <p:sp>
        <p:nvSpPr>
          <p:cNvPr id="3" name="Content Placeholder 2"/>
          <p:cNvSpPr>
            <a:spLocks noGrp="1"/>
          </p:cNvSpPr>
          <p:nvPr>
            <p:ph idx="1"/>
          </p:nvPr>
        </p:nvSpPr>
        <p:spPr>
          <a:xfrm>
            <a:off x="0" y="2118247"/>
            <a:ext cx="9144000" cy="518055"/>
          </a:xfrm>
          <a:ln>
            <a:noFill/>
          </a:ln>
        </p:spPr>
        <p:txBody>
          <a:bodyPr/>
          <a:lstStyle/>
          <a:p>
            <a:pPr marL="0" indent="0" algn="ctr">
              <a:buNone/>
            </a:pPr>
            <a:r>
              <a:rPr lang="en-US" dirty="0" smtClean="0">
                <a:solidFill>
                  <a:schemeClr val="bg1"/>
                </a:solidFill>
              </a:rPr>
              <a:t>E-mail:  Jordan Gerth, </a:t>
            </a:r>
            <a:r>
              <a:rPr lang="en-US" u="sng" dirty="0" err="1" smtClean="0">
                <a:solidFill>
                  <a:schemeClr val="bg1"/>
                </a:solidFill>
              </a:rPr>
              <a:t>Jordan.Gerth@noaa.gov</a:t>
            </a:r>
            <a:endParaRPr lang="en-US" u="sng" dirty="0">
              <a:solidFill>
                <a:schemeClr val="bg1"/>
              </a:solidFill>
            </a:endParaRPr>
          </a:p>
        </p:txBody>
      </p:sp>
      <p:pic>
        <p:nvPicPr>
          <p:cNvPr id="6" name="Picture 5"/>
          <p:cNvPicPr>
            <a:picLocks noChangeAspect="1"/>
          </p:cNvPicPr>
          <p:nvPr/>
        </p:nvPicPr>
        <p:blipFill>
          <a:blip r:embed="rId4"/>
          <a:stretch>
            <a:fillRect/>
          </a:stretch>
        </p:blipFill>
        <p:spPr>
          <a:xfrm>
            <a:off x="6252635" y="4552755"/>
            <a:ext cx="461140" cy="374904"/>
          </a:xfrm>
          <a:prstGeom prst="rect">
            <a:avLst/>
          </a:prstGeom>
        </p:spPr>
      </p:pic>
      <p:sp>
        <p:nvSpPr>
          <p:cNvPr id="7" name="TextBox 6"/>
          <p:cNvSpPr txBox="1"/>
          <p:nvPr/>
        </p:nvSpPr>
        <p:spPr>
          <a:xfrm>
            <a:off x="6716609" y="4560631"/>
            <a:ext cx="1149135" cy="369332"/>
          </a:xfrm>
          <a:prstGeom prst="rect">
            <a:avLst/>
          </a:prstGeom>
          <a:noFill/>
        </p:spPr>
        <p:txBody>
          <a:bodyPr wrap="none" rtlCol="0">
            <a:spAutoFit/>
          </a:bodyPr>
          <a:lstStyle/>
          <a:p>
            <a:r>
              <a:rPr lang="en-US" b="1" dirty="0" smtClean="0"/>
              <a:t>@</a:t>
            </a:r>
            <a:r>
              <a:rPr lang="en-US" b="1" dirty="0" err="1" smtClean="0"/>
              <a:t>jjgerth</a:t>
            </a:r>
            <a:endParaRPr lang="en-US" b="1" dirty="0"/>
          </a:p>
        </p:txBody>
      </p:sp>
    </p:spTree>
    <p:extLst>
      <p:ext uri="{BB962C8B-B14F-4D97-AF65-F5344CB8AC3E}">
        <p14:creationId xmlns:p14="http://schemas.microsoft.com/office/powerpoint/2010/main" val="4438985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Sky Cover</a:t>
            </a:r>
            <a:endParaRPr lang="en-US" dirty="0"/>
          </a:p>
        </p:txBody>
      </p:sp>
      <p:sp>
        <p:nvSpPr>
          <p:cNvPr id="3" name="Content Placeholder 2"/>
          <p:cNvSpPr>
            <a:spLocks noGrp="1"/>
          </p:cNvSpPr>
          <p:nvPr>
            <p:ph idx="1"/>
          </p:nvPr>
        </p:nvSpPr>
        <p:spPr/>
        <p:txBody>
          <a:bodyPr>
            <a:normAutofit/>
          </a:bodyPr>
          <a:lstStyle/>
          <a:p>
            <a:r>
              <a:rPr lang="en-US" dirty="0" smtClean="0"/>
              <a:t>Effective cloud amount (ECA), the product of fractional cloud cover within the field of view (FOV) and cloud emissivity, is the most common method to assess sky cover from satellite observations.</a:t>
            </a:r>
          </a:p>
          <a:p>
            <a:r>
              <a:rPr lang="en-US" dirty="0"/>
              <a:t>The United States Federal Meteorological Handbook (FMH) No. 1 defines sky cover as “the amount of the celestial dome hidden by clouds and/or obscurations”</a:t>
            </a:r>
            <a:r>
              <a:rPr lang="en-US" dirty="0" smtClean="0"/>
              <a:t>.</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4</a:t>
            </a:fld>
            <a:endParaRPr lang="en-US"/>
          </a:p>
        </p:txBody>
      </p:sp>
    </p:spTree>
    <p:extLst>
      <p:ext uri="{BB962C8B-B14F-4D97-AF65-F5344CB8AC3E}">
        <p14:creationId xmlns:p14="http://schemas.microsoft.com/office/powerpoint/2010/main" val="40579491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three primary sources of sky observations:</a:t>
            </a:r>
          </a:p>
          <a:p>
            <a:r>
              <a:rPr lang="en-US" dirty="0" smtClean="0"/>
              <a:t>Space-based imagers (i.e., radiometers onboard low earth-orbiting and geostationary satellites)</a:t>
            </a:r>
          </a:p>
          <a:p>
            <a:r>
              <a:rPr lang="en-US" dirty="0" smtClean="0"/>
              <a:t>Stationary, surface-based instrumentation (e.g., ceilometers)</a:t>
            </a:r>
          </a:p>
          <a:p>
            <a:r>
              <a:rPr lang="en-US" dirty="0" smtClean="0"/>
              <a:t>Trained human observers (typically with aid of instrumentation)</a:t>
            </a:r>
          </a:p>
        </p:txBody>
      </p:sp>
      <p:sp>
        <p:nvSpPr>
          <p:cNvPr id="4" name="Slide Number Placeholder 3"/>
          <p:cNvSpPr>
            <a:spLocks noGrp="1"/>
          </p:cNvSpPr>
          <p:nvPr>
            <p:ph type="sldNum" sz="quarter" idx="12"/>
          </p:nvPr>
        </p:nvSpPr>
        <p:spPr/>
        <p:txBody>
          <a:bodyPr/>
          <a:lstStyle/>
          <a:p>
            <a:fld id="{4382A7F7-08BF-4252-8141-63FB96055BBB}" type="slidenum">
              <a:rPr lang="en-US" smtClean="0"/>
              <a:t>5</a:t>
            </a:fld>
            <a:endParaRPr lang="en-US"/>
          </a:p>
        </p:txBody>
      </p:sp>
    </p:spTree>
    <p:extLst>
      <p:ext uri="{BB962C8B-B14F-4D97-AF65-F5344CB8AC3E}">
        <p14:creationId xmlns:p14="http://schemas.microsoft.com/office/powerpoint/2010/main" val="26952899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issues with each observation type:</a:t>
            </a:r>
            <a:endParaRPr lang="en-US" dirty="0"/>
          </a:p>
          <a:p>
            <a:r>
              <a:rPr lang="en-US" dirty="0" smtClean="0"/>
              <a:t>Satellites observe the atmosphere from the top, such that high clouds obscure low clouds.</a:t>
            </a:r>
          </a:p>
          <a:p>
            <a:r>
              <a:rPr lang="en-US" dirty="0" smtClean="0"/>
              <a:t>Near surface clouds and clouds smaller than the satellite FOV may not be properly represented.</a:t>
            </a:r>
          </a:p>
          <a:p>
            <a:r>
              <a:rPr lang="en-US" dirty="0" smtClean="0"/>
              <a:t>Satellite observations are instantaneous.</a:t>
            </a:r>
          </a:p>
        </p:txBody>
      </p:sp>
      <p:sp>
        <p:nvSpPr>
          <p:cNvPr id="4" name="Slide Number Placeholder 3"/>
          <p:cNvSpPr>
            <a:spLocks noGrp="1"/>
          </p:cNvSpPr>
          <p:nvPr>
            <p:ph type="sldNum" sz="quarter" idx="12"/>
          </p:nvPr>
        </p:nvSpPr>
        <p:spPr/>
        <p:txBody>
          <a:bodyPr/>
          <a:lstStyle/>
          <a:p>
            <a:fld id="{4382A7F7-08BF-4252-8141-63FB96055BBB}" type="slidenum">
              <a:rPr lang="en-US" smtClean="0"/>
              <a:t>6</a:t>
            </a:fld>
            <a:endParaRPr lang="en-US"/>
          </a:p>
        </p:txBody>
      </p:sp>
    </p:spTree>
    <p:extLst>
      <p:ext uri="{BB962C8B-B14F-4D97-AF65-F5344CB8AC3E}">
        <p14:creationId xmlns:p14="http://schemas.microsoft.com/office/powerpoint/2010/main" val="21923681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issues with each observation type:</a:t>
            </a:r>
            <a:endParaRPr lang="en-US" dirty="0"/>
          </a:p>
          <a:p>
            <a:r>
              <a:rPr lang="en-US" dirty="0" smtClean="0"/>
              <a:t>Ceilometers fail to detect/report high cloud (over 12 </a:t>
            </a:r>
            <a:r>
              <a:rPr lang="en-US" dirty="0" err="1" smtClean="0"/>
              <a:t>kft</a:t>
            </a:r>
            <a:r>
              <a:rPr lang="en-US" dirty="0" smtClean="0"/>
              <a:t>) and do not observe the celestial dome.</a:t>
            </a:r>
          </a:p>
          <a:p>
            <a:r>
              <a:rPr lang="en-US" dirty="0" smtClean="0"/>
              <a:t>The human observations require estimation and are not as precise.</a:t>
            </a:r>
          </a:p>
          <a:p>
            <a:pPr lvl="1"/>
            <a:r>
              <a:rPr lang="en-US" dirty="0" smtClean="0"/>
              <a:t>Sky conditions reported as one of five coverage modes in coded surface observation reports.</a:t>
            </a:r>
          </a:p>
        </p:txBody>
      </p:sp>
      <p:sp>
        <p:nvSpPr>
          <p:cNvPr id="4" name="Slide Number Placeholder 3"/>
          <p:cNvSpPr>
            <a:spLocks noGrp="1"/>
          </p:cNvSpPr>
          <p:nvPr>
            <p:ph type="sldNum" sz="quarter" idx="12"/>
          </p:nvPr>
        </p:nvSpPr>
        <p:spPr/>
        <p:txBody>
          <a:bodyPr/>
          <a:lstStyle/>
          <a:p>
            <a:fld id="{4382A7F7-08BF-4252-8141-63FB96055BBB}" type="slidenum">
              <a:rPr lang="en-US" smtClean="0"/>
              <a:t>7</a:t>
            </a:fld>
            <a:endParaRPr lang="en-US"/>
          </a:p>
        </p:txBody>
      </p:sp>
    </p:spTree>
    <p:extLst>
      <p:ext uri="{BB962C8B-B14F-4D97-AF65-F5344CB8AC3E}">
        <p14:creationId xmlns:p14="http://schemas.microsoft.com/office/powerpoint/2010/main" val="889054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61657" cy="6858000"/>
          </a:xfrm>
          <a:prstGeom prst="rect">
            <a:avLst/>
          </a:prstGeom>
        </p:spPr>
      </p:pic>
    </p:spTree>
    <p:extLst>
      <p:ext uri="{BB962C8B-B14F-4D97-AF65-F5344CB8AC3E}">
        <p14:creationId xmlns:p14="http://schemas.microsoft.com/office/powerpoint/2010/main" val="10196151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90" b="-190"/>
          <a:stretch/>
        </p:blipFill>
        <p:spPr>
          <a:xfrm>
            <a:off x="679911" y="438912"/>
            <a:ext cx="7772400" cy="4663440"/>
          </a:xfrm>
          <a:prstGeom prst="rect">
            <a:avLst/>
          </a:prstGeom>
          <a:effectLst>
            <a:outerShdw blurRad="63500" sx="102000" sy="102000" algn="ctr" rotWithShape="0">
              <a:prstClr val="black">
                <a:alpha val="40000"/>
              </a:prstClr>
            </a:outerShdw>
          </a:effectLst>
        </p:spPr>
      </p:pic>
      <p:sp>
        <p:nvSpPr>
          <p:cNvPr id="3" name="Slide Number Placeholder 2"/>
          <p:cNvSpPr>
            <a:spLocks noGrp="1"/>
          </p:cNvSpPr>
          <p:nvPr>
            <p:ph type="sldNum" sz="quarter" idx="12"/>
          </p:nvPr>
        </p:nvSpPr>
        <p:spPr/>
        <p:txBody>
          <a:bodyPr/>
          <a:lstStyle/>
          <a:p>
            <a:fld id="{4382A7F7-08BF-4252-8141-63FB96055BBB}" type="slidenum">
              <a:rPr lang="en-US" smtClean="0"/>
              <a:t>9</a:t>
            </a:fld>
            <a:endParaRPr lang="en-US"/>
          </a:p>
        </p:txBody>
      </p:sp>
    </p:spTree>
    <p:extLst>
      <p:ext uri="{BB962C8B-B14F-4D97-AF65-F5344CB8AC3E}">
        <p14:creationId xmlns:p14="http://schemas.microsoft.com/office/powerpoint/2010/main" val="367386351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874</TotalTime>
  <Words>1835</Words>
  <Application>Microsoft Macintosh PowerPoint</Application>
  <PresentationFormat>On-screen Show (4:3)</PresentationFormat>
  <Paragraphs>315</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Breeze</vt:lpstr>
      <vt:lpstr>Sky Cover: Shining Light on a Gloomy Problem     </vt:lpstr>
      <vt:lpstr>Problem Statement</vt:lpstr>
      <vt:lpstr>PowerPoint Presentation</vt:lpstr>
      <vt:lpstr>Defining Sky Cover</vt:lpstr>
      <vt:lpstr>Observing the Sky</vt:lpstr>
      <vt:lpstr>Observing the Sky</vt:lpstr>
      <vt:lpstr>Observing the Sky</vt:lpstr>
      <vt:lpstr>PowerPoint Presentation</vt:lpstr>
      <vt:lpstr>PowerPoint Presentation</vt:lpstr>
      <vt:lpstr>Satellite Sky Cover Product</vt:lpstr>
      <vt:lpstr>PowerPoint Presentation</vt:lpstr>
      <vt:lpstr>PowerPoint Presentation</vt:lpstr>
      <vt:lpstr>Blended Sky Cover Analysis</vt:lpstr>
      <vt:lpstr>PowerPoint Presentation</vt:lpstr>
      <vt:lpstr>PowerPoint Presentation</vt:lpstr>
      <vt:lpstr>Blended Sky Cover Analysis</vt:lpstr>
      <vt:lpstr>PowerPoint Presentation</vt:lpstr>
      <vt:lpstr>Forecasting Sky Cover</vt:lpstr>
      <vt:lpstr>PowerPoint Presentation</vt:lpstr>
      <vt:lpstr>PowerPoint Presentation</vt:lpstr>
      <vt:lpstr>HRRR</vt:lpstr>
      <vt:lpstr>PowerPoint Presentation</vt:lpstr>
      <vt:lpstr>Optimizing Sky Cover</vt:lpstr>
      <vt:lpstr>Optimizing Sky Cover</vt:lpstr>
      <vt:lpstr>Optimizing Sky Cover</vt:lpstr>
      <vt:lpstr>PowerPoint Presentation</vt:lpstr>
      <vt:lpstr>Optimizing Sky Cover</vt:lpstr>
      <vt:lpstr>PowerPoint Presentation</vt:lpstr>
      <vt:lpstr>Case Study</vt:lpstr>
      <vt:lpstr>Results</vt:lpstr>
      <vt:lpstr>PowerPoint Presentation</vt:lpstr>
      <vt:lpstr>PowerPoint Presentation</vt:lpstr>
      <vt:lpstr>Results</vt:lpstr>
      <vt:lpstr>Results</vt:lpstr>
      <vt:lpstr>Summary</vt:lpstr>
      <vt:lpstr>Questions?  Comments?</vt:lpstr>
    </vt:vector>
  </TitlesOfParts>
  <Company>UW Space Sciences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103</cp:revision>
  <dcterms:created xsi:type="dcterms:W3CDTF">2013-08-26T05:27:28Z</dcterms:created>
  <dcterms:modified xsi:type="dcterms:W3CDTF">2014-02-04T22:10:04Z</dcterms:modified>
</cp:coreProperties>
</file>