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Lst>
  <p:notesMasterIdLst>
    <p:notesMasterId r:id="rId39"/>
  </p:notesMasterIdLst>
  <p:handoutMasterIdLst>
    <p:handoutMasterId r:id="rId40"/>
  </p:handoutMasterIdLst>
  <p:sldIdLst>
    <p:sldId id="256" r:id="rId2"/>
    <p:sldId id="278" r:id="rId3"/>
    <p:sldId id="309" r:id="rId4"/>
    <p:sldId id="261" r:id="rId5"/>
    <p:sldId id="257" r:id="rId6"/>
    <p:sldId id="266" r:id="rId7"/>
    <p:sldId id="259" r:id="rId8"/>
    <p:sldId id="263" r:id="rId9"/>
    <p:sldId id="308" r:id="rId10"/>
    <p:sldId id="301" r:id="rId11"/>
    <p:sldId id="264" r:id="rId12"/>
    <p:sldId id="299" r:id="rId13"/>
    <p:sldId id="297" r:id="rId14"/>
    <p:sldId id="302" r:id="rId15"/>
    <p:sldId id="300" r:id="rId16"/>
    <p:sldId id="303" r:id="rId17"/>
    <p:sldId id="285" r:id="rId18"/>
    <p:sldId id="292" r:id="rId19"/>
    <p:sldId id="293" r:id="rId20"/>
    <p:sldId id="294" r:id="rId21"/>
    <p:sldId id="304" r:id="rId22"/>
    <p:sldId id="295" r:id="rId23"/>
    <p:sldId id="318" r:id="rId24"/>
    <p:sldId id="307" r:id="rId25"/>
    <p:sldId id="316" r:id="rId26"/>
    <p:sldId id="305" r:id="rId27"/>
    <p:sldId id="317" r:id="rId28"/>
    <p:sldId id="296" r:id="rId29"/>
    <p:sldId id="322" r:id="rId30"/>
    <p:sldId id="320" r:id="rId31"/>
    <p:sldId id="314" r:id="rId32"/>
    <p:sldId id="315" r:id="rId33"/>
    <p:sldId id="323" r:id="rId34"/>
    <p:sldId id="324" r:id="rId35"/>
    <p:sldId id="325" r:id="rId36"/>
    <p:sldId id="321" r:id="rId37"/>
    <p:sldId id="32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3" autoAdjust="0"/>
    <p:restoredTop sz="94660"/>
  </p:normalViewPr>
  <p:slideViewPr>
    <p:cSldViewPr snapToGrid="0" snapToObjects="1">
      <p:cViewPr varScale="1">
        <p:scale>
          <a:sx n="99" d="100"/>
          <a:sy n="99" d="100"/>
        </p:scale>
        <p:origin x="-17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3FFCB1-EB5A-3A43-8054-59C74E4FDED2}" type="datetimeFigureOut">
              <a:rPr lang="en-US" smtClean="0"/>
              <a:t>10/15/13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4318E4-E2F3-E941-B564-3C6FFA6BE09A}" type="slidenum">
              <a:rPr lang="en-US" smtClean="0"/>
              <a:t>‹#›</a:t>
            </a:fld>
            <a:endParaRPr lang="en-US"/>
          </a:p>
        </p:txBody>
      </p:sp>
    </p:spTree>
    <p:extLst>
      <p:ext uri="{BB962C8B-B14F-4D97-AF65-F5344CB8AC3E}">
        <p14:creationId xmlns:p14="http://schemas.microsoft.com/office/powerpoint/2010/main" val="1779341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F34231-6E0D-244F-BC34-518E63966CE7}" type="datetimeFigureOut">
              <a:rPr lang="en-US" smtClean="0"/>
              <a:t>10/15/13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589D9-0BFE-7E44-BCAD-4D356A093AE7}" type="slidenum">
              <a:rPr lang="en-US" smtClean="0"/>
              <a:t>‹#›</a:t>
            </a:fld>
            <a:endParaRPr lang="en-US"/>
          </a:p>
        </p:txBody>
      </p:sp>
    </p:spTree>
    <p:extLst>
      <p:ext uri="{BB962C8B-B14F-4D97-AF65-F5344CB8AC3E}">
        <p14:creationId xmlns:p14="http://schemas.microsoft.com/office/powerpoint/2010/main" val="3501800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visibleearth.nasa.gov</a:t>
            </a:r>
            <a:r>
              <a:rPr lang="en-US" dirty="0" smtClean="0"/>
              <a:t>/</a:t>
            </a:r>
            <a:r>
              <a:rPr lang="en-US" dirty="0" err="1" smtClean="0"/>
              <a:t>view.php?id</a:t>
            </a:r>
            <a:r>
              <a:rPr lang="en-US" smtClean="0"/>
              <a:t>=78314</a:t>
            </a:r>
            <a:endParaRPr lang="en-US"/>
          </a:p>
        </p:txBody>
      </p:sp>
      <p:sp>
        <p:nvSpPr>
          <p:cNvPr id="4" name="Slide Number Placeholder 3"/>
          <p:cNvSpPr>
            <a:spLocks noGrp="1"/>
          </p:cNvSpPr>
          <p:nvPr>
            <p:ph type="sldNum" sz="quarter" idx="10"/>
          </p:nvPr>
        </p:nvSpPr>
        <p:spPr/>
        <p:txBody>
          <a:bodyPr/>
          <a:lstStyle/>
          <a:p>
            <a:fld id="{76D589D9-0BFE-7E44-BCAD-4D356A093AE7}" type="slidenum">
              <a:rPr lang="en-US" smtClean="0"/>
              <a:t>37</a:t>
            </a:fld>
            <a:endParaRPr lang="en-US"/>
          </a:p>
        </p:txBody>
      </p:sp>
    </p:spTree>
    <p:extLst>
      <p:ext uri="{BB962C8B-B14F-4D97-AF65-F5344CB8AC3E}">
        <p14:creationId xmlns:p14="http://schemas.microsoft.com/office/powerpoint/2010/main" val="411791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2B8CC3-2228-2947-B3DF-332EF81E0FBB}"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5103C-E8C2-B843-B8BF-A7381640D6A2}" type="datetime1">
              <a:rPr lang="en-US" smtClean="0"/>
              <a:t>10/15/13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B3306D5-024B-3A44-A3F5-5379BF9C3471}"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0A873C3-18C1-3842-AF6A-31566CA6B7B5}"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4FE337-4911-A34D-889C-9C0B91EDBB81}"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FB7C3B3-4EE3-F749-BCD4-B19C392F6EBA}"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8E2B42-0393-1645-AF21-E0046DB9D2B1}" type="datetime1">
              <a:rPr lang="en-US" smtClean="0"/>
              <a:t>10/15/13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4C3533C-7744-A54C-96BA-F75F04817013}" type="datetime1">
              <a:rPr lang="en-US" smtClean="0"/>
              <a:t>10/15/13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698ADC3-6578-0742-908F-9F3CE521AD3F}" type="datetime1">
              <a:rPr lang="en-US" smtClean="0"/>
              <a:t>10/15/13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1ECCD1A-6AE7-E147-96DF-1789B6E2D4A5}" type="datetime1">
              <a:rPr lang="en-US" smtClean="0"/>
              <a:t>10/15/13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7E25D-D515-A94F-BC31-6AD4AC36CED7}" type="datetime1">
              <a:rPr lang="en-US" smtClean="0"/>
              <a:t>10/15/13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B5F7E-69F4-2241-8062-EAC329D0C586}" type="datetime1">
              <a:rPr lang="en-US" smtClean="0"/>
              <a:t>10/15/13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6327974-E6C5-0645-B809-E652038D6041}" type="datetime1">
              <a:rPr lang="en-US" smtClean="0"/>
              <a:t>10/15/13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382A7F7-08BF-4252-8141-63FB96055BB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417" y="5066938"/>
            <a:ext cx="2147219" cy="1561614"/>
          </a:xfrm>
          <a:prstGeom prst="rect">
            <a:avLst/>
          </a:prstGeom>
        </p:spPr>
      </p:pic>
      <p:pic>
        <p:nvPicPr>
          <p:cNvPr id="9" name="Picture 8" descr="j0178460.jpg"/>
          <p:cNvPicPr>
            <a:picLocks noChangeAspect="1"/>
          </p:cNvPicPr>
          <p:nvPr/>
        </p:nvPicPr>
        <p:blipFill rotWithShape="1">
          <a:blip r:embed="rId3">
            <a:extLst>
              <a:ext uri="{28A0092B-C50C-407E-A947-70E740481C1C}">
                <a14:useLocalDpi xmlns:a14="http://schemas.microsoft.com/office/drawing/2010/main" val="0"/>
              </a:ext>
            </a:extLst>
          </a:blip>
          <a:srcRect t="1" b="46806"/>
          <a:stretch/>
        </p:blipFill>
        <p:spPr>
          <a:xfrm>
            <a:off x="0" y="0"/>
            <a:ext cx="9144000" cy="3250787"/>
          </a:xfrm>
          <a:prstGeom prst="rect">
            <a:avLst/>
          </a:prstGeom>
        </p:spPr>
      </p:pic>
      <p:sp>
        <p:nvSpPr>
          <p:cNvPr id="10" name="Rectangle 9"/>
          <p:cNvSpPr/>
          <p:nvPr/>
        </p:nvSpPr>
        <p:spPr>
          <a:xfrm>
            <a:off x="-818" y="13806"/>
            <a:ext cx="9144000" cy="3250787"/>
          </a:xfrm>
          <a:prstGeom prst="rect">
            <a:avLst/>
          </a:prstGeom>
          <a:gradFill flip="none" rotWithShape="1">
            <a:gsLst>
              <a:gs pos="80000">
                <a:schemeClr val="bg1">
                  <a:alpha val="0"/>
                </a:schemeClr>
              </a:gs>
              <a:gs pos="100000">
                <a:schemeClr val="bg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774297" y="5221804"/>
            <a:ext cx="1783080" cy="1258988"/>
          </a:xfrm>
          <a:prstGeom prst="rect">
            <a:avLst/>
          </a:prstGeom>
        </p:spPr>
      </p:pic>
      <p:sp>
        <p:nvSpPr>
          <p:cNvPr id="2" name="Title 1"/>
          <p:cNvSpPr>
            <a:spLocks noGrp="1"/>
          </p:cNvSpPr>
          <p:nvPr>
            <p:ph type="ctrTitle"/>
          </p:nvPr>
        </p:nvSpPr>
        <p:spPr>
          <a:xfrm>
            <a:off x="305477" y="1443624"/>
            <a:ext cx="8503799" cy="3074902"/>
          </a:xfrm>
          <a:solidFill>
            <a:schemeClr val="bg1"/>
          </a:solidFill>
          <a:effectLst>
            <a:softEdge rad="381000"/>
          </a:effectLst>
        </p:spPr>
        <p:txBody>
          <a:bodyPr/>
          <a:lstStyle/>
          <a:p>
            <a:r>
              <a:rPr lang="en-US" sz="4400" b="1" dirty="0" smtClean="0"/>
              <a:t>Sky Cover:</a:t>
            </a:r>
            <a:br>
              <a:rPr lang="en-US" sz="4400" b="1" dirty="0" smtClean="0"/>
            </a:br>
            <a:r>
              <a:rPr lang="en-US" sz="2400" b="1" dirty="0" smtClean="0"/>
              <a:t>Shining Light on a Gloomy Problem</a:t>
            </a:r>
            <a:br>
              <a:rPr lang="en-US" sz="2400" b="1" dirty="0" smtClean="0"/>
            </a:br>
            <a:r>
              <a:rPr lang="en-US" sz="2400" b="1" dirty="0" smtClean="0"/>
              <a:t/>
            </a:r>
            <a:br>
              <a:rPr lang="en-US" sz="2400" b="1" dirty="0" smtClean="0"/>
            </a:br>
            <a:r>
              <a:rPr lang="en-US" sz="2400" b="1" dirty="0"/>
              <a:t/>
            </a:r>
            <a:br>
              <a:rPr lang="en-US" sz="2400" b="1" dirty="0"/>
            </a:br>
            <a:r>
              <a:rPr lang="en-US" sz="2400" b="1" dirty="0" smtClean="0"/>
              <a:t/>
            </a:r>
            <a:br>
              <a:rPr lang="en-US" sz="2400" b="1" dirty="0" smtClean="0"/>
            </a:br>
            <a:endParaRPr lang="en-US" sz="2400" b="1" dirty="0"/>
          </a:p>
        </p:txBody>
      </p:sp>
      <p:sp>
        <p:nvSpPr>
          <p:cNvPr id="3" name="Subtitle 2"/>
          <p:cNvSpPr>
            <a:spLocks noGrp="1"/>
          </p:cNvSpPr>
          <p:nvPr>
            <p:ph type="subTitle" idx="1"/>
          </p:nvPr>
        </p:nvSpPr>
        <p:spPr>
          <a:xfrm>
            <a:off x="1322921" y="3250787"/>
            <a:ext cx="6498159" cy="1137690"/>
          </a:xfrm>
        </p:spPr>
        <p:txBody>
          <a:bodyPr>
            <a:normAutofit fontScale="92500" lnSpcReduction="20000"/>
          </a:bodyPr>
          <a:lstStyle/>
          <a:p>
            <a:r>
              <a:rPr lang="en-US" sz="2200" b="1" dirty="0" smtClean="0"/>
              <a:t>Jordan J. Gerth</a:t>
            </a:r>
          </a:p>
          <a:p>
            <a:r>
              <a:rPr lang="en-US" dirty="0" smtClean="0"/>
              <a:t>National Weather Association Annual Meeting</a:t>
            </a:r>
          </a:p>
          <a:p>
            <a:r>
              <a:rPr lang="en-US" dirty="0" smtClean="0"/>
              <a:t>Session </a:t>
            </a:r>
            <a:r>
              <a:rPr lang="en-US" dirty="0" err="1" smtClean="0"/>
              <a:t>VIIb</a:t>
            </a:r>
            <a:r>
              <a:rPr lang="en-US" dirty="0" smtClean="0"/>
              <a:t>:  Remote Sensing – Satellite</a:t>
            </a:r>
          </a:p>
          <a:p>
            <a:r>
              <a:rPr lang="en-US" dirty="0" smtClean="0"/>
              <a:t>15 October 2013</a:t>
            </a:r>
            <a:endParaRPr lang="en-US" dirty="0"/>
          </a:p>
        </p:txBody>
      </p:sp>
      <p:pic>
        <p:nvPicPr>
          <p:cNvPr id="4" name="Picture 3"/>
          <p:cNvPicPr>
            <a:picLocks noChangeAspect="1"/>
          </p:cNvPicPr>
          <p:nvPr/>
        </p:nvPicPr>
        <p:blipFill>
          <a:blip r:embed="rId5"/>
          <a:stretch>
            <a:fillRect/>
          </a:stretch>
        </p:blipFill>
        <p:spPr>
          <a:xfrm>
            <a:off x="4791183" y="5179852"/>
            <a:ext cx="3833504" cy="1307592"/>
          </a:xfrm>
          <a:prstGeom prst="rect">
            <a:avLst/>
          </a:prstGeom>
        </p:spPr>
      </p:pic>
    </p:spTree>
    <p:extLst>
      <p:ext uri="{BB962C8B-B14F-4D97-AF65-F5344CB8AC3E}">
        <p14:creationId xmlns:p14="http://schemas.microsoft.com/office/powerpoint/2010/main" val="3166441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Satellite Sky Cover Product</a:t>
            </a:r>
            <a:endParaRPr lang="en-US" dirty="0"/>
          </a:p>
        </p:txBody>
      </p:sp>
      <p:sp>
        <p:nvSpPr>
          <p:cNvPr id="5" name="Content Placeholder 4"/>
          <p:cNvSpPr>
            <a:spLocks noGrp="1"/>
          </p:cNvSpPr>
          <p:nvPr>
            <p:ph idx="1"/>
          </p:nvPr>
        </p:nvSpPr>
        <p:spPr/>
        <p:txBody>
          <a:bodyPr/>
          <a:lstStyle/>
          <a:p>
            <a:r>
              <a:rPr lang="en-US" dirty="0" smtClean="0"/>
              <a:t>Based on effective cloud amount obtained from GOES imagers</a:t>
            </a:r>
          </a:p>
          <a:p>
            <a:r>
              <a:rPr lang="en-US" dirty="0" smtClean="0"/>
              <a:t>Corrected when high (low effective emissivity) cloud obscures underlying low cloud</a:t>
            </a:r>
          </a:p>
          <a:p>
            <a:r>
              <a:rPr lang="en-US" dirty="0" smtClean="0"/>
              <a:t>High effective emissivity enhanced</a:t>
            </a:r>
          </a:p>
          <a:p>
            <a:r>
              <a:rPr lang="en-US" dirty="0" smtClean="0"/>
              <a:t>Every scan is spatially averaged to produce an ad hoc celestial dome (pixel-centered 11 x 11 box)</a:t>
            </a:r>
          </a:p>
          <a:p>
            <a:r>
              <a:rPr lang="en-US" dirty="0" smtClean="0"/>
              <a:t>Temporally averaged over a one-hour window</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10</a:t>
            </a:fld>
            <a:endParaRPr lang="en-US"/>
          </a:p>
        </p:txBody>
      </p:sp>
    </p:spTree>
    <p:extLst>
      <p:ext uri="{BB962C8B-B14F-4D97-AF65-F5344CB8AC3E}">
        <p14:creationId xmlns:p14="http://schemas.microsoft.com/office/powerpoint/2010/main" val="236089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361316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s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Tree>
    <p:extLst>
      <p:ext uri="{BB962C8B-B14F-4D97-AF65-F5344CB8AC3E}">
        <p14:creationId xmlns:p14="http://schemas.microsoft.com/office/powerpoint/2010/main" val="3657796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Blended Sky Cover Analysis</a:t>
            </a:r>
            <a:endParaRPr lang="en-US" dirty="0"/>
          </a:p>
        </p:txBody>
      </p:sp>
      <p:sp>
        <p:nvSpPr>
          <p:cNvPr id="6" name="Content Placeholder 5"/>
          <p:cNvSpPr>
            <a:spLocks noGrp="1"/>
          </p:cNvSpPr>
          <p:nvPr>
            <p:ph idx="1"/>
          </p:nvPr>
        </p:nvSpPr>
        <p:spPr/>
        <p:txBody>
          <a:bodyPr>
            <a:normAutofit/>
          </a:bodyPr>
          <a:lstStyle/>
          <a:p>
            <a:pPr lvl="0"/>
            <a:r>
              <a:rPr lang="en-US" dirty="0" smtClean="0"/>
              <a:t>If the surface station observation reports clear (less than 5% celestial dome coverage), the satellite sky cover product value is used.</a:t>
            </a:r>
            <a:endParaRPr lang="en-US" dirty="0"/>
          </a:p>
          <a:p>
            <a:pPr lvl="0"/>
            <a:r>
              <a:rPr lang="en-US" dirty="0" smtClean="0"/>
              <a:t>If the surface station observation reports some cloud (5% or better coverage of the celestial dome), the surface observation is used when the value is greater than that from the satellite.</a:t>
            </a:r>
          </a:p>
          <a:p>
            <a:pPr lvl="0"/>
            <a:r>
              <a:rPr lang="en-US" dirty="0" smtClean="0"/>
              <a:t>In other situations where both observations are available, a weighted average is performed.</a:t>
            </a:r>
          </a:p>
        </p:txBody>
      </p:sp>
      <p:sp>
        <p:nvSpPr>
          <p:cNvPr id="2" name="Slide Number Placeholder 1"/>
          <p:cNvSpPr>
            <a:spLocks noGrp="1"/>
          </p:cNvSpPr>
          <p:nvPr>
            <p:ph type="sldNum" sz="quarter" idx="12"/>
          </p:nvPr>
        </p:nvSpPr>
        <p:spPr/>
        <p:txBody>
          <a:bodyPr/>
          <a:lstStyle/>
          <a:p>
            <a:fld id="{4382A7F7-08BF-4252-8141-63FB96055BBB}" type="slidenum">
              <a:rPr lang="en-US" smtClean="0"/>
              <a:t>13</a:t>
            </a:fld>
            <a:endParaRPr lang="en-US"/>
          </a:p>
        </p:txBody>
      </p:sp>
    </p:spTree>
    <p:extLst>
      <p:ext uri="{BB962C8B-B14F-4D97-AF65-F5344CB8AC3E}">
        <p14:creationId xmlns:p14="http://schemas.microsoft.com/office/powerpoint/2010/main" val="153652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s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Tree>
    <p:extLst>
      <p:ext uri="{BB962C8B-B14F-4D97-AF65-F5344CB8AC3E}">
        <p14:creationId xmlns:p14="http://schemas.microsoft.com/office/powerpoint/2010/main" val="104568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b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
        <p:nvSpPr>
          <p:cNvPr id="3" name="Slide Number Placeholder 2"/>
          <p:cNvSpPr>
            <a:spLocks noGrp="1"/>
          </p:cNvSpPr>
          <p:nvPr>
            <p:ph type="sldNum" sz="quarter" idx="12"/>
          </p:nvPr>
        </p:nvSpPr>
        <p:spPr/>
        <p:txBody>
          <a:bodyPr/>
          <a:lstStyle/>
          <a:p>
            <a:fld id="{4382A7F7-08BF-4252-8141-63FB96055BBB}" type="slidenum">
              <a:rPr lang="en-US" smtClean="0"/>
              <a:t>15</a:t>
            </a:fld>
            <a:endParaRPr lang="en-US"/>
          </a:p>
        </p:txBody>
      </p:sp>
    </p:spTree>
    <p:extLst>
      <p:ext uri="{BB962C8B-B14F-4D97-AF65-F5344CB8AC3E}">
        <p14:creationId xmlns:p14="http://schemas.microsoft.com/office/powerpoint/2010/main" val="79258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Analysis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The advantages of the blended analysis creation process are that it:</a:t>
            </a:r>
          </a:p>
          <a:p>
            <a:r>
              <a:rPr lang="en-US" dirty="0" smtClean="0"/>
              <a:t>Evaluates all available data and leverages strengths of multiple observational sources</a:t>
            </a:r>
          </a:p>
          <a:p>
            <a:r>
              <a:rPr lang="en-US" dirty="0" smtClean="0"/>
              <a:t>Preserves cloud gradients</a:t>
            </a:r>
          </a:p>
          <a:p>
            <a:r>
              <a:rPr lang="en-US" dirty="0" smtClean="0"/>
              <a:t>Adequately resolves diurnal cumulus fields (not missing, not bimodal)</a:t>
            </a:r>
          </a:p>
          <a:p>
            <a:r>
              <a:rPr lang="en-US" dirty="0" smtClean="0"/>
              <a:t>Is a temporally continuous and spatially contiguous field (available hourly over the contiguous United States)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16</a:t>
            </a:fld>
            <a:endParaRPr lang="en-US"/>
          </a:p>
        </p:txBody>
      </p:sp>
    </p:spTree>
    <p:extLst>
      <p:ext uri="{BB962C8B-B14F-4D97-AF65-F5344CB8AC3E}">
        <p14:creationId xmlns:p14="http://schemas.microsoft.com/office/powerpoint/2010/main" val="356263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27772"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hourly sky cover analysis based on the following requirements:</a:t>
            </a:r>
          </a:p>
          <a:p>
            <a:endParaRPr lang="en-US" dirty="0"/>
          </a:p>
          <a:p>
            <a:pPr marL="285750" indent="-285750">
              <a:buFont typeface="Arial"/>
              <a:buChar char="•"/>
            </a:pPr>
            <a:r>
              <a:rPr lang="en-US" dirty="0" smtClean="0"/>
              <a:t>Sky cover is an average over an entire hour.</a:t>
            </a:r>
          </a:p>
          <a:p>
            <a:pPr marL="285750" indent="-285750">
              <a:buFont typeface="Arial"/>
              <a:buChar char="•"/>
            </a:pPr>
            <a:r>
              <a:rPr lang="en-US" dirty="0" smtClean="0"/>
              <a:t>Satellite and in-situ surface observations of cloud are complementary.</a:t>
            </a:r>
          </a:p>
          <a:p>
            <a:pPr marL="285750" indent="-285750">
              <a:buFont typeface="Arial"/>
              <a:buChar char="•"/>
            </a:pPr>
            <a:r>
              <a:rPr lang="en-US" dirty="0" smtClean="0"/>
              <a:t>The range of the sky cover output is between 0 and 100%.</a:t>
            </a:r>
          </a:p>
        </p:txBody>
      </p:sp>
      <p:sp>
        <p:nvSpPr>
          <p:cNvPr id="6" name="TextBox 5"/>
          <p:cNvSpPr txBox="1"/>
          <p:nvPr/>
        </p:nvSpPr>
        <p:spPr>
          <a:xfrm>
            <a:off x="396840"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a:t>
            </a:r>
            <a:endParaRPr lang="en-US" sz="3200" b="1" dirty="0"/>
          </a:p>
        </p:txBody>
      </p:sp>
      <p:sp>
        <p:nvSpPr>
          <p:cNvPr id="8" name="TextBox 7"/>
          <p:cNvSpPr txBox="1"/>
          <p:nvPr/>
        </p:nvSpPr>
        <p:spPr>
          <a:xfrm>
            <a:off x="527772"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product for the field</a:t>
            </a:r>
          </a:p>
        </p:txBody>
      </p:sp>
      <p:sp>
        <p:nvSpPr>
          <p:cNvPr id="7" name="TextBox 6"/>
          <p:cNvSpPr txBox="1"/>
          <p:nvPr/>
        </p:nvSpPr>
        <p:spPr>
          <a:xfrm>
            <a:off x="396840"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a:t>
            </a:r>
            <a:endParaRPr lang="en-US" sz="3200" b="1" dirty="0"/>
          </a:p>
        </p:txBody>
      </p:sp>
      <p:sp>
        <p:nvSpPr>
          <p:cNvPr id="9" name="TextBox 8"/>
          <p:cNvSpPr txBox="1"/>
          <p:nvPr/>
        </p:nvSpPr>
        <p:spPr>
          <a:xfrm>
            <a:off x="4899984"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optimal sky cover forecast based on the following assumptions:</a:t>
            </a:r>
          </a:p>
          <a:p>
            <a:endParaRPr lang="en-US" dirty="0"/>
          </a:p>
          <a:p>
            <a:pPr marL="285750" indent="-285750">
              <a:buFont typeface="Arial"/>
              <a:buChar char="•"/>
            </a:pPr>
            <a:r>
              <a:rPr lang="en-US" dirty="0" smtClean="0"/>
              <a:t>The relationship between sky cover and numerical weather prediction cloud/moisture variables is roughly linear</a:t>
            </a:r>
          </a:p>
          <a:p>
            <a:pPr marL="285750" indent="-285750">
              <a:buFont typeface="Arial"/>
              <a:buChar char="•"/>
            </a:pPr>
            <a:r>
              <a:rPr lang="en-US" dirty="0" smtClean="0"/>
              <a:t>The model variables adequately represent the atmosphere at the initial time and at times in the future </a:t>
            </a:r>
          </a:p>
        </p:txBody>
      </p:sp>
      <p:sp>
        <p:nvSpPr>
          <p:cNvPr id="10" name="TextBox 9"/>
          <p:cNvSpPr txBox="1"/>
          <p:nvPr/>
        </p:nvSpPr>
        <p:spPr>
          <a:xfrm>
            <a:off x="4769052"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II</a:t>
            </a:r>
            <a:endParaRPr lang="en-US" sz="3200" b="1" dirty="0"/>
          </a:p>
        </p:txBody>
      </p:sp>
      <p:sp>
        <p:nvSpPr>
          <p:cNvPr id="11" name="TextBox 10"/>
          <p:cNvSpPr txBox="1"/>
          <p:nvPr/>
        </p:nvSpPr>
        <p:spPr>
          <a:xfrm>
            <a:off x="4899984"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forecast for the field</a:t>
            </a:r>
          </a:p>
        </p:txBody>
      </p:sp>
      <p:sp>
        <p:nvSpPr>
          <p:cNvPr id="12" name="TextBox 11"/>
          <p:cNvSpPr txBox="1"/>
          <p:nvPr/>
        </p:nvSpPr>
        <p:spPr>
          <a:xfrm>
            <a:off x="4769052"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II</a:t>
            </a:r>
            <a:endParaRPr lang="en-US" sz="3200" b="1" dirty="0"/>
          </a:p>
        </p:txBody>
      </p:sp>
      <p:sp>
        <p:nvSpPr>
          <p:cNvPr id="3" name="Rectangle 2"/>
          <p:cNvSpPr>
            <a:spLocks/>
          </p:cNvSpPr>
          <p:nvPr/>
        </p:nvSpPr>
        <p:spPr>
          <a:xfrm>
            <a:off x="0" y="0"/>
            <a:ext cx="4576961" cy="6858000"/>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5207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Sky Cover</a:t>
            </a:r>
            <a:endParaRPr lang="en-US" dirty="0"/>
          </a:p>
        </p:txBody>
      </p:sp>
      <p:sp>
        <p:nvSpPr>
          <p:cNvPr id="3" name="Content Placeholder 2"/>
          <p:cNvSpPr>
            <a:spLocks noGrp="1"/>
          </p:cNvSpPr>
          <p:nvPr>
            <p:ph idx="1"/>
          </p:nvPr>
        </p:nvSpPr>
        <p:spPr/>
        <p:txBody>
          <a:bodyPr>
            <a:normAutofit/>
          </a:bodyPr>
          <a:lstStyle/>
          <a:p>
            <a:pPr marL="0" indent="0">
              <a:buNone/>
            </a:pPr>
            <a:r>
              <a:rPr lang="en-US" dirty="0"/>
              <a:t>The NWS’ National Digital Forecast Database (NDFD) contains the gridded operational forecast for sky cover.  Issues with the national one-hour forecast include:</a:t>
            </a:r>
          </a:p>
          <a:p>
            <a:pPr lvl="1"/>
            <a:r>
              <a:rPr lang="en-US" dirty="0"/>
              <a:t>Clear areas with non-zero cloud cover</a:t>
            </a:r>
          </a:p>
          <a:p>
            <a:pPr lvl="1"/>
            <a:r>
              <a:rPr lang="en-US" dirty="0"/>
              <a:t>Vastly different cloud classifications for similar cloud scenes</a:t>
            </a:r>
          </a:p>
          <a:p>
            <a:pPr lvl="1"/>
            <a:r>
              <a:rPr lang="en-US" dirty="0"/>
              <a:t>Lack of spatial continuity between forecast areas</a:t>
            </a:r>
          </a:p>
          <a:p>
            <a:pPr lvl="1"/>
            <a:r>
              <a:rPr lang="en-US" dirty="0"/>
              <a:t>Temporal trends do not match </a:t>
            </a:r>
            <a:r>
              <a:rPr lang="en-US" dirty="0" smtClean="0"/>
              <a:t>observations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18</a:t>
            </a:fld>
            <a:endParaRPr lang="en-US"/>
          </a:p>
        </p:txBody>
      </p:sp>
    </p:spTree>
    <p:extLst>
      <p:ext uri="{BB962C8B-B14F-4D97-AF65-F5344CB8AC3E}">
        <p14:creationId xmlns:p14="http://schemas.microsoft.com/office/powerpoint/2010/main" val="20882635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23585257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4" name="Content Placeholder 3"/>
          <p:cNvSpPr>
            <a:spLocks noGrp="1"/>
          </p:cNvSpPr>
          <p:nvPr>
            <p:ph sz="half" idx="1"/>
          </p:nvPr>
        </p:nvSpPr>
        <p:spPr/>
        <p:txBody>
          <a:bodyPr>
            <a:normAutofit/>
          </a:bodyPr>
          <a:lstStyle/>
          <a:p>
            <a:pPr marL="0" indent="0">
              <a:buNone/>
            </a:pPr>
            <a:r>
              <a:rPr lang="en-US" b="1" u="sng" dirty="0" smtClean="0"/>
              <a:t>What</a:t>
            </a:r>
          </a:p>
          <a:p>
            <a:r>
              <a:rPr lang="en-US" dirty="0" smtClean="0"/>
              <a:t>Improve the analysis and short-term forecasts of sky cover across the United States and adjacent coastal areas using geostationary satellite and in-situ surface station observations</a:t>
            </a:r>
            <a:endParaRPr lang="en-US" dirty="0"/>
          </a:p>
        </p:txBody>
      </p:sp>
      <p:sp>
        <p:nvSpPr>
          <p:cNvPr id="5" name="Content Placeholder 4"/>
          <p:cNvSpPr>
            <a:spLocks noGrp="1"/>
          </p:cNvSpPr>
          <p:nvPr>
            <p:ph sz="half" idx="2"/>
          </p:nvPr>
        </p:nvSpPr>
        <p:spPr/>
        <p:txBody>
          <a:bodyPr>
            <a:normAutofit/>
          </a:bodyPr>
          <a:lstStyle/>
          <a:p>
            <a:pPr marL="0" indent="0">
              <a:buNone/>
            </a:pPr>
            <a:r>
              <a:rPr lang="en-US" b="1" u="sng" dirty="0" smtClean="0"/>
              <a:t>How</a:t>
            </a:r>
          </a:p>
          <a:p>
            <a:r>
              <a:rPr lang="en-US" dirty="0" smtClean="0"/>
              <a:t>Use linear and/or mixed integer optimization to minimize the mean absolute difference between multi-source sky cover observations and short-term numerical weather prediction forecasts of cloud and moisture variables</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2</a:t>
            </a:fld>
            <a:endParaRPr lang="en-US"/>
          </a:p>
        </p:txBody>
      </p:sp>
    </p:spTree>
    <p:extLst>
      <p:ext uri="{BB962C8B-B14F-4D97-AF65-F5344CB8AC3E}">
        <p14:creationId xmlns:p14="http://schemas.microsoft.com/office/powerpoint/2010/main" val="13372044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10627648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a:stretch/>
        </p:blipFill>
        <p:spPr>
          <a:xfrm>
            <a:off x="751417" y="441017"/>
            <a:ext cx="7772400" cy="4663440"/>
          </a:xfrm>
          <a:prstGeom prst="rect">
            <a:avLst/>
          </a:prstGeom>
          <a:ln>
            <a:noFill/>
          </a:ln>
          <a:effectLst>
            <a:outerShdw blurRad="63500" sx="102000" sy="102000" algn="ctr" rotWithShape="0">
              <a:prstClr val="black">
                <a:alpha val="40000"/>
              </a:prstClr>
            </a:outerShdw>
          </a:effectLst>
        </p:spPr>
      </p:pic>
      <p:sp>
        <p:nvSpPr>
          <p:cNvPr id="2" name="Slide Number Placeholder 1"/>
          <p:cNvSpPr>
            <a:spLocks noGrp="1"/>
          </p:cNvSpPr>
          <p:nvPr>
            <p:ph type="sldNum" sz="quarter" idx="12"/>
          </p:nvPr>
        </p:nvSpPr>
        <p:spPr/>
        <p:txBody>
          <a:bodyPr/>
          <a:lstStyle/>
          <a:p>
            <a:fld id="{4382A7F7-08BF-4252-8141-63FB96055BBB}" type="slidenum">
              <a:rPr lang="en-US" smtClean="0"/>
              <a:t>21</a:t>
            </a:fld>
            <a:endParaRPr lang="en-US"/>
          </a:p>
        </p:txBody>
      </p:sp>
    </p:spTree>
    <p:extLst>
      <p:ext uri="{BB962C8B-B14F-4D97-AF65-F5344CB8AC3E}">
        <p14:creationId xmlns:p14="http://schemas.microsoft.com/office/powerpoint/2010/main" val="5550832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17270219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Input fields (subset of points)</a:t>
            </a:r>
          </a:p>
          <a:p>
            <a:pPr lvl="1"/>
            <a:r>
              <a:rPr lang="en-US" dirty="0" smtClean="0"/>
              <a:t>Truth:  Adjusted blended sky cover analysis</a:t>
            </a:r>
          </a:p>
          <a:p>
            <a:pPr lvl="1"/>
            <a:r>
              <a:rPr lang="en-US" dirty="0" smtClean="0"/>
              <a:t>Components</a:t>
            </a:r>
          </a:p>
          <a:p>
            <a:r>
              <a:rPr lang="en-US" dirty="0" smtClean="0"/>
              <a:t>Design model (formats:  linear, mixed integer, others)</a:t>
            </a:r>
          </a:p>
          <a:p>
            <a:pPr lvl="1"/>
            <a:r>
              <a:rPr lang="en-US" dirty="0" smtClean="0"/>
              <a:t>Objective using free variable, subject to constraint</a:t>
            </a:r>
          </a:p>
          <a:p>
            <a:pPr lvl="1"/>
            <a:r>
              <a:rPr lang="en-US" dirty="0" smtClean="0"/>
              <a:t>Terms, matching variables and components</a:t>
            </a:r>
          </a:p>
          <a:p>
            <a:pPr lvl="1"/>
            <a:r>
              <a:rPr lang="en-US" dirty="0" smtClean="0"/>
              <a:t>Constraints involving terms</a:t>
            </a:r>
          </a:p>
          <a:p>
            <a:r>
              <a:rPr lang="en-US" dirty="0" smtClean="0"/>
              <a:t>Execute optimizer</a:t>
            </a:r>
          </a:p>
          <a:p>
            <a:pPr lvl="1"/>
            <a:r>
              <a:rPr lang="en-US" dirty="0" smtClean="0"/>
              <a:t>Commercial solvers (free for academia)</a:t>
            </a:r>
          </a:p>
          <a:p>
            <a:pPr lvl="2"/>
            <a:r>
              <a:rPr lang="en-US" dirty="0" smtClean="0"/>
              <a:t>CPLEX</a:t>
            </a:r>
          </a:p>
          <a:p>
            <a:pPr lvl="2"/>
            <a:r>
              <a:rPr lang="en-US" dirty="0" err="1" smtClean="0"/>
              <a:t>Gurobi</a:t>
            </a:r>
            <a:endParaRPr lang="en-US" dirty="0" smtClean="0"/>
          </a:p>
          <a:p>
            <a:pPr lvl="1"/>
            <a:r>
              <a:rPr lang="en-US" dirty="0" smtClean="0"/>
              <a:t>Open source options (slower)</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23</a:t>
            </a:fld>
            <a:endParaRPr lang="en-US"/>
          </a:p>
        </p:txBody>
      </p:sp>
    </p:spTree>
    <p:extLst>
      <p:ext uri="{BB962C8B-B14F-4D97-AF65-F5344CB8AC3E}">
        <p14:creationId xmlns:p14="http://schemas.microsoft.com/office/powerpoint/2010/main" val="281106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4" name="Content Placeholder 3"/>
          <p:cNvSpPr>
            <a:spLocks noGrp="1"/>
          </p:cNvSpPr>
          <p:nvPr>
            <p:ph sz="half" idx="1"/>
          </p:nvPr>
        </p:nvSpPr>
        <p:spPr/>
        <p:txBody>
          <a:bodyPr>
            <a:normAutofit/>
          </a:bodyPr>
          <a:lstStyle/>
          <a:p>
            <a:pPr marL="0" indent="0">
              <a:buNone/>
            </a:pPr>
            <a:r>
              <a:rPr lang="en-US" dirty="0" smtClean="0"/>
              <a:t>Components:</a:t>
            </a:r>
          </a:p>
          <a:p>
            <a:pPr lvl="1"/>
            <a:r>
              <a:rPr lang="en-US" dirty="0" smtClean="0"/>
              <a:t>Relative Humidity (all levels)</a:t>
            </a:r>
          </a:p>
          <a:p>
            <a:pPr lvl="1"/>
            <a:r>
              <a:rPr lang="en-US" dirty="0" smtClean="0"/>
              <a:t>Cloud Water Mixing Ratio, Cloud Ice Mixing Ratio, Rain Water Mixing Ratio, Snow Mixing Ratio (all levels)</a:t>
            </a:r>
          </a:p>
          <a:p>
            <a:pPr lvl="1"/>
            <a:r>
              <a:rPr lang="en-US" dirty="0" smtClean="0"/>
              <a:t>Absolute </a:t>
            </a:r>
            <a:r>
              <a:rPr lang="en-US" dirty="0" err="1" smtClean="0"/>
              <a:t>Vorticity</a:t>
            </a:r>
            <a:r>
              <a:rPr lang="en-US" dirty="0" smtClean="0"/>
              <a:t> (200 </a:t>
            </a:r>
            <a:r>
              <a:rPr lang="en-US" dirty="0" err="1" smtClean="0"/>
              <a:t>hPa</a:t>
            </a:r>
            <a:r>
              <a:rPr lang="en-US" dirty="0" smtClean="0"/>
              <a:t> only), partitioned into positive and negative components</a:t>
            </a:r>
          </a:p>
          <a:p>
            <a:endParaRPr lang="en-US" dirty="0"/>
          </a:p>
        </p:txBody>
      </p:sp>
      <p:sp>
        <p:nvSpPr>
          <p:cNvPr id="5" name="Content Placeholder 4"/>
          <p:cNvSpPr>
            <a:spLocks noGrp="1"/>
          </p:cNvSpPr>
          <p:nvPr>
            <p:ph sz="half" idx="2"/>
          </p:nvPr>
        </p:nvSpPr>
        <p:spPr/>
        <p:txBody>
          <a:bodyPr>
            <a:normAutofit/>
          </a:bodyPr>
          <a:lstStyle/>
          <a:p>
            <a:r>
              <a:rPr lang="en-US" dirty="0" smtClean="0"/>
              <a:t>Pressure levels:</a:t>
            </a:r>
          </a:p>
          <a:p>
            <a:pPr lvl="1"/>
            <a:r>
              <a:rPr lang="en-US" dirty="0" smtClean="0"/>
              <a:t>200 </a:t>
            </a:r>
            <a:r>
              <a:rPr lang="en-US" dirty="0" err="1" smtClean="0"/>
              <a:t>hPa</a:t>
            </a:r>
            <a:endParaRPr lang="en-US" dirty="0" smtClean="0"/>
          </a:p>
          <a:p>
            <a:pPr lvl="1"/>
            <a:r>
              <a:rPr lang="en-US" dirty="0" smtClean="0"/>
              <a:t>300 </a:t>
            </a:r>
            <a:r>
              <a:rPr lang="en-US" dirty="0" err="1" smtClean="0"/>
              <a:t>hPa</a:t>
            </a:r>
            <a:endParaRPr lang="en-US" dirty="0" smtClean="0"/>
          </a:p>
          <a:p>
            <a:pPr lvl="1"/>
            <a:r>
              <a:rPr lang="en-US" dirty="0" smtClean="0"/>
              <a:t>500 </a:t>
            </a:r>
            <a:r>
              <a:rPr lang="en-US" dirty="0" err="1" smtClean="0"/>
              <a:t>hPa</a:t>
            </a:r>
            <a:endParaRPr lang="en-US" dirty="0" smtClean="0"/>
          </a:p>
          <a:p>
            <a:pPr lvl="1"/>
            <a:r>
              <a:rPr lang="en-US" dirty="0" smtClean="0"/>
              <a:t>700 </a:t>
            </a:r>
            <a:r>
              <a:rPr lang="en-US" dirty="0" err="1" smtClean="0"/>
              <a:t>hPa</a:t>
            </a:r>
            <a:endParaRPr lang="en-US" dirty="0" smtClean="0"/>
          </a:p>
          <a:p>
            <a:pPr lvl="1"/>
            <a:r>
              <a:rPr lang="en-US" dirty="0" smtClean="0"/>
              <a:t>800 </a:t>
            </a:r>
            <a:r>
              <a:rPr lang="en-US" dirty="0" err="1" smtClean="0"/>
              <a:t>hPa</a:t>
            </a:r>
            <a:endParaRPr lang="en-US" dirty="0" smtClean="0"/>
          </a:p>
          <a:p>
            <a:pPr lvl="1"/>
            <a:r>
              <a:rPr lang="en-US" dirty="0" smtClean="0"/>
              <a:t>850 </a:t>
            </a:r>
            <a:r>
              <a:rPr lang="en-US" dirty="0" err="1" smtClean="0"/>
              <a:t>hPa</a:t>
            </a:r>
            <a:endParaRPr lang="en-US" dirty="0" smtClean="0"/>
          </a:p>
          <a:p>
            <a:pPr lvl="1"/>
            <a:r>
              <a:rPr lang="en-US" dirty="0" smtClean="0"/>
              <a:t>900 </a:t>
            </a:r>
            <a:r>
              <a:rPr lang="en-US" dirty="0" err="1" smtClean="0"/>
              <a:t>hPa</a:t>
            </a:r>
            <a:endParaRPr lang="en-US" dirty="0" smtClean="0"/>
          </a:p>
          <a:p>
            <a:pPr lvl="1"/>
            <a:r>
              <a:rPr lang="en-US" dirty="0" smtClean="0"/>
              <a:t>950 </a:t>
            </a:r>
            <a:r>
              <a:rPr lang="en-US" dirty="0" err="1" smtClean="0"/>
              <a:t>hPa</a:t>
            </a:r>
            <a:endParaRPr lang="en-US" dirty="0" smtClean="0"/>
          </a:p>
          <a:p>
            <a:pPr lvl="1"/>
            <a:r>
              <a:rPr lang="en-US" dirty="0" smtClean="0"/>
              <a:t>1000 </a:t>
            </a:r>
            <a:r>
              <a:rPr lang="en-US" dirty="0" err="1" smtClean="0"/>
              <a:t>hPa</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24</a:t>
            </a:fld>
            <a:endParaRPr lang="en-US"/>
          </a:p>
        </p:txBody>
      </p:sp>
    </p:spTree>
    <p:extLst>
      <p:ext uri="{BB962C8B-B14F-4D97-AF65-F5344CB8AC3E}">
        <p14:creationId xmlns:p14="http://schemas.microsoft.com/office/powerpoint/2010/main" val="21989267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92500"/>
          </a:bodyPr>
          <a:lstStyle/>
          <a:p>
            <a:r>
              <a:rPr lang="en-US" dirty="0" smtClean="0"/>
              <a:t>Optimization objective:  Minimize the mean absolute error between the affine expression of adjusted input fields and the truth field</a:t>
            </a:r>
          </a:p>
          <a:p>
            <a:r>
              <a:rPr lang="en-US" dirty="0" smtClean="0"/>
              <a:t>Terms:</a:t>
            </a:r>
          </a:p>
          <a:p>
            <a:pPr lvl="1"/>
            <a:r>
              <a:rPr lang="en-US" dirty="0" smtClean="0"/>
              <a:t>Coefficient allowed for 200 </a:t>
            </a:r>
            <a:r>
              <a:rPr lang="en-US" dirty="0" err="1" smtClean="0"/>
              <a:t>hPa</a:t>
            </a:r>
            <a:r>
              <a:rPr lang="en-US" dirty="0" smtClean="0"/>
              <a:t> positive and negative absolute </a:t>
            </a:r>
            <a:r>
              <a:rPr lang="en-US" dirty="0" err="1" smtClean="0"/>
              <a:t>vorticity</a:t>
            </a:r>
            <a:r>
              <a:rPr lang="en-US" dirty="0" smtClean="0"/>
              <a:t> (</a:t>
            </a:r>
            <a:r>
              <a:rPr lang="en-US" i="1" dirty="0" smtClean="0"/>
              <a:t>m</a:t>
            </a:r>
            <a:r>
              <a:rPr lang="en-US" i="1" baseline="-25000" dirty="0" smtClean="0"/>
              <a:t>200</a:t>
            </a:r>
            <a:r>
              <a:rPr lang="en-US" i="1" dirty="0" smtClean="0"/>
              <a:t>AV</a:t>
            </a:r>
            <a:r>
              <a:rPr lang="en-US" i="1" baseline="-25000" dirty="0" smtClean="0"/>
              <a:t>200</a:t>
            </a:r>
            <a:r>
              <a:rPr lang="en-US" dirty="0" smtClean="0"/>
              <a:t>)</a:t>
            </a:r>
          </a:p>
          <a:p>
            <a:pPr lvl="1"/>
            <a:r>
              <a:rPr lang="en-US" dirty="0" smtClean="0"/>
              <a:t>Coefficient allowed for relative humidity quantities (</a:t>
            </a:r>
            <a:r>
              <a:rPr lang="en-US" i="1" dirty="0" err="1" smtClean="0"/>
              <a:t>m</a:t>
            </a:r>
            <a:r>
              <a:rPr lang="en-US" i="1" baseline="-25000" dirty="0" err="1" smtClean="0"/>
              <a:t>x</a:t>
            </a:r>
            <a:r>
              <a:rPr lang="en-US" i="1" dirty="0" err="1" smtClean="0"/>
              <a:t>RH</a:t>
            </a:r>
            <a:r>
              <a:rPr lang="en-US" i="1" baseline="-25000" dirty="0" err="1" smtClean="0"/>
              <a:t>x</a:t>
            </a:r>
            <a:r>
              <a:rPr lang="en-US" dirty="0" smtClean="0"/>
              <a:t>)</a:t>
            </a:r>
          </a:p>
          <a:p>
            <a:pPr lvl="1"/>
            <a:r>
              <a:rPr lang="en-US" dirty="0" smtClean="0"/>
              <a:t>Threshold allowed for applying coefficient to 1000 </a:t>
            </a:r>
            <a:r>
              <a:rPr lang="en-US" dirty="0" err="1" smtClean="0"/>
              <a:t>hPa</a:t>
            </a:r>
            <a:r>
              <a:rPr lang="en-US" dirty="0" smtClean="0"/>
              <a:t> relative humidity field (</a:t>
            </a:r>
            <a:r>
              <a:rPr lang="en-US" i="1" dirty="0" smtClean="0"/>
              <a:t>m</a:t>
            </a:r>
            <a:r>
              <a:rPr lang="en-US" i="1" baseline="-25000" dirty="0" smtClean="0"/>
              <a:t>1000</a:t>
            </a:r>
            <a:r>
              <a:rPr lang="en-US" i="1" dirty="0" smtClean="0"/>
              <a:t>RH</a:t>
            </a:r>
            <a:r>
              <a:rPr lang="en-US" i="1" baseline="-25000" dirty="0" smtClean="0"/>
              <a:t>1000</a:t>
            </a:r>
            <a:r>
              <a:rPr lang="en-US" dirty="0" smtClean="0"/>
              <a:t> if </a:t>
            </a:r>
            <a:r>
              <a:rPr lang="en-US" i="1" dirty="0" smtClean="0"/>
              <a:t>RH</a:t>
            </a:r>
            <a:r>
              <a:rPr lang="en-US" i="1" baseline="-25000" dirty="0" smtClean="0"/>
              <a:t>1000</a:t>
            </a:r>
            <a:r>
              <a:rPr lang="en-US" i="1" dirty="0" smtClean="0"/>
              <a:t> &gt; RH</a:t>
            </a:r>
            <a:r>
              <a:rPr lang="en-US" i="1" baseline="-25000" dirty="0" smtClean="0"/>
              <a:t>T</a:t>
            </a:r>
            <a:r>
              <a:rPr lang="en-US" dirty="0" smtClean="0"/>
              <a:t>)</a:t>
            </a:r>
          </a:p>
          <a:p>
            <a:pPr lvl="1"/>
            <a:r>
              <a:rPr lang="en-US" dirty="0" smtClean="0"/>
              <a:t>Coefficient and scalar allowed for non-zero mixing ratio quantities (</a:t>
            </a:r>
            <a:r>
              <a:rPr lang="en-US" i="1" dirty="0" err="1" smtClean="0"/>
              <a:t>m</a:t>
            </a:r>
            <a:r>
              <a:rPr lang="en-US" i="1" baseline="-25000" dirty="0" err="1"/>
              <a:t>y</a:t>
            </a:r>
            <a:r>
              <a:rPr lang="en-US" i="1" dirty="0" err="1" smtClean="0"/>
              <a:t>MR</a:t>
            </a:r>
            <a:r>
              <a:rPr lang="en-US" i="1" baseline="-25000" dirty="0" err="1" smtClean="0"/>
              <a:t>y</a:t>
            </a:r>
            <a:r>
              <a:rPr lang="en-US" i="1" dirty="0" err="1" smtClean="0"/>
              <a:t>+b</a:t>
            </a:r>
            <a:r>
              <a:rPr lang="en-US" i="1" baseline="-25000" dirty="0" err="1" smtClean="0"/>
              <a:t>y</a:t>
            </a:r>
            <a:r>
              <a:rPr lang="en-US" dirty="0" smtClean="0"/>
              <a:t> if </a:t>
            </a:r>
            <a:r>
              <a:rPr lang="en-US" i="1" dirty="0" err="1" smtClean="0"/>
              <a:t>MR</a:t>
            </a:r>
            <a:r>
              <a:rPr lang="en-US" i="1" baseline="-25000" dirty="0" err="1" smtClean="0"/>
              <a:t>y</a:t>
            </a:r>
            <a:r>
              <a:rPr lang="en-US" i="1" dirty="0" smtClean="0"/>
              <a:t> </a:t>
            </a:r>
            <a:r>
              <a:rPr lang="en-US" i="1" dirty="0" smtClean="0"/>
              <a:t>&gt; 0</a:t>
            </a:r>
            <a:r>
              <a:rPr lang="en-US" dirty="0" smtClean="0"/>
              <a:t>, otherwise </a:t>
            </a:r>
            <a:r>
              <a:rPr lang="en-US" i="1" dirty="0" err="1" smtClean="0"/>
              <a:t>m</a:t>
            </a:r>
            <a:r>
              <a:rPr lang="en-US" i="1" baseline="-25000" dirty="0" err="1"/>
              <a:t>y</a:t>
            </a:r>
            <a:r>
              <a:rPr lang="en-US" i="1" dirty="0" err="1" smtClean="0"/>
              <a:t>MR</a:t>
            </a:r>
            <a:r>
              <a:rPr lang="en-US" i="1" baseline="-25000" dirty="0" err="1" smtClean="0"/>
              <a:t>y</a:t>
            </a:r>
            <a:r>
              <a:rPr lang="en-US" dirty="0" smtClean="0"/>
              <a:t>)</a:t>
            </a:r>
          </a:p>
        </p:txBody>
      </p:sp>
      <p:sp>
        <p:nvSpPr>
          <p:cNvPr id="4" name="Slide Number Placeholder 3"/>
          <p:cNvSpPr>
            <a:spLocks noGrp="1"/>
          </p:cNvSpPr>
          <p:nvPr>
            <p:ph type="sldNum" sz="quarter" idx="12"/>
          </p:nvPr>
        </p:nvSpPr>
        <p:spPr/>
        <p:txBody>
          <a:bodyPr/>
          <a:lstStyle/>
          <a:p>
            <a:fld id="{4382A7F7-08BF-4252-8141-63FB96055BBB}" type="slidenum">
              <a:rPr lang="en-US" smtClean="0"/>
              <a:t>25</a:t>
            </a:fld>
            <a:endParaRPr lang="en-US"/>
          </a:p>
        </p:txBody>
      </p:sp>
    </p:spTree>
    <p:extLst>
      <p:ext uri="{BB962C8B-B14F-4D97-AF65-F5344CB8AC3E}">
        <p14:creationId xmlns:p14="http://schemas.microsoft.com/office/powerpoint/2010/main" val="3088975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wrhprg_CLWMR_950_avg.png"/>
          <p:cNvPicPr>
            <a:picLocks noChangeAspect="1"/>
          </p:cNvPicPr>
          <p:nvPr/>
        </p:nvPicPr>
        <p:blipFill rotWithShape="1">
          <a:blip r:embed="rId2">
            <a:extLst>
              <a:ext uri="{28A0092B-C50C-407E-A947-70E740481C1C}">
                <a14:useLocalDpi xmlns:a14="http://schemas.microsoft.com/office/drawing/2010/main" val="0"/>
              </a:ext>
            </a:extLst>
          </a:blip>
          <a:srcRect t="9439" r="10913" b="8021"/>
          <a:stretch/>
        </p:blipFill>
        <p:spPr>
          <a:xfrm>
            <a:off x="4572000" y="3445260"/>
            <a:ext cx="4572000" cy="2963233"/>
          </a:xfrm>
          <a:prstGeom prst="rect">
            <a:avLst/>
          </a:prstGeom>
          <a:ln>
            <a:noFill/>
          </a:ln>
          <a:effectLst>
            <a:softEdge rad="112500"/>
          </a:effectLst>
        </p:spPr>
      </p:pic>
      <p:pic>
        <p:nvPicPr>
          <p:cNvPr id="11" name="Picture 10" descr="hwrhprg_CLWMR_700_avg.png"/>
          <p:cNvPicPr>
            <a:picLocks noChangeAspect="1"/>
          </p:cNvPicPr>
          <p:nvPr/>
        </p:nvPicPr>
        <p:blipFill rotWithShape="1">
          <a:blip r:embed="rId3">
            <a:extLst>
              <a:ext uri="{28A0092B-C50C-407E-A947-70E740481C1C}">
                <a14:useLocalDpi xmlns:a14="http://schemas.microsoft.com/office/drawing/2010/main" val="0"/>
              </a:ext>
            </a:extLst>
          </a:blip>
          <a:srcRect t="9573" r="10864" b="8053"/>
          <a:stretch/>
        </p:blipFill>
        <p:spPr>
          <a:xfrm>
            <a:off x="0" y="3452870"/>
            <a:ext cx="4572000" cy="2955623"/>
          </a:xfrm>
          <a:prstGeom prst="rect">
            <a:avLst/>
          </a:prstGeom>
          <a:ln>
            <a:noFill/>
          </a:ln>
          <a:effectLst>
            <a:softEdge rad="112500"/>
          </a:effectLst>
        </p:spPr>
      </p:pic>
      <p:pic>
        <p:nvPicPr>
          <p:cNvPr id="7" name="Picture 6" descr="hwrhprg_RH_300_avg.png"/>
          <p:cNvPicPr>
            <a:picLocks noChangeAspect="1"/>
          </p:cNvPicPr>
          <p:nvPr/>
        </p:nvPicPr>
        <p:blipFill rotWithShape="1">
          <a:blip r:embed="rId4">
            <a:extLst>
              <a:ext uri="{28A0092B-C50C-407E-A947-70E740481C1C}">
                <a14:useLocalDpi xmlns:a14="http://schemas.microsoft.com/office/drawing/2010/main" val="0"/>
              </a:ext>
            </a:extLst>
          </a:blip>
          <a:srcRect t="9406" r="11497" b="8113"/>
          <a:stretch/>
        </p:blipFill>
        <p:spPr>
          <a:xfrm>
            <a:off x="-4899" y="76125"/>
            <a:ext cx="4572000" cy="2957898"/>
          </a:xfrm>
          <a:prstGeom prst="rect">
            <a:avLst/>
          </a:prstGeom>
          <a:ln>
            <a:noFill/>
          </a:ln>
          <a:effectLst>
            <a:softEdge rad="112500"/>
          </a:effectLst>
        </p:spPr>
      </p:pic>
      <p:sp>
        <p:nvSpPr>
          <p:cNvPr id="2" name="TextBox 1"/>
          <p:cNvSpPr txBox="1"/>
          <p:nvPr/>
        </p:nvSpPr>
        <p:spPr>
          <a:xfrm>
            <a:off x="118130" y="2864912"/>
            <a:ext cx="3087541" cy="369332"/>
          </a:xfrm>
          <a:prstGeom prst="rect">
            <a:avLst/>
          </a:prstGeom>
          <a:noFill/>
        </p:spPr>
        <p:txBody>
          <a:bodyPr wrap="none" rtlCol="0">
            <a:spAutoFit/>
          </a:bodyPr>
          <a:lstStyle/>
          <a:p>
            <a:r>
              <a:rPr lang="en-US" i="1" dirty="0" smtClean="0"/>
              <a:t>300 </a:t>
            </a:r>
            <a:r>
              <a:rPr lang="en-US" i="1" dirty="0" err="1" smtClean="0"/>
              <a:t>hPa</a:t>
            </a:r>
            <a:r>
              <a:rPr lang="en-US" i="1" dirty="0" smtClean="0"/>
              <a:t> Relative Humidity</a:t>
            </a:r>
            <a:endParaRPr lang="en-US" i="1" dirty="0"/>
          </a:p>
        </p:txBody>
      </p:sp>
      <p:sp>
        <p:nvSpPr>
          <p:cNvPr id="8" name="TextBox 7"/>
          <p:cNvSpPr txBox="1"/>
          <p:nvPr/>
        </p:nvSpPr>
        <p:spPr>
          <a:xfrm>
            <a:off x="118130" y="6252298"/>
            <a:ext cx="3798362" cy="369332"/>
          </a:xfrm>
          <a:prstGeom prst="rect">
            <a:avLst/>
          </a:prstGeom>
          <a:noFill/>
        </p:spPr>
        <p:txBody>
          <a:bodyPr wrap="none" rtlCol="0">
            <a:spAutoFit/>
          </a:bodyPr>
          <a:lstStyle/>
          <a:p>
            <a:r>
              <a:rPr lang="en-US" i="1" dirty="0" smtClean="0"/>
              <a:t>700 </a:t>
            </a:r>
            <a:r>
              <a:rPr lang="en-US" i="1" dirty="0" err="1" smtClean="0"/>
              <a:t>hPa</a:t>
            </a:r>
            <a:r>
              <a:rPr lang="en-US" i="1" dirty="0" smtClean="0"/>
              <a:t> Cloud Water Mixing Ratio</a:t>
            </a:r>
            <a:endParaRPr lang="en-US" i="1" dirty="0"/>
          </a:p>
        </p:txBody>
      </p:sp>
      <p:sp>
        <p:nvSpPr>
          <p:cNvPr id="9" name="TextBox 8"/>
          <p:cNvSpPr txBox="1"/>
          <p:nvPr/>
        </p:nvSpPr>
        <p:spPr>
          <a:xfrm>
            <a:off x="4719908" y="6252523"/>
            <a:ext cx="3798362" cy="369332"/>
          </a:xfrm>
          <a:prstGeom prst="rect">
            <a:avLst/>
          </a:prstGeom>
          <a:noFill/>
        </p:spPr>
        <p:txBody>
          <a:bodyPr wrap="none" rtlCol="0">
            <a:spAutoFit/>
          </a:bodyPr>
          <a:lstStyle/>
          <a:p>
            <a:r>
              <a:rPr lang="en-US" i="1" dirty="0" smtClean="0"/>
              <a:t>950 </a:t>
            </a:r>
            <a:r>
              <a:rPr lang="en-US" i="1" dirty="0" err="1" smtClean="0"/>
              <a:t>hPa</a:t>
            </a:r>
            <a:r>
              <a:rPr lang="en-US" i="1" dirty="0" smtClean="0"/>
              <a:t> Cloud Water Mixing Ratio</a:t>
            </a:r>
            <a:endParaRPr lang="en-US" i="1" dirty="0"/>
          </a:p>
        </p:txBody>
      </p:sp>
      <p:pic>
        <p:nvPicPr>
          <p:cNvPr id="3" name="Picture 2" descr="hwrhprg_CICE_500_avg.png"/>
          <p:cNvPicPr>
            <a:picLocks noChangeAspect="1"/>
          </p:cNvPicPr>
          <p:nvPr/>
        </p:nvPicPr>
        <p:blipFill rotWithShape="1">
          <a:blip r:embed="rId5">
            <a:extLst>
              <a:ext uri="{28A0092B-C50C-407E-A947-70E740481C1C}">
                <a14:useLocalDpi xmlns:a14="http://schemas.microsoft.com/office/drawing/2010/main" val="0"/>
              </a:ext>
            </a:extLst>
          </a:blip>
          <a:srcRect t="9393" r="10801" b="8067"/>
          <a:stretch/>
        </p:blipFill>
        <p:spPr>
          <a:xfrm>
            <a:off x="4567101" y="66150"/>
            <a:ext cx="4576899" cy="2962676"/>
          </a:xfrm>
          <a:prstGeom prst="rect">
            <a:avLst/>
          </a:prstGeom>
          <a:ln>
            <a:noFill/>
          </a:ln>
          <a:effectLst>
            <a:softEdge rad="112500"/>
          </a:effectLst>
        </p:spPr>
      </p:pic>
      <p:sp>
        <p:nvSpPr>
          <p:cNvPr id="12" name="TextBox 11"/>
          <p:cNvSpPr txBox="1"/>
          <p:nvPr/>
        </p:nvSpPr>
        <p:spPr>
          <a:xfrm>
            <a:off x="4719908" y="2864912"/>
            <a:ext cx="3519064" cy="369332"/>
          </a:xfrm>
          <a:prstGeom prst="rect">
            <a:avLst/>
          </a:prstGeom>
          <a:noFill/>
        </p:spPr>
        <p:txBody>
          <a:bodyPr wrap="none" rtlCol="0">
            <a:spAutoFit/>
          </a:bodyPr>
          <a:lstStyle/>
          <a:p>
            <a:r>
              <a:rPr lang="en-US" i="1" dirty="0"/>
              <a:t>5</a:t>
            </a:r>
            <a:r>
              <a:rPr lang="en-US" i="1" dirty="0" smtClean="0"/>
              <a:t>00 </a:t>
            </a:r>
            <a:r>
              <a:rPr lang="en-US" i="1" dirty="0" err="1" smtClean="0"/>
              <a:t>hPa</a:t>
            </a:r>
            <a:r>
              <a:rPr lang="en-US" i="1" dirty="0" smtClean="0"/>
              <a:t> Cloud Ice Mixing Ratio</a:t>
            </a:r>
            <a:endParaRPr lang="en-US" i="1" dirty="0"/>
          </a:p>
        </p:txBody>
      </p:sp>
    </p:spTree>
    <p:extLst>
      <p:ext uri="{BB962C8B-B14F-4D97-AF65-F5344CB8AC3E}">
        <p14:creationId xmlns:p14="http://schemas.microsoft.com/office/powerpoint/2010/main" val="3551491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lstStyle/>
          <a:p>
            <a:r>
              <a:rPr lang="en-US" dirty="0" smtClean="0"/>
              <a:t>Constraints:</a:t>
            </a:r>
          </a:p>
          <a:p>
            <a:pPr lvl="1"/>
            <a:r>
              <a:rPr lang="en-US" dirty="0" smtClean="0"/>
              <a:t>Enforce physical relationships</a:t>
            </a:r>
          </a:p>
          <a:p>
            <a:pPr lvl="2"/>
            <a:r>
              <a:rPr lang="en-US" dirty="0" smtClean="0"/>
              <a:t>Range of acceptable values (0 to 100)</a:t>
            </a:r>
          </a:p>
          <a:p>
            <a:pPr lvl="2"/>
            <a:r>
              <a:rPr lang="en-US" dirty="0" smtClean="0"/>
              <a:t>Extent of relative humidity and absolute </a:t>
            </a:r>
            <a:r>
              <a:rPr lang="en-US" dirty="0" err="1" smtClean="0"/>
              <a:t>vorticity</a:t>
            </a:r>
            <a:r>
              <a:rPr lang="en-US" dirty="0" smtClean="0"/>
              <a:t> correlating to cloud</a:t>
            </a:r>
          </a:p>
          <a:p>
            <a:pPr lvl="1"/>
            <a:r>
              <a:rPr lang="en-US" dirty="0" smtClean="0"/>
              <a:t>Enforce thresholds (mixed integer)</a:t>
            </a:r>
          </a:p>
          <a:p>
            <a:pPr lvl="1"/>
            <a:r>
              <a:rPr lang="en-US" dirty="0" smtClean="0"/>
              <a:t>Maintain mean and approximate value distribution of output field to similarly match truth field</a:t>
            </a:r>
          </a:p>
          <a:p>
            <a:pPr lvl="1"/>
            <a:r>
              <a:rPr lang="en-US" dirty="0" smtClean="0"/>
              <a:t>Guide optimizer</a:t>
            </a:r>
          </a:p>
          <a:p>
            <a:pPr lvl="2"/>
            <a:r>
              <a:rPr lang="en-US" dirty="0" smtClean="0"/>
              <a:t>Away from scalar adjustments, toward coefficient adjustments (maintain spatial gradients)</a:t>
            </a:r>
          </a:p>
        </p:txBody>
      </p:sp>
      <p:sp>
        <p:nvSpPr>
          <p:cNvPr id="4" name="Slide Number Placeholder 3"/>
          <p:cNvSpPr>
            <a:spLocks noGrp="1"/>
          </p:cNvSpPr>
          <p:nvPr>
            <p:ph type="sldNum" sz="quarter" idx="12"/>
          </p:nvPr>
        </p:nvSpPr>
        <p:spPr/>
        <p:txBody>
          <a:bodyPr/>
          <a:lstStyle/>
          <a:p>
            <a:fld id="{4382A7F7-08BF-4252-8141-63FB96055BBB}" type="slidenum">
              <a:rPr lang="en-US" smtClean="0"/>
              <a:t>27</a:t>
            </a:fld>
            <a:endParaRPr lang="en-US"/>
          </a:p>
        </p:txBody>
      </p:sp>
    </p:spTree>
    <p:extLst>
      <p:ext uri="{BB962C8B-B14F-4D97-AF65-F5344CB8AC3E}">
        <p14:creationId xmlns:p14="http://schemas.microsoft.com/office/powerpoint/2010/main" val="12821414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2013082918_gec-vis_hwskyo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Tree>
    <p:extLst>
      <p:ext uri="{BB962C8B-B14F-4D97-AF65-F5344CB8AC3E}">
        <p14:creationId xmlns:p14="http://schemas.microsoft.com/office/powerpoint/2010/main" val="35107135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gs>
            <a:gs pos="3000">
              <a:schemeClr val="bg1"/>
            </a:gs>
            <a:gs pos="97000">
              <a:schemeClr val="bg1"/>
            </a:gs>
          </a:gsLst>
          <a:lin ang="0" scaled="1"/>
          <a:tileRect/>
        </a:gradFill>
        <a:effectLst/>
      </p:bgPr>
    </p:bg>
    <p:spTree>
      <p:nvGrpSpPr>
        <p:cNvPr id="1" name=""/>
        <p:cNvGrpSpPr/>
        <p:nvPr/>
      </p:nvGrpSpPr>
      <p:grpSpPr>
        <a:xfrm>
          <a:off x="0" y="0"/>
          <a:ext cx="0" cy="0"/>
          <a:chOff x="0" y="0"/>
          <a:chExt cx="0" cy="0"/>
        </a:xfrm>
      </p:grpSpPr>
      <p:pic>
        <p:nvPicPr>
          <p:cNvPr id="2" name="Picture 1" descr="2013082918_gec-vis_hwskyop.png"/>
          <p:cNvPicPr>
            <a:picLocks noChangeAspect="1"/>
          </p:cNvPicPr>
          <p:nvPr/>
        </p:nvPicPr>
        <p:blipFill rotWithShape="1">
          <a:blip r:embed="rId2">
            <a:extLst>
              <a:ext uri="{28A0092B-C50C-407E-A947-70E740481C1C}">
                <a14:useLocalDpi xmlns:a14="http://schemas.microsoft.com/office/drawing/2010/main" val="0"/>
              </a:ext>
            </a:extLst>
          </a:blip>
          <a:srcRect t="6887" b="9304"/>
          <a:stretch/>
        </p:blipFill>
        <p:spPr>
          <a:xfrm>
            <a:off x="410074" y="238136"/>
            <a:ext cx="4114800" cy="2897719"/>
          </a:xfrm>
          <a:prstGeom prst="rect">
            <a:avLst/>
          </a:prstGeom>
        </p:spPr>
      </p:pic>
      <p:pic>
        <p:nvPicPr>
          <p:cNvPr id="4" name="Picture 3"/>
          <p:cNvPicPr>
            <a:picLocks noChangeAspect="1"/>
          </p:cNvPicPr>
          <p:nvPr/>
        </p:nvPicPr>
        <p:blipFill rotWithShape="1">
          <a:blip r:embed="rId3"/>
          <a:srcRect t="6887" b="9304"/>
          <a:stretch/>
        </p:blipFill>
        <p:spPr>
          <a:xfrm>
            <a:off x="4645582" y="238136"/>
            <a:ext cx="4114800" cy="2897719"/>
          </a:xfrm>
          <a:prstGeom prst="rect">
            <a:avLst/>
          </a:prstGeom>
        </p:spPr>
      </p:pic>
      <p:pic>
        <p:nvPicPr>
          <p:cNvPr id="6" name="Picture 5" descr="2013082918_diff_hwskyop_gic-bld.png"/>
          <p:cNvPicPr>
            <a:picLocks noChangeAspect="1"/>
          </p:cNvPicPr>
          <p:nvPr/>
        </p:nvPicPr>
        <p:blipFill rotWithShape="1">
          <a:blip r:embed="rId4" cstate="print">
            <a:extLst>
              <a:ext uri="{28A0092B-C50C-407E-A947-70E740481C1C}">
                <a14:useLocalDpi xmlns:a14="http://schemas.microsoft.com/office/drawing/2010/main" val="0"/>
              </a:ext>
            </a:extLst>
          </a:blip>
          <a:srcRect t="5744"/>
          <a:stretch/>
        </p:blipFill>
        <p:spPr>
          <a:xfrm>
            <a:off x="410074" y="3347141"/>
            <a:ext cx="4114800" cy="3466771"/>
          </a:xfrm>
          <a:prstGeom prst="rect">
            <a:avLst/>
          </a:prstGeom>
        </p:spPr>
      </p:pic>
      <p:pic>
        <p:nvPicPr>
          <p:cNvPr id="7" name="Picture 6" descr="2013082918_diff_hwskyrg_gic-bld.png"/>
          <p:cNvPicPr>
            <a:picLocks noChangeAspect="1"/>
          </p:cNvPicPr>
          <p:nvPr/>
        </p:nvPicPr>
        <p:blipFill rotWithShape="1">
          <a:blip r:embed="rId5" cstate="print">
            <a:extLst>
              <a:ext uri="{28A0092B-C50C-407E-A947-70E740481C1C}">
                <a14:useLocalDpi xmlns:a14="http://schemas.microsoft.com/office/drawing/2010/main" val="0"/>
              </a:ext>
            </a:extLst>
          </a:blip>
          <a:srcRect t="5744"/>
          <a:stretch/>
        </p:blipFill>
        <p:spPr>
          <a:xfrm>
            <a:off x="4645582" y="3347141"/>
            <a:ext cx="4114800" cy="3466771"/>
          </a:xfrm>
          <a:prstGeom prst="rect">
            <a:avLst/>
          </a:prstGeom>
        </p:spPr>
      </p:pic>
    </p:spTree>
    <p:extLst>
      <p:ext uri="{BB962C8B-B14F-4D97-AF65-F5344CB8AC3E}">
        <p14:creationId xmlns:p14="http://schemas.microsoft.com/office/powerpoint/2010/main" val="36096700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772"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hourly sky cover analysis based on the following requirements:</a:t>
            </a:r>
          </a:p>
          <a:p>
            <a:endParaRPr lang="en-US" dirty="0"/>
          </a:p>
          <a:p>
            <a:pPr marL="285750" indent="-285750">
              <a:buFont typeface="Arial"/>
              <a:buChar char="•"/>
            </a:pPr>
            <a:r>
              <a:rPr lang="en-US" dirty="0" smtClean="0"/>
              <a:t>Sky cover is an average over an entire hour.</a:t>
            </a:r>
          </a:p>
          <a:p>
            <a:pPr marL="285750" indent="-285750">
              <a:buFont typeface="Arial"/>
              <a:buChar char="•"/>
            </a:pPr>
            <a:r>
              <a:rPr lang="en-US" dirty="0" smtClean="0"/>
              <a:t>Satellite and in-situ surface observations of cloud are complementary.</a:t>
            </a:r>
          </a:p>
          <a:p>
            <a:pPr marL="285750" indent="-285750">
              <a:buFont typeface="Arial"/>
              <a:buChar char="•"/>
            </a:pPr>
            <a:r>
              <a:rPr lang="en-US" dirty="0" smtClean="0"/>
              <a:t>The range of the sky cover output is between 0 and 100%.</a:t>
            </a:r>
          </a:p>
        </p:txBody>
      </p:sp>
      <p:sp>
        <p:nvSpPr>
          <p:cNvPr id="6" name="TextBox 5"/>
          <p:cNvSpPr txBox="1"/>
          <p:nvPr/>
        </p:nvSpPr>
        <p:spPr>
          <a:xfrm>
            <a:off x="396840"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a:t>
            </a:r>
            <a:endParaRPr lang="en-US" sz="3200" b="1" dirty="0"/>
          </a:p>
        </p:txBody>
      </p:sp>
      <p:sp>
        <p:nvSpPr>
          <p:cNvPr id="8" name="TextBox 7"/>
          <p:cNvSpPr txBox="1"/>
          <p:nvPr/>
        </p:nvSpPr>
        <p:spPr>
          <a:xfrm>
            <a:off x="527772"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product for the field</a:t>
            </a:r>
          </a:p>
        </p:txBody>
      </p:sp>
      <p:sp>
        <p:nvSpPr>
          <p:cNvPr id="7" name="TextBox 6"/>
          <p:cNvSpPr txBox="1"/>
          <p:nvPr/>
        </p:nvSpPr>
        <p:spPr>
          <a:xfrm>
            <a:off x="396840"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a:t>
            </a:r>
            <a:endParaRPr lang="en-US" sz="3200" b="1" dirty="0"/>
          </a:p>
        </p:txBody>
      </p:sp>
      <p:sp>
        <p:nvSpPr>
          <p:cNvPr id="9" name="TextBox 8"/>
          <p:cNvSpPr txBox="1"/>
          <p:nvPr/>
        </p:nvSpPr>
        <p:spPr>
          <a:xfrm>
            <a:off x="4899984"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optimal sky cover forecast based on the following assumptions:</a:t>
            </a:r>
          </a:p>
          <a:p>
            <a:endParaRPr lang="en-US" dirty="0"/>
          </a:p>
          <a:p>
            <a:pPr marL="285750" indent="-285750">
              <a:buFont typeface="Arial"/>
              <a:buChar char="•"/>
            </a:pPr>
            <a:r>
              <a:rPr lang="en-US" dirty="0" smtClean="0"/>
              <a:t>The relationship between sky cover and numerical weather prediction cloud/moisture variables is roughly linear</a:t>
            </a:r>
          </a:p>
          <a:p>
            <a:pPr marL="285750" indent="-285750">
              <a:buFont typeface="Arial"/>
              <a:buChar char="•"/>
            </a:pPr>
            <a:r>
              <a:rPr lang="en-US" dirty="0" smtClean="0"/>
              <a:t>The model variables adequately represent the atmosphere at the initial time and at times in the future </a:t>
            </a:r>
          </a:p>
        </p:txBody>
      </p:sp>
      <p:sp>
        <p:nvSpPr>
          <p:cNvPr id="10" name="TextBox 9"/>
          <p:cNvSpPr txBox="1"/>
          <p:nvPr/>
        </p:nvSpPr>
        <p:spPr>
          <a:xfrm>
            <a:off x="4769052"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II</a:t>
            </a:r>
            <a:endParaRPr lang="en-US" sz="3200" b="1" dirty="0"/>
          </a:p>
        </p:txBody>
      </p:sp>
      <p:sp>
        <p:nvSpPr>
          <p:cNvPr id="11" name="TextBox 10"/>
          <p:cNvSpPr txBox="1"/>
          <p:nvPr/>
        </p:nvSpPr>
        <p:spPr>
          <a:xfrm>
            <a:off x="4899984"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forecast for the field</a:t>
            </a:r>
          </a:p>
        </p:txBody>
      </p:sp>
      <p:sp>
        <p:nvSpPr>
          <p:cNvPr id="12" name="TextBox 11"/>
          <p:cNvSpPr txBox="1"/>
          <p:nvPr/>
        </p:nvSpPr>
        <p:spPr>
          <a:xfrm>
            <a:off x="4769052"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II</a:t>
            </a:r>
            <a:endParaRPr lang="en-US" sz="3200" b="1" dirty="0"/>
          </a:p>
        </p:txBody>
      </p:sp>
      <p:sp>
        <p:nvSpPr>
          <p:cNvPr id="3" name="Rectangle 2"/>
          <p:cNvSpPr>
            <a:spLocks/>
          </p:cNvSpPr>
          <p:nvPr/>
        </p:nvSpPr>
        <p:spPr>
          <a:xfrm>
            <a:off x="4567039" y="0"/>
            <a:ext cx="4576961" cy="6858000"/>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4921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pic>
        <p:nvPicPr>
          <p:cNvPr id="6" name="Content Placeholder 5" descr="2013082918_dihi_hwskyop_gic-bld.png"/>
          <p:cNvPicPr>
            <a:picLocks noGrp="1" noChangeAspect="1"/>
          </p:cNvPicPr>
          <p:nvPr>
            <p:ph sz="half" idx="1"/>
          </p:nvPr>
        </p:nvPicPr>
        <p:blipFill>
          <a:blip r:embed="rId2">
            <a:extLst>
              <a:ext uri="{28A0092B-C50C-407E-A947-70E740481C1C}">
                <a14:useLocalDpi xmlns:a14="http://schemas.microsoft.com/office/drawing/2010/main" val="0"/>
              </a:ext>
            </a:extLst>
          </a:blip>
          <a:srcRect l="5793" r="5793"/>
          <a:stretch>
            <a:fillRect/>
          </a:stretch>
        </p:blipFill>
        <p:spPr>
          <a:prstGeom prst="rect">
            <a:avLst/>
          </a:prstGeom>
          <a:ln>
            <a:noFill/>
          </a:ln>
          <a:effectLst>
            <a:outerShdw blurRad="292100" dist="139700" dir="2700000" algn="tl" rotWithShape="0">
              <a:srgbClr val="333333">
                <a:alpha val="65000"/>
              </a:srgbClr>
            </a:outerShdw>
          </a:effectLst>
        </p:spPr>
      </p:pic>
      <p:pic>
        <p:nvPicPr>
          <p:cNvPr id="7" name="Content Placeholder 6" descr="2013082918_dihi_hwskyrg_gic-bld.png"/>
          <p:cNvPicPr>
            <a:picLocks noGrp="1" noChangeAspect="1"/>
          </p:cNvPicPr>
          <p:nvPr>
            <p:ph sz="half" idx="2"/>
          </p:nvPr>
        </p:nvPicPr>
        <p:blipFill>
          <a:blip r:embed="rId3">
            <a:extLst>
              <a:ext uri="{28A0092B-C50C-407E-A947-70E740481C1C}">
                <a14:useLocalDpi xmlns:a14="http://schemas.microsoft.com/office/drawing/2010/main" val="0"/>
              </a:ext>
            </a:extLst>
          </a:blip>
          <a:srcRect l="5793" r="579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4382A7F7-08BF-4252-8141-63FB96055BBB}" type="slidenum">
              <a:rPr lang="en-US" smtClean="0"/>
              <a:t>30</a:t>
            </a:fld>
            <a:endParaRPr lang="en-US"/>
          </a:p>
        </p:txBody>
      </p:sp>
    </p:spTree>
    <p:extLst>
      <p:ext uri="{BB962C8B-B14F-4D97-AF65-F5344CB8AC3E}">
        <p14:creationId xmlns:p14="http://schemas.microsoft.com/office/powerpoint/2010/main" val="2836186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gs>
            <a:gs pos="20000">
              <a:schemeClr val="bg1"/>
            </a:gs>
            <a:gs pos="80000">
              <a:schemeClr val="bg1"/>
            </a:gs>
          </a:gsLst>
          <a:lin ang="0" scaled="1"/>
          <a:tileRect/>
        </a:gradFill>
        <a:effectLst/>
      </p:bgPr>
    </p:bg>
    <p:spTree>
      <p:nvGrpSpPr>
        <p:cNvPr id="1" name=""/>
        <p:cNvGrpSpPr/>
        <p:nvPr/>
      </p:nvGrpSpPr>
      <p:grpSpPr>
        <a:xfrm>
          <a:off x="0" y="0"/>
          <a:ext cx="0" cy="0"/>
          <a:chOff x="0" y="0"/>
          <a:chExt cx="0" cy="0"/>
        </a:xfrm>
      </p:grpSpPr>
      <p:pic>
        <p:nvPicPr>
          <p:cNvPr id="2" name="Picture 1" descr="20130830_hwskyop_mae_gic-bld.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31017" y="155448"/>
            <a:ext cx="5486400" cy="3291840"/>
          </a:xfrm>
          <a:prstGeom prst="rect">
            <a:avLst/>
          </a:prstGeom>
        </p:spPr>
      </p:pic>
      <p:pic>
        <p:nvPicPr>
          <p:cNvPr id="3" name="Picture 2" descr="20130830_hwskyrg_mae_gic-b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017" y="3424752"/>
            <a:ext cx="5486400" cy="3291840"/>
          </a:xfrm>
          <a:prstGeom prst="rect">
            <a:avLst/>
          </a:prstGeom>
        </p:spPr>
      </p:pic>
      <p:sp>
        <p:nvSpPr>
          <p:cNvPr id="6" name="TextBox 5"/>
          <p:cNvSpPr txBox="1"/>
          <p:nvPr/>
        </p:nvSpPr>
        <p:spPr>
          <a:xfrm rot="16200000">
            <a:off x="-1475504" y="1439450"/>
            <a:ext cx="3368080" cy="461665"/>
          </a:xfrm>
          <a:prstGeom prst="rect">
            <a:avLst/>
          </a:prstGeom>
          <a:noFill/>
        </p:spPr>
        <p:txBody>
          <a:bodyPr wrap="none" rtlCol="0">
            <a:spAutoFit/>
          </a:bodyPr>
          <a:lstStyle/>
          <a:p>
            <a:pPr algn="r"/>
            <a:r>
              <a:rPr lang="en-US" sz="2400" b="1" u="sng" dirty="0" smtClean="0">
                <a:solidFill>
                  <a:schemeClr val="bg1"/>
                </a:solidFill>
              </a:rPr>
              <a:t>Optimizing Sky Cover</a:t>
            </a:r>
            <a:endParaRPr lang="en-US" sz="2400" b="1" u="sng" dirty="0">
              <a:solidFill>
                <a:schemeClr val="bg1"/>
              </a:solidFill>
            </a:endParaRPr>
          </a:p>
        </p:txBody>
      </p:sp>
      <p:sp>
        <p:nvSpPr>
          <p:cNvPr id="7" name="TextBox 6"/>
          <p:cNvSpPr txBox="1"/>
          <p:nvPr/>
        </p:nvSpPr>
        <p:spPr>
          <a:xfrm rot="5400000">
            <a:off x="7387852" y="5060248"/>
            <a:ext cx="3142958" cy="461665"/>
          </a:xfrm>
          <a:prstGeom prst="rect">
            <a:avLst/>
          </a:prstGeom>
          <a:noFill/>
        </p:spPr>
        <p:txBody>
          <a:bodyPr wrap="none" rtlCol="0">
            <a:spAutoFit/>
          </a:bodyPr>
          <a:lstStyle/>
          <a:p>
            <a:pPr algn="r"/>
            <a:r>
              <a:rPr lang="en-US" sz="2400" b="1" dirty="0" smtClean="0">
                <a:solidFill>
                  <a:schemeClr val="bg1"/>
                </a:solidFill>
              </a:rPr>
              <a:t>Preliminary Results</a:t>
            </a:r>
            <a:endParaRPr lang="en-US" sz="2400" b="1" dirty="0">
              <a:solidFill>
                <a:schemeClr val="bg1"/>
              </a:solidFill>
            </a:endParaRPr>
          </a:p>
        </p:txBody>
      </p:sp>
      <p:cxnSp>
        <p:nvCxnSpPr>
          <p:cNvPr id="5" name="Straight Connector 4"/>
          <p:cNvCxnSpPr/>
          <p:nvPr/>
        </p:nvCxnSpPr>
        <p:spPr>
          <a:xfrm>
            <a:off x="2645642" y="1653726"/>
            <a:ext cx="41139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645642" y="4928360"/>
            <a:ext cx="41139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59615" y="1469060"/>
            <a:ext cx="473206" cy="369332"/>
          </a:xfrm>
          <a:prstGeom prst="rect">
            <a:avLst/>
          </a:prstGeom>
          <a:noFill/>
        </p:spPr>
        <p:txBody>
          <a:bodyPr wrap="none" rtlCol="0">
            <a:spAutoFit/>
          </a:bodyPr>
          <a:lstStyle/>
          <a:p>
            <a:r>
              <a:rPr lang="en-US" b="1" dirty="0" smtClean="0">
                <a:solidFill>
                  <a:srgbClr val="FF0000"/>
                </a:solidFill>
              </a:rPr>
              <a:t>20</a:t>
            </a:r>
            <a:endParaRPr lang="en-US" b="1" dirty="0">
              <a:solidFill>
                <a:srgbClr val="FF0000"/>
              </a:solidFill>
            </a:endParaRPr>
          </a:p>
        </p:txBody>
      </p:sp>
      <p:sp>
        <p:nvSpPr>
          <p:cNvPr id="10" name="TextBox 9"/>
          <p:cNvSpPr txBox="1"/>
          <p:nvPr/>
        </p:nvSpPr>
        <p:spPr>
          <a:xfrm>
            <a:off x="6759615" y="4743694"/>
            <a:ext cx="473206" cy="369332"/>
          </a:xfrm>
          <a:prstGeom prst="rect">
            <a:avLst/>
          </a:prstGeom>
          <a:noFill/>
        </p:spPr>
        <p:txBody>
          <a:bodyPr wrap="none" rtlCol="0">
            <a:spAutoFit/>
          </a:bodyPr>
          <a:lstStyle/>
          <a:p>
            <a:r>
              <a:rPr lang="en-US" b="1" dirty="0" smtClean="0">
                <a:solidFill>
                  <a:srgbClr val="FF0000"/>
                </a:solidFill>
              </a:rPr>
              <a:t>20</a:t>
            </a:r>
            <a:endParaRPr lang="en-US" b="1" dirty="0">
              <a:solidFill>
                <a:srgbClr val="FF0000"/>
              </a:solidFill>
            </a:endParaRPr>
          </a:p>
        </p:txBody>
      </p:sp>
    </p:spTree>
    <p:extLst>
      <p:ext uri="{BB962C8B-B14F-4D97-AF65-F5344CB8AC3E}">
        <p14:creationId xmlns:p14="http://schemas.microsoft.com/office/powerpoint/2010/main" val="36736446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gs>
            <a:gs pos="20000">
              <a:schemeClr val="bg1"/>
            </a:gs>
            <a:gs pos="80000">
              <a:schemeClr val="bg1"/>
            </a:gs>
          </a:gsLst>
          <a:lin ang="0" scaled="1"/>
          <a:tileRect/>
        </a:gradFill>
        <a:effectLst/>
      </p:bgPr>
    </p:bg>
    <p:spTree>
      <p:nvGrpSpPr>
        <p:cNvPr id="1" name=""/>
        <p:cNvGrpSpPr/>
        <p:nvPr/>
      </p:nvGrpSpPr>
      <p:grpSpPr>
        <a:xfrm>
          <a:off x="0" y="0"/>
          <a:ext cx="0" cy="0"/>
          <a:chOff x="0" y="0"/>
          <a:chExt cx="0" cy="0"/>
        </a:xfrm>
      </p:grpSpPr>
      <p:pic>
        <p:nvPicPr>
          <p:cNvPr id="2" name="Picture 1" descr="20130830_hwskyop_mae_nsc-1r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012" y="151373"/>
            <a:ext cx="5486400" cy="3291840"/>
          </a:xfrm>
          <a:prstGeom prst="rect">
            <a:avLst/>
          </a:prstGeom>
        </p:spPr>
      </p:pic>
      <p:pic>
        <p:nvPicPr>
          <p:cNvPr id="3" name="Picture 2" descr="20130830_hwskyrg_mae_nsc-1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012" y="3428445"/>
            <a:ext cx="5486400" cy="3291840"/>
          </a:xfrm>
          <a:prstGeom prst="rect">
            <a:avLst/>
          </a:prstGeom>
        </p:spPr>
      </p:pic>
      <p:sp>
        <p:nvSpPr>
          <p:cNvPr id="6" name="TextBox 5"/>
          <p:cNvSpPr txBox="1"/>
          <p:nvPr/>
        </p:nvSpPr>
        <p:spPr>
          <a:xfrm rot="16200000">
            <a:off x="-1475504" y="1439450"/>
            <a:ext cx="3368080" cy="461665"/>
          </a:xfrm>
          <a:prstGeom prst="rect">
            <a:avLst/>
          </a:prstGeom>
          <a:noFill/>
        </p:spPr>
        <p:txBody>
          <a:bodyPr wrap="none" rtlCol="0">
            <a:spAutoFit/>
          </a:bodyPr>
          <a:lstStyle/>
          <a:p>
            <a:pPr algn="r"/>
            <a:r>
              <a:rPr lang="en-US" sz="2400" b="1" u="sng" dirty="0" smtClean="0">
                <a:solidFill>
                  <a:schemeClr val="bg1"/>
                </a:solidFill>
              </a:rPr>
              <a:t>Optimizing Sky Cover</a:t>
            </a:r>
            <a:endParaRPr lang="en-US" sz="2400" b="1" u="sng" dirty="0">
              <a:solidFill>
                <a:schemeClr val="bg1"/>
              </a:solidFill>
            </a:endParaRPr>
          </a:p>
        </p:txBody>
      </p:sp>
      <p:sp>
        <p:nvSpPr>
          <p:cNvPr id="7" name="TextBox 6"/>
          <p:cNvSpPr txBox="1"/>
          <p:nvPr/>
        </p:nvSpPr>
        <p:spPr>
          <a:xfrm rot="5400000">
            <a:off x="7387852" y="5060248"/>
            <a:ext cx="3142958" cy="461665"/>
          </a:xfrm>
          <a:prstGeom prst="rect">
            <a:avLst/>
          </a:prstGeom>
          <a:noFill/>
        </p:spPr>
        <p:txBody>
          <a:bodyPr wrap="none" rtlCol="0">
            <a:spAutoFit/>
          </a:bodyPr>
          <a:lstStyle/>
          <a:p>
            <a:pPr algn="r"/>
            <a:r>
              <a:rPr lang="en-US" sz="2400" b="1" dirty="0" smtClean="0">
                <a:solidFill>
                  <a:schemeClr val="bg1"/>
                </a:solidFill>
              </a:rPr>
              <a:t>Preliminary Results</a:t>
            </a:r>
            <a:endParaRPr lang="en-US" sz="2400" b="1" dirty="0">
              <a:solidFill>
                <a:schemeClr val="bg1"/>
              </a:solidFill>
            </a:endParaRPr>
          </a:p>
        </p:txBody>
      </p:sp>
      <p:cxnSp>
        <p:nvCxnSpPr>
          <p:cNvPr id="8" name="Straight Connector 7"/>
          <p:cNvCxnSpPr/>
          <p:nvPr/>
        </p:nvCxnSpPr>
        <p:spPr>
          <a:xfrm>
            <a:off x="2645642" y="1653726"/>
            <a:ext cx="41139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645642" y="4928360"/>
            <a:ext cx="41139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59615" y="1469060"/>
            <a:ext cx="473206" cy="369332"/>
          </a:xfrm>
          <a:prstGeom prst="rect">
            <a:avLst/>
          </a:prstGeom>
          <a:noFill/>
        </p:spPr>
        <p:txBody>
          <a:bodyPr wrap="none" rtlCol="0">
            <a:spAutoFit/>
          </a:bodyPr>
          <a:lstStyle/>
          <a:p>
            <a:r>
              <a:rPr lang="en-US" b="1" dirty="0" smtClean="0">
                <a:solidFill>
                  <a:srgbClr val="FF0000"/>
                </a:solidFill>
              </a:rPr>
              <a:t>20</a:t>
            </a:r>
            <a:endParaRPr lang="en-US" b="1" dirty="0">
              <a:solidFill>
                <a:srgbClr val="FF0000"/>
              </a:solidFill>
            </a:endParaRPr>
          </a:p>
        </p:txBody>
      </p:sp>
      <p:sp>
        <p:nvSpPr>
          <p:cNvPr id="11" name="TextBox 10"/>
          <p:cNvSpPr txBox="1"/>
          <p:nvPr/>
        </p:nvSpPr>
        <p:spPr>
          <a:xfrm>
            <a:off x="6759615" y="4743694"/>
            <a:ext cx="473206" cy="369332"/>
          </a:xfrm>
          <a:prstGeom prst="rect">
            <a:avLst/>
          </a:prstGeom>
          <a:noFill/>
        </p:spPr>
        <p:txBody>
          <a:bodyPr wrap="none" rtlCol="0">
            <a:spAutoFit/>
          </a:bodyPr>
          <a:lstStyle/>
          <a:p>
            <a:r>
              <a:rPr lang="en-US" b="1" dirty="0" smtClean="0">
                <a:solidFill>
                  <a:srgbClr val="FF0000"/>
                </a:solidFill>
              </a:rPr>
              <a:t>20</a:t>
            </a:r>
            <a:endParaRPr lang="en-US" b="1" dirty="0">
              <a:solidFill>
                <a:srgbClr val="FF0000"/>
              </a:solidFill>
            </a:endParaRPr>
          </a:p>
        </p:txBody>
      </p:sp>
    </p:spTree>
    <p:extLst>
      <p:ext uri="{BB962C8B-B14F-4D97-AF65-F5344CB8AC3E}">
        <p14:creationId xmlns:p14="http://schemas.microsoft.com/office/powerpoint/2010/main" val="31743720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gs>
            <a:gs pos="20000">
              <a:schemeClr val="bg1"/>
            </a:gs>
            <a:gs pos="80000">
              <a:schemeClr val="bg1"/>
            </a:gs>
          </a:gsLst>
          <a:lin ang="0" scaled="1"/>
          <a:tileRect/>
        </a:gradFill>
        <a:effectLst/>
      </p:bgPr>
    </p:bg>
    <p:spTree>
      <p:nvGrpSpPr>
        <p:cNvPr id="1" name=""/>
        <p:cNvGrpSpPr/>
        <p:nvPr/>
      </p:nvGrpSpPr>
      <p:grpSpPr>
        <a:xfrm>
          <a:off x="0" y="0"/>
          <a:ext cx="0" cy="0"/>
          <a:chOff x="0" y="0"/>
          <a:chExt cx="0" cy="0"/>
        </a:xfrm>
      </p:grpSpPr>
      <p:pic>
        <p:nvPicPr>
          <p:cNvPr id="5" name="Picture 4" descr="hrrr_900-me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117" y="126535"/>
            <a:ext cx="5486400" cy="3291840"/>
          </a:xfrm>
          <a:prstGeom prst="rect">
            <a:avLst/>
          </a:prstGeom>
        </p:spPr>
      </p:pic>
      <p:sp>
        <p:nvSpPr>
          <p:cNvPr id="7" name="TextBox 6"/>
          <p:cNvSpPr txBox="1"/>
          <p:nvPr/>
        </p:nvSpPr>
        <p:spPr>
          <a:xfrm rot="16200000">
            <a:off x="-1475504" y="1439450"/>
            <a:ext cx="3368080" cy="461665"/>
          </a:xfrm>
          <a:prstGeom prst="rect">
            <a:avLst/>
          </a:prstGeom>
          <a:noFill/>
        </p:spPr>
        <p:txBody>
          <a:bodyPr wrap="none" rtlCol="0">
            <a:spAutoFit/>
          </a:bodyPr>
          <a:lstStyle/>
          <a:p>
            <a:pPr algn="r"/>
            <a:r>
              <a:rPr lang="en-US" sz="2400" b="1" u="sng" dirty="0" smtClean="0">
                <a:solidFill>
                  <a:schemeClr val="bg1"/>
                </a:solidFill>
              </a:rPr>
              <a:t>Optimizing Sky Cover</a:t>
            </a:r>
            <a:endParaRPr lang="en-US" sz="2400" b="1" u="sng" dirty="0">
              <a:solidFill>
                <a:schemeClr val="bg1"/>
              </a:solidFill>
            </a:endParaRPr>
          </a:p>
        </p:txBody>
      </p:sp>
      <p:sp>
        <p:nvSpPr>
          <p:cNvPr id="9" name="TextBox 8"/>
          <p:cNvSpPr txBox="1"/>
          <p:nvPr/>
        </p:nvSpPr>
        <p:spPr>
          <a:xfrm rot="5400000">
            <a:off x="7387852" y="5060248"/>
            <a:ext cx="3142958" cy="461665"/>
          </a:xfrm>
          <a:prstGeom prst="rect">
            <a:avLst/>
          </a:prstGeom>
          <a:noFill/>
        </p:spPr>
        <p:txBody>
          <a:bodyPr wrap="none" rtlCol="0">
            <a:spAutoFit/>
          </a:bodyPr>
          <a:lstStyle/>
          <a:p>
            <a:pPr algn="r"/>
            <a:r>
              <a:rPr lang="en-US" sz="2400" b="1" dirty="0" smtClean="0">
                <a:solidFill>
                  <a:schemeClr val="bg1"/>
                </a:solidFill>
              </a:rPr>
              <a:t>Preliminary Results</a:t>
            </a:r>
            <a:endParaRPr lang="en-US" sz="2400" b="1" dirty="0">
              <a:solidFill>
                <a:schemeClr val="bg1"/>
              </a:solidFill>
            </a:endParaRPr>
          </a:p>
        </p:txBody>
      </p:sp>
      <p:pic>
        <p:nvPicPr>
          <p:cNvPr id="2" name="Picture 1" descr="hrrr_950-mean.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87117" y="3429000"/>
            <a:ext cx="5486400" cy="3291840"/>
          </a:xfrm>
          <a:prstGeom prst="rect">
            <a:avLst/>
          </a:prstGeom>
        </p:spPr>
      </p:pic>
    </p:spTree>
    <p:extLst>
      <p:ext uri="{BB962C8B-B14F-4D97-AF65-F5344CB8AC3E}">
        <p14:creationId xmlns:p14="http://schemas.microsoft.com/office/powerpoint/2010/main" val="34301896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gs>
            <a:gs pos="20000">
              <a:schemeClr val="bg1"/>
            </a:gs>
            <a:gs pos="80000">
              <a:schemeClr val="bg1"/>
            </a:gs>
          </a:gsLst>
          <a:lin ang="0" scaled="1"/>
          <a:tileRect/>
        </a:gradFill>
        <a:effectLst/>
      </p:bgPr>
    </p:bg>
    <p:spTree>
      <p:nvGrpSpPr>
        <p:cNvPr id="1" name=""/>
        <p:cNvGrpSpPr/>
        <p:nvPr/>
      </p:nvGrpSpPr>
      <p:grpSpPr>
        <a:xfrm>
          <a:off x="0" y="0"/>
          <a:ext cx="0" cy="0"/>
          <a:chOff x="0" y="0"/>
          <a:chExt cx="0" cy="0"/>
        </a:xfrm>
      </p:grpSpPr>
      <p:pic>
        <p:nvPicPr>
          <p:cNvPr id="5" name="Picture 4" descr="hrrr_900-perc.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7290" y="128016"/>
            <a:ext cx="5486400" cy="3291840"/>
          </a:xfrm>
          <a:prstGeom prst="rect">
            <a:avLst/>
          </a:prstGeom>
        </p:spPr>
      </p:pic>
      <p:sp>
        <p:nvSpPr>
          <p:cNvPr id="2" name="TextBox 1"/>
          <p:cNvSpPr txBox="1"/>
          <p:nvPr/>
        </p:nvSpPr>
        <p:spPr>
          <a:xfrm rot="16200000">
            <a:off x="-1475504" y="1439450"/>
            <a:ext cx="3368080" cy="461665"/>
          </a:xfrm>
          <a:prstGeom prst="rect">
            <a:avLst/>
          </a:prstGeom>
          <a:noFill/>
        </p:spPr>
        <p:txBody>
          <a:bodyPr wrap="none" rtlCol="0">
            <a:spAutoFit/>
          </a:bodyPr>
          <a:lstStyle/>
          <a:p>
            <a:pPr algn="r"/>
            <a:r>
              <a:rPr lang="en-US" sz="2400" b="1" u="sng" dirty="0" smtClean="0">
                <a:solidFill>
                  <a:schemeClr val="bg1"/>
                </a:solidFill>
              </a:rPr>
              <a:t>Optimizing Sky Cover</a:t>
            </a:r>
            <a:endParaRPr lang="en-US" sz="2400" b="1" u="sng" dirty="0">
              <a:solidFill>
                <a:schemeClr val="bg1"/>
              </a:solidFill>
            </a:endParaRPr>
          </a:p>
        </p:txBody>
      </p:sp>
      <p:sp>
        <p:nvSpPr>
          <p:cNvPr id="6" name="TextBox 5"/>
          <p:cNvSpPr txBox="1"/>
          <p:nvPr/>
        </p:nvSpPr>
        <p:spPr>
          <a:xfrm rot="5400000">
            <a:off x="7387852" y="5060248"/>
            <a:ext cx="3142958" cy="461665"/>
          </a:xfrm>
          <a:prstGeom prst="rect">
            <a:avLst/>
          </a:prstGeom>
          <a:noFill/>
        </p:spPr>
        <p:txBody>
          <a:bodyPr wrap="none" rtlCol="0">
            <a:spAutoFit/>
          </a:bodyPr>
          <a:lstStyle/>
          <a:p>
            <a:pPr algn="r"/>
            <a:r>
              <a:rPr lang="en-US" sz="2400" b="1" dirty="0" smtClean="0">
                <a:solidFill>
                  <a:schemeClr val="bg1"/>
                </a:solidFill>
              </a:rPr>
              <a:t>Preliminary Results</a:t>
            </a:r>
            <a:endParaRPr lang="en-US" sz="2400" b="1" dirty="0">
              <a:solidFill>
                <a:schemeClr val="bg1"/>
              </a:solidFill>
            </a:endParaRPr>
          </a:p>
        </p:txBody>
      </p:sp>
      <p:pic>
        <p:nvPicPr>
          <p:cNvPr id="3" name="Picture 2" descr="hrrr_950-perc.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7290" y="3429000"/>
            <a:ext cx="5486400" cy="3291840"/>
          </a:xfrm>
          <a:prstGeom prst="rect">
            <a:avLst/>
          </a:prstGeom>
        </p:spPr>
      </p:pic>
    </p:spTree>
    <p:extLst>
      <p:ext uri="{BB962C8B-B14F-4D97-AF65-F5344CB8AC3E}">
        <p14:creationId xmlns:p14="http://schemas.microsoft.com/office/powerpoint/2010/main" val="17214950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Results are from 13 August to 12 September 2013 over the United States.</a:t>
            </a:r>
          </a:p>
          <a:p>
            <a:r>
              <a:rPr lang="en-US" dirty="0" smtClean="0"/>
              <a:t>950 </a:t>
            </a:r>
            <a:r>
              <a:rPr lang="en-US" dirty="0" err="1" smtClean="0"/>
              <a:t>hPa</a:t>
            </a:r>
            <a:r>
              <a:rPr lang="en-US" dirty="0" smtClean="0"/>
              <a:t> cloud water mixing ratio is the most frequently selected field in the solved affine relationship.</a:t>
            </a:r>
          </a:p>
          <a:p>
            <a:pPr lvl="1"/>
            <a:r>
              <a:rPr lang="en-US" dirty="0" smtClean="0"/>
              <a:t>Cloud water mixing ratio from one or more levels in the lower troposphere is frequently correlated with sky cover.</a:t>
            </a:r>
          </a:p>
          <a:p>
            <a:r>
              <a:rPr lang="en-US" dirty="0" smtClean="0"/>
              <a:t>Higher in the troposphere, there is less reliance on cloud water mixing ratio and more reliance on relative humidity.</a:t>
            </a:r>
          </a:p>
          <a:p>
            <a:r>
              <a:rPr lang="en-US" dirty="0" smtClean="0"/>
              <a:t>Snow mixing ratio and rain mixing ratio are not commonly included in optimized formulations.</a:t>
            </a:r>
          </a:p>
          <a:p>
            <a:pPr lvl="1"/>
            <a:r>
              <a:rPr lang="en-US" dirty="0" smtClean="0"/>
              <a:t>Indicates limited model skill on placement of summertime precipitation processes in input prediction model</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35</a:t>
            </a:fld>
            <a:endParaRPr lang="en-US"/>
          </a:p>
        </p:txBody>
      </p:sp>
    </p:spTree>
    <p:extLst>
      <p:ext uri="{BB962C8B-B14F-4D97-AF65-F5344CB8AC3E}">
        <p14:creationId xmlns:p14="http://schemas.microsoft.com/office/powerpoint/2010/main" val="8271585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An hourly blended sky cover analysis was produced using multiple sources of sky cover observations.</a:t>
            </a:r>
          </a:p>
          <a:p>
            <a:r>
              <a:rPr lang="en-US" dirty="0" smtClean="0"/>
              <a:t>Depending on the dataset, the mean value of all observations varies.</a:t>
            </a:r>
          </a:p>
          <a:p>
            <a:pPr lvl="1"/>
            <a:r>
              <a:rPr lang="en-US" dirty="0"/>
              <a:t>S</a:t>
            </a:r>
            <a:r>
              <a:rPr lang="en-US" dirty="0" smtClean="0"/>
              <a:t>urface observations are the clearest.</a:t>
            </a:r>
          </a:p>
          <a:p>
            <a:r>
              <a:rPr lang="en-US" dirty="0" smtClean="0"/>
              <a:t>The adjusted analysis was used to build better numerical weather prediction model output of sky cover, using an optimization methodology.</a:t>
            </a:r>
          </a:p>
          <a:p>
            <a:r>
              <a:rPr lang="en-US" dirty="0" smtClean="0"/>
              <a:t>The new model output compared to the adjusted analysis (truth) and NDFD one-hour forecast consistently has less mean absolute error than the original/current output.</a:t>
            </a:r>
          </a:p>
          <a:p>
            <a:r>
              <a:rPr lang="en-US" dirty="0" smtClean="0"/>
              <a:t>Future work will focus on the short-term forecasts.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36</a:t>
            </a:fld>
            <a:endParaRPr lang="en-US"/>
          </a:p>
        </p:txBody>
      </p:sp>
    </p:spTree>
    <p:extLst>
      <p:ext uri="{BB962C8B-B14F-4D97-AF65-F5344CB8AC3E}">
        <p14:creationId xmlns:p14="http://schemas.microsoft.com/office/powerpoint/2010/main" val="34371196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141108"/>
            <a:ext cx="6858000" cy="6858000"/>
          </a:xfrm>
          <a:prstGeom prst="rect">
            <a:avLst/>
          </a:prstGeom>
        </p:spPr>
      </p:pic>
      <p:sp>
        <p:nvSpPr>
          <p:cNvPr id="2" name="Title 1"/>
          <p:cNvSpPr>
            <a:spLocks noGrp="1"/>
          </p:cNvSpPr>
          <p:nvPr>
            <p:ph type="title"/>
          </p:nvPr>
        </p:nvSpPr>
        <p:spPr>
          <a:xfrm>
            <a:off x="549275" y="-610792"/>
            <a:ext cx="8042276" cy="1336956"/>
          </a:xfrm>
        </p:spPr>
        <p:txBody>
          <a:bodyPr/>
          <a:lstStyle/>
          <a:p>
            <a:r>
              <a:rPr lang="en-US" dirty="0" smtClean="0">
                <a:solidFill>
                  <a:schemeClr val="accent4"/>
                </a:solidFill>
              </a:rPr>
              <a:t>Questions?  Comments?</a:t>
            </a:r>
            <a:endParaRPr lang="en-US" dirty="0">
              <a:solidFill>
                <a:schemeClr val="accent4"/>
              </a:solidFill>
            </a:endParaRPr>
          </a:p>
        </p:txBody>
      </p:sp>
      <p:sp>
        <p:nvSpPr>
          <p:cNvPr id="3" name="Content Placeholder 2"/>
          <p:cNvSpPr>
            <a:spLocks noGrp="1"/>
          </p:cNvSpPr>
          <p:nvPr>
            <p:ph idx="1"/>
          </p:nvPr>
        </p:nvSpPr>
        <p:spPr>
          <a:xfrm>
            <a:off x="549275" y="6359260"/>
            <a:ext cx="8042276" cy="4343400"/>
          </a:xfrm>
          <a:ln>
            <a:noFill/>
          </a:ln>
        </p:spPr>
        <p:txBody>
          <a:bodyPr/>
          <a:lstStyle/>
          <a:p>
            <a:pPr marL="0" indent="0" algn="ctr">
              <a:buNone/>
            </a:pPr>
            <a:r>
              <a:rPr lang="en-US" dirty="0" smtClean="0">
                <a:solidFill>
                  <a:schemeClr val="bg1"/>
                </a:solidFill>
              </a:rPr>
              <a:t>E-mail:  Jordan Gerth, </a:t>
            </a:r>
            <a:r>
              <a:rPr lang="en-US" u="sng" dirty="0" err="1" smtClean="0">
                <a:solidFill>
                  <a:schemeClr val="bg1"/>
                </a:solidFill>
              </a:rPr>
              <a:t>Jordan.Gerth@noaa.gov</a:t>
            </a:r>
            <a:endParaRPr lang="en-US" u="sng" dirty="0">
              <a:solidFill>
                <a:schemeClr val="bg1"/>
              </a:solidFill>
            </a:endParaRPr>
          </a:p>
        </p:txBody>
      </p:sp>
    </p:spTree>
    <p:extLst>
      <p:ext uri="{BB962C8B-B14F-4D97-AF65-F5344CB8AC3E}">
        <p14:creationId xmlns:p14="http://schemas.microsoft.com/office/powerpoint/2010/main" val="4438985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Sky Cover</a:t>
            </a:r>
            <a:endParaRPr lang="en-US" dirty="0"/>
          </a:p>
        </p:txBody>
      </p:sp>
      <p:sp>
        <p:nvSpPr>
          <p:cNvPr id="3" name="Content Placeholder 2"/>
          <p:cNvSpPr>
            <a:spLocks noGrp="1"/>
          </p:cNvSpPr>
          <p:nvPr>
            <p:ph idx="1"/>
          </p:nvPr>
        </p:nvSpPr>
        <p:spPr/>
        <p:txBody>
          <a:bodyPr>
            <a:normAutofit/>
          </a:bodyPr>
          <a:lstStyle/>
          <a:p>
            <a:r>
              <a:rPr lang="en-US" dirty="0" smtClean="0"/>
              <a:t>Effective cloud amount (ECA), the product of fractional cloud cover within the field of view (FOV) and cloud emissivity, is the most common method to assess sky cover from satellite observations.</a:t>
            </a:r>
          </a:p>
          <a:p>
            <a:r>
              <a:rPr lang="en-US" dirty="0"/>
              <a:t>The United States Federal Meteorological Handbook (FMH) No. 1 defines sky cover as “the amount of the celestial dome hidden by clouds and/or obscurations”</a:t>
            </a:r>
            <a:r>
              <a:rPr lang="en-US" dirty="0" smtClean="0"/>
              <a:t>.</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4</a:t>
            </a:fld>
            <a:endParaRPr lang="en-US"/>
          </a:p>
        </p:txBody>
      </p:sp>
    </p:spTree>
    <p:extLst>
      <p:ext uri="{BB962C8B-B14F-4D97-AF65-F5344CB8AC3E}">
        <p14:creationId xmlns:p14="http://schemas.microsoft.com/office/powerpoint/2010/main" val="4057949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three primary sources of sky observations:</a:t>
            </a:r>
          </a:p>
          <a:p>
            <a:r>
              <a:rPr lang="en-US" dirty="0" smtClean="0"/>
              <a:t>Space-based imagers (i.e., radiometers onboard low earth-orbiting and geostationary satellites)</a:t>
            </a:r>
          </a:p>
          <a:p>
            <a:r>
              <a:rPr lang="en-US" dirty="0" smtClean="0"/>
              <a:t>Stationary, surface-based instrumentation (e.g., ceilometers)</a:t>
            </a:r>
          </a:p>
          <a:p>
            <a:r>
              <a:rPr lang="en-US" dirty="0" smtClean="0"/>
              <a:t>Trained human observers (typically with aid of instrumentation)</a:t>
            </a:r>
          </a:p>
          <a:p>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5</a:t>
            </a:fld>
            <a:endParaRPr lang="en-US"/>
          </a:p>
        </p:txBody>
      </p:sp>
    </p:spTree>
    <p:extLst>
      <p:ext uri="{BB962C8B-B14F-4D97-AF65-F5344CB8AC3E}">
        <p14:creationId xmlns:p14="http://schemas.microsoft.com/office/powerpoint/2010/main" val="26952899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issues with each observation type:</a:t>
            </a:r>
            <a:endParaRPr lang="en-US" dirty="0"/>
          </a:p>
          <a:p>
            <a:r>
              <a:rPr lang="en-US" dirty="0" smtClean="0"/>
              <a:t>Satellites observe the atmosphere from the top, such that high clouds obscure low clouds.</a:t>
            </a:r>
          </a:p>
          <a:p>
            <a:r>
              <a:rPr lang="en-US" dirty="0" smtClean="0"/>
              <a:t>Near-surface clouds and clouds smaller than the satellite field of view (FOV) may not be properly represented.</a:t>
            </a:r>
          </a:p>
          <a:p>
            <a:r>
              <a:rPr lang="en-US" dirty="0" smtClean="0"/>
              <a:t>Satellite observations are instantaneous.</a:t>
            </a:r>
          </a:p>
          <a:p>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6</a:t>
            </a:fld>
            <a:endParaRPr lang="en-US"/>
          </a:p>
        </p:txBody>
      </p:sp>
    </p:spTree>
    <p:extLst>
      <p:ext uri="{BB962C8B-B14F-4D97-AF65-F5344CB8AC3E}">
        <p14:creationId xmlns:p14="http://schemas.microsoft.com/office/powerpoint/2010/main" val="21923681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issues with each observation type:</a:t>
            </a:r>
            <a:endParaRPr lang="en-US" dirty="0"/>
          </a:p>
          <a:p>
            <a:r>
              <a:rPr lang="en-US" dirty="0" smtClean="0"/>
              <a:t>Ceilometers fail to detect/report high cloud (over 12 </a:t>
            </a:r>
            <a:r>
              <a:rPr lang="en-US" dirty="0" err="1" smtClean="0"/>
              <a:t>kft</a:t>
            </a:r>
            <a:r>
              <a:rPr lang="en-US" dirty="0" smtClean="0"/>
              <a:t>) and do not observe the celestial dome.</a:t>
            </a:r>
          </a:p>
          <a:p>
            <a:r>
              <a:rPr lang="en-US" dirty="0" smtClean="0"/>
              <a:t>The human observations require estimation and are not as precise.</a:t>
            </a:r>
          </a:p>
          <a:p>
            <a:pPr lvl="1"/>
            <a:r>
              <a:rPr lang="en-US" dirty="0" smtClean="0"/>
              <a:t>Sky conditions reported as one of five coverage modes.</a:t>
            </a:r>
          </a:p>
          <a:p>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7</a:t>
            </a:fld>
            <a:endParaRPr lang="en-US"/>
          </a:p>
        </p:txBody>
      </p:sp>
    </p:spTree>
    <p:extLst>
      <p:ext uri="{BB962C8B-B14F-4D97-AF65-F5344CB8AC3E}">
        <p14:creationId xmlns:p14="http://schemas.microsoft.com/office/powerpoint/2010/main" val="889054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10196151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90" b="-190"/>
          <a:stretch/>
        </p:blipFill>
        <p:spPr>
          <a:xfrm>
            <a:off x="679911" y="438912"/>
            <a:ext cx="7772400" cy="4663440"/>
          </a:xfrm>
          <a:prstGeom prst="rect">
            <a:avLst/>
          </a:prstGeom>
          <a:effectLst>
            <a:outerShdw blurRad="63500" sx="102000" sy="102000" algn="ctr" rotWithShape="0">
              <a:prstClr val="black">
                <a:alpha val="40000"/>
              </a:prstClr>
            </a:outerShdw>
          </a:effectLst>
        </p:spPr>
      </p:pic>
      <p:sp>
        <p:nvSpPr>
          <p:cNvPr id="3" name="Slide Number Placeholder 2"/>
          <p:cNvSpPr>
            <a:spLocks noGrp="1"/>
          </p:cNvSpPr>
          <p:nvPr>
            <p:ph type="sldNum" sz="quarter" idx="12"/>
          </p:nvPr>
        </p:nvSpPr>
        <p:spPr/>
        <p:txBody>
          <a:bodyPr/>
          <a:lstStyle/>
          <a:p>
            <a:fld id="{4382A7F7-08BF-4252-8141-63FB96055BBB}" type="slidenum">
              <a:rPr lang="en-US" smtClean="0"/>
              <a:t>9</a:t>
            </a:fld>
            <a:endParaRPr lang="en-US"/>
          </a:p>
        </p:txBody>
      </p:sp>
    </p:spTree>
    <p:extLst>
      <p:ext uri="{BB962C8B-B14F-4D97-AF65-F5344CB8AC3E}">
        <p14:creationId xmlns:p14="http://schemas.microsoft.com/office/powerpoint/2010/main" val="36738635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704</TotalTime>
  <Words>1405</Words>
  <Application>Microsoft Macintosh PowerPoint</Application>
  <PresentationFormat>On-screen Show (4:3)</PresentationFormat>
  <Paragraphs>210</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Breeze</vt:lpstr>
      <vt:lpstr>Sky Cover: Shining Light on a Gloomy Problem    </vt:lpstr>
      <vt:lpstr>Objective</vt:lpstr>
      <vt:lpstr>PowerPoint Presentation</vt:lpstr>
      <vt:lpstr>Defining Sky Cover</vt:lpstr>
      <vt:lpstr>Observing the Sky</vt:lpstr>
      <vt:lpstr>Observing the Sky</vt:lpstr>
      <vt:lpstr>Observing the Sky</vt:lpstr>
      <vt:lpstr>PowerPoint Presentation</vt:lpstr>
      <vt:lpstr>PowerPoint Presentation</vt:lpstr>
      <vt:lpstr>Satellite Sky Cover Product</vt:lpstr>
      <vt:lpstr>PowerPoint Presentation</vt:lpstr>
      <vt:lpstr>PowerPoint Presentation</vt:lpstr>
      <vt:lpstr>Blended Sky Cover Analysis</vt:lpstr>
      <vt:lpstr>PowerPoint Presentation</vt:lpstr>
      <vt:lpstr>PowerPoint Presentation</vt:lpstr>
      <vt:lpstr>Blended Sky Cover Analysis</vt:lpstr>
      <vt:lpstr>PowerPoint Presentation</vt:lpstr>
      <vt:lpstr>Forecasting Sky Cover</vt:lpstr>
      <vt:lpstr>PowerPoint Presentation</vt:lpstr>
      <vt:lpstr>PowerPoint Presentation</vt:lpstr>
      <vt:lpstr>PowerPoint Presentation</vt:lpstr>
      <vt:lpstr>PowerPoint Presentation</vt:lpstr>
      <vt:lpstr>Optimizing Sky Cover</vt:lpstr>
      <vt:lpstr>Optimizing Sky Cover</vt:lpstr>
      <vt:lpstr>Optimizing Sky Cover</vt:lpstr>
      <vt:lpstr>PowerPoint Presentation</vt:lpstr>
      <vt:lpstr>Optimizing Sky Cover</vt:lpstr>
      <vt:lpstr>PowerPoint Presentation</vt:lpstr>
      <vt:lpstr>PowerPoint Presentation</vt:lpstr>
      <vt:lpstr>Preliminary Results</vt:lpstr>
      <vt:lpstr>PowerPoint Presentation</vt:lpstr>
      <vt:lpstr>PowerPoint Presentation</vt:lpstr>
      <vt:lpstr>PowerPoint Presentation</vt:lpstr>
      <vt:lpstr>PowerPoint Presentation</vt:lpstr>
      <vt:lpstr>Preliminary Results</vt:lpstr>
      <vt:lpstr>Summary</vt:lpstr>
      <vt:lpstr>Questions?  Comments?</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77</cp:revision>
  <dcterms:created xsi:type="dcterms:W3CDTF">2013-08-26T05:27:28Z</dcterms:created>
  <dcterms:modified xsi:type="dcterms:W3CDTF">2013-10-15T14:22:44Z</dcterms:modified>
</cp:coreProperties>
</file>