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43891200" cy="32918400"/>
  <p:notesSz cx="32248475" cy="43221275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86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86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86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86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86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8600"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sz="8600"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sz="8600"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sz="8600"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00"/>
    <a:srgbClr val="33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6382" autoAdjust="0"/>
  </p:normalViewPr>
  <p:slideViewPr>
    <p:cSldViewPr>
      <p:cViewPr varScale="1">
        <p:scale>
          <a:sx n="25" d="100"/>
          <a:sy n="25" d="100"/>
        </p:scale>
        <p:origin x="-444" y="-150"/>
      </p:cViewPr>
      <p:guideLst>
        <p:guide orient="horz" pos="10368"/>
        <p:guide pos="13824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292475" y="10226675"/>
            <a:ext cx="37306250" cy="705485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583363" y="18653125"/>
            <a:ext cx="30724475" cy="84137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6B269C-C889-4A51-8150-13D3E0DCA9A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10871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6475FB-BADF-4ED0-A4F1-4F8FBD469C3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116903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1821438" y="1317625"/>
            <a:ext cx="9875837" cy="280876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93925" y="1317625"/>
            <a:ext cx="29475113" cy="280876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F3F965-38CE-4E77-80F3-84E606BC19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20452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0135875-8168-45D7-9F1C-84F8CF6894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70944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67100" y="21153438"/>
            <a:ext cx="37307838" cy="653732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67100" y="13952538"/>
            <a:ext cx="37307838" cy="720090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FBCB16-B3BC-47C4-99B6-510E3F891F8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94522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193925" y="7680325"/>
            <a:ext cx="19675475" cy="217249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2021800" y="7680325"/>
            <a:ext cx="19675475" cy="2172493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8865EAA-B40D-46F5-8EA4-1CCC5DADCD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316600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93925" y="7369175"/>
            <a:ext cx="19392900" cy="30702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193925" y="10439400"/>
            <a:ext cx="19392900" cy="18965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22296438" y="7369175"/>
            <a:ext cx="19400837" cy="3070225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2296438" y="10439400"/>
            <a:ext cx="19400837" cy="189658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8F527A-ABF7-45B5-BEF3-3E3B04729D9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84714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03A3BF-673D-4566-A7BC-56AAC1E27F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12042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561CE8-919F-48BE-83BE-C46D0A1CF20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35331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3925" y="1311275"/>
            <a:ext cx="14439900" cy="557688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7160875" y="1311275"/>
            <a:ext cx="24536400" cy="2809398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93925" y="6888163"/>
            <a:ext cx="14439900" cy="225171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9C82B6-D51B-45BC-B21B-CF7A23656B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723046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02663" y="23042563"/>
            <a:ext cx="26335037" cy="272097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602663" y="2941638"/>
            <a:ext cx="26335037" cy="19750087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602663" y="25763538"/>
            <a:ext cx="26335037" cy="386238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24C243-CE52-42CF-88D9-B2ED8BC798C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973924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2193925" y="1317625"/>
            <a:ext cx="39503350" cy="5486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38912" tIns="219456" rIns="438912" bIns="21945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2193925" y="7680325"/>
            <a:ext cx="39503350" cy="21724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38912" tIns="219456" rIns="438912" bIns="21945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193925" y="29976763"/>
            <a:ext cx="1024255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38912" tIns="219456" rIns="438912" bIns="219456" numCol="1" anchor="t" anchorCtr="0" compatLnSpc="1">
            <a:prstTxWarp prst="textNoShape">
              <a:avLst/>
            </a:prstTxWarp>
          </a:bodyPr>
          <a:lstStyle>
            <a:lvl1pPr defTabSz="4389438">
              <a:defRPr sz="67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14995525" y="29976763"/>
            <a:ext cx="1390015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38912" tIns="219456" rIns="438912" bIns="219456" numCol="1" anchor="t" anchorCtr="0" compatLnSpc="1">
            <a:prstTxWarp prst="textNoShape">
              <a:avLst/>
            </a:prstTxWarp>
          </a:bodyPr>
          <a:lstStyle>
            <a:lvl1pPr algn="ctr" defTabSz="4389438">
              <a:defRPr sz="6700"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1454725" y="29976763"/>
            <a:ext cx="10242550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438912" tIns="219456" rIns="438912" bIns="219456" numCol="1" anchor="t" anchorCtr="0" compatLnSpc="1">
            <a:prstTxWarp prst="textNoShape">
              <a:avLst/>
            </a:prstTxWarp>
          </a:bodyPr>
          <a:lstStyle>
            <a:lvl1pPr algn="r" defTabSz="4389438">
              <a:defRPr sz="6700">
                <a:cs typeface="+mn-cs"/>
              </a:defRPr>
            </a:lvl1pPr>
          </a:lstStyle>
          <a:p>
            <a:pPr>
              <a:defRPr/>
            </a:pPr>
            <a:fld id="{E6F36C04-649B-46DE-BF6E-7219CB7AFE8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389438" rtl="0" eaLnBrk="0" fontAlgn="base" hangingPunct="0">
        <a:spcBef>
          <a:spcPct val="0"/>
        </a:spcBef>
        <a:spcAft>
          <a:spcPct val="0"/>
        </a:spcAft>
        <a:defRPr sz="21100">
          <a:solidFill>
            <a:schemeClr val="tx2"/>
          </a:solidFill>
          <a:latin typeface="+mj-lt"/>
          <a:ea typeface="+mj-ea"/>
          <a:cs typeface="+mj-cs"/>
        </a:defRPr>
      </a:lvl1pPr>
      <a:lvl2pPr algn="ctr" defTabSz="4389438" rtl="0" eaLnBrk="0" fontAlgn="base" hangingPunct="0">
        <a:spcBef>
          <a:spcPct val="0"/>
        </a:spcBef>
        <a:spcAft>
          <a:spcPct val="0"/>
        </a:spcAft>
        <a:defRPr sz="21100">
          <a:solidFill>
            <a:schemeClr val="tx2"/>
          </a:solidFill>
          <a:latin typeface="Arial" charset="0"/>
        </a:defRPr>
      </a:lvl2pPr>
      <a:lvl3pPr algn="ctr" defTabSz="4389438" rtl="0" eaLnBrk="0" fontAlgn="base" hangingPunct="0">
        <a:spcBef>
          <a:spcPct val="0"/>
        </a:spcBef>
        <a:spcAft>
          <a:spcPct val="0"/>
        </a:spcAft>
        <a:defRPr sz="21100">
          <a:solidFill>
            <a:schemeClr val="tx2"/>
          </a:solidFill>
          <a:latin typeface="Arial" charset="0"/>
        </a:defRPr>
      </a:lvl3pPr>
      <a:lvl4pPr algn="ctr" defTabSz="4389438" rtl="0" eaLnBrk="0" fontAlgn="base" hangingPunct="0">
        <a:spcBef>
          <a:spcPct val="0"/>
        </a:spcBef>
        <a:spcAft>
          <a:spcPct val="0"/>
        </a:spcAft>
        <a:defRPr sz="21100">
          <a:solidFill>
            <a:schemeClr val="tx2"/>
          </a:solidFill>
          <a:latin typeface="Arial" charset="0"/>
        </a:defRPr>
      </a:lvl4pPr>
      <a:lvl5pPr algn="ctr" defTabSz="4389438" rtl="0" eaLnBrk="0" fontAlgn="base" hangingPunct="0">
        <a:spcBef>
          <a:spcPct val="0"/>
        </a:spcBef>
        <a:spcAft>
          <a:spcPct val="0"/>
        </a:spcAft>
        <a:defRPr sz="21100">
          <a:solidFill>
            <a:schemeClr val="tx2"/>
          </a:solidFill>
          <a:latin typeface="Arial" charset="0"/>
        </a:defRPr>
      </a:lvl5pPr>
      <a:lvl6pPr marL="457200" algn="ctr" defTabSz="4389438" rtl="0" fontAlgn="base">
        <a:spcBef>
          <a:spcPct val="0"/>
        </a:spcBef>
        <a:spcAft>
          <a:spcPct val="0"/>
        </a:spcAft>
        <a:defRPr sz="21100">
          <a:solidFill>
            <a:schemeClr val="tx2"/>
          </a:solidFill>
          <a:latin typeface="Arial" charset="0"/>
        </a:defRPr>
      </a:lvl6pPr>
      <a:lvl7pPr marL="914400" algn="ctr" defTabSz="4389438" rtl="0" fontAlgn="base">
        <a:spcBef>
          <a:spcPct val="0"/>
        </a:spcBef>
        <a:spcAft>
          <a:spcPct val="0"/>
        </a:spcAft>
        <a:defRPr sz="21100">
          <a:solidFill>
            <a:schemeClr val="tx2"/>
          </a:solidFill>
          <a:latin typeface="Arial" charset="0"/>
        </a:defRPr>
      </a:lvl7pPr>
      <a:lvl8pPr marL="1371600" algn="ctr" defTabSz="4389438" rtl="0" fontAlgn="base">
        <a:spcBef>
          <a:spcPct val="0"/>
        </a:spcBef>
        <a:spcAft>
          <a:spcPct val="0"/>
        </a:spcAft>
        <a:defRPr sz="21100">
          <a:solidFill>
            <a:schemeClr val="tx2"/>
          </a:solidFill>
          <a:latin typeface="Arial" charset="0"/>
        </a:defRPr>
      </a:lvl8pPr>
      <a:lvl9pPr marL="1828800" algn="ctr" defTabSz="4389438" rtl="0" fontAlgn="base">
        <a:spcBef>
          <a:spcPct val="0"/>
        </a:spcBef>
        <a:spcAft>
          <a:spcPct val="0"/>
        </a:spcAft>
        <a:defRPr sz="21100">
          <a:solidFill>
            <a:schemeClr val="tx2"/>
          </a:solidFill>
          <a:latin typeface="Arial" charset="0"/>
        </a:defRPr>
      </a:lvl9pPr>
    </p:titleStyle>
    <p:bodyStyle>
      <a:lvl1pPr marL="1646238" indent="-1646238" algn="l" defTabSz="4389438" rtl="0" eaLnBrk="0" fontAlgn="base" hangingPunct="0">
        <a:spcBef>
          <a:spcPct val="20000"/>
        </a:spcBef>
        <a:spcAft>
          <a:spcPct val="0"/>
        </a:spcAft>
        <a:buChar char="•"/>
        <a:defRPr sz="15400">
          <a:solidFill>
            <a:schemeClr val="tx1"/>
          </a:solidFill>
          <a:latin typeface="+mn-lt"/>
          <a:ea typeface="+mn-ea"/>
          <a:cs typeface="+mn-cs"/>
        </a:defRPr>
      </a:lvl1pPr>
      <a:lvl2pPr marL="3565525" indent="-1371600" algn="l" defTabSz="4389438" rtl="0" eaLnBrk="0" fontAlgn="base" hangingPunct="0">
        <a:spcBef>
          <a:spcPct val="20000"/>
        </a:spcBef>
        <a:spcAft>
          <a:spcPct val="0"/>
        </a:spcAft>
        <a:buChar char="–"/>
        <a:defRPr sz="13400">
          <a:solidFill>
            <a:schemeClr val="tx1"/>
          </a:solidFill>
          <a:latin typeface="+mn-lt"/>
        </a:defRPr>
      </a:lvl2pPr>
      <a:lvl3pPr marL="5486400" indent="-1096963" algn="l" defTabSz="4389438" rtl="0" eaLnBrk="0" fontAlgn="base" hangingPunct="0">
        <a:spcBef>
          <a:spcPct val="20000"/>
        </a:spcBef>
        <a:spcAft>
          <a:spcPct val="0"/>
        </a:spcAft>
        <a:buChar char="•"/>
        <a:defRPr sz="11500">
          <a:solidFill>
            <a:schemeClr val="tx1"/>
          </a:solidFill>
          <a:latin typeface="+mn-lt"/>
        </a:defRPr>
      </a:lvl3pPr>
      <a:lvl4pPr marL="7680325" indent="-1096963" algn="l" defTabSz="4389438" rtl="0" eaLnBrk="0" fontAlgn="base" hangingPunct="0">
        <a:spcBef>
          <a:spcPct val="20000"/>
        </a:spcBef>
        <a:spcAft>
          <a:spcPct val="0"/>
        </a:spcAft>
        <a:buChar char="–"/>
        <a:defRPr sz="9600">
          <a:solidFill>
            <a:schemeClr val="tx1"/>
          </a:solidFill>
          <a:latin typeface="+mn-lt"/>
        </a:defRPr>
      </a:lvl4pPr>
      <a:lvl5pPr marL="9875838" indent="-1096963" algn="l" defTabSz="4389438" rtl="0" eaLnBrk="0" fontAlgn="base" hangingPunct="0">
        <a:spcBef>
          <a:spcPct val="20000"/>
        </a:spcBef>
        <a:spcAft>
          <a:spcPct val="0"/>
        </a:spcAft>
        <a:buChar char="»"/>
        <a:defRPr sz="9600">
          <a:solidFill>
            <a:schemeClr val="tx1"/>
          </a:solidFill>
          <a:latin typeface="+mn-lt"/>
        </a:defRPr>
      </a:lvl5pPr>
      <a:lvl6pPr marL="10333038" indent="-1096963" algn="l" defTabSz="4389438" rtl="0" fontAlgn="base">
        <a:spcBef>
          <a:spcPct val="20000"/>
        </a:spcBef>
        <a:spcAft>
          <a:spcPct val="0"/>
        </a:spcAft>
        <a:buChar char="»"/>
        <a:defRPr sz="9600">
          <a:solidFill>
            <a:schemeClr val="tx1"/>
          </a:solidFill>
          <a:latin typeface="+mn-lt"/>
        </a:defRPr>
      </a:lvl6pPr>
      <a:lvl7pPr marL="10790238" indent="-1096963" algn="l" defTabSz="4389438" rtl="0" fontAlgn="base">
        <a:spcBef>
          <a:spcPct val="20000"/>
        </a:spcBef>
        <a:spcAft>
          <a:spcPct val="0"/>
        </a:spcAft>
        <a:buChar char="»"/>
        <a:defRPr sz="9600">
          <a:solidFill>
            <a:schemeClr val="tx1"/>
          </a:solidFill>
          <a:latin typeface="+mn-lt"/>
        </a:defRPr>
      </a:lvl7pPr>
      <a:lvl8pPr marL="11247438" indent="-1096963" algn="l" defTabSz="4389438" rtl="0" fontAlgn="base">
        <a:spcBef>
          <a:spcPct val="20000"/>
        </a:spcBef>
        <a:spcAft>
          <a:spcPct val="0"/>
        </a:spcAft>
        <a:buChar char="»"/>
        <a:defRPr sz="9600">
          <a:solidFill>
            <a:schemeClr val="tx1"/>
          </a:solidFill>
          <a:latin typeface="+mn-lt"/>
        </a:defRPr>
      </a:lvl8pPr>
      <a:lvl9pPr marL="11704638" indent="-1096963" algn="l" defTabSz="4389438" rtl="0" fontAlgn="base">
        <a:spcBef>
          <a:spcPct val="20000"/>
        </a:spcBef>
        <a:spcAft>
          <a:spcPct val="0"/>
        </a:spcAft>
        <a:buChar char="»"/>
        <a:defRPr sz="9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ight Triangle 5"/>
          <p:cNvSpPr/>
          <p:nvPr/>
        </p:nvSpPr>
        <p:spPr bwMode="auto">
          <a:xfrm>
            <a:off x="230124" y="8629867"/>
            <a:ext cx="21484938" cy="8329612"/>
          </a:xfrm>
          <a:prstGeom prst="rtTriangle">
            <a:avLst/>
          </a:prstGeom>
          <a:gradFill>
            <a:gsLst>
              <a:gs pos="0">
                <a:schemeClr val="bg1"/>
              </a:gs>
              <a:gs pos="100000">
                <a:schemeClr val="accent1">
                  <a:lumMod val="9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3894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3" name="Pentagon 2"/>
          <p:cNvSpPr/>
          <p:nvPr/>
        </p:nvSpPr>
        <p:spPr bwMode="auto">
          <a:xfrm rot="5400000">
            <a:off x="13716000" y="-13028674"/>
            <a:ext cx="16306801" cy="43278552"/>
          </a:xfrm>
          <a:prstGeom prst="homePlate">
            <a:avLst>
              <a:gd name="adj" fmla="val 50920"/>
            </a:avLst>
          </a:prstGeom>
          <a:gradFill flip="none" rotWithShape="1">
            <a:gsLst>
              <a:gs pos="0">
                <a:schemeClr val="bg1"/>
              </a:gs>
              <a:gs pos="100000">
                <a:srgbClr val="FFC000"/>
              </a:gs>
            </a:gsLst>
            <a:lin ang="0" scaled="1"/>
            <a:tileRect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3894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>
                <a:tab pos="7315200" algn="l"/>
              </a:tabLst>
            </a:pPr>
            <a:endParaRPr kumimoji="0" lang="en-US" sz="8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7" name="Right Triangle 46"/>
          <p:cNvSpPr/>
          <p:nvPr/>
        </p:nvSpPr>
        <p:spPr bwMode="auto">
          <a:xfrm flipH="1">
            <a:off x="22021800" y="8629867"/>
            <a:ext cx="21484938" cy="8329612"/>
          </a:xfrm>
          <a:prstGeom prst="rtTriangle">
            <a:avLst/>
          </a:prstGeom>
          <a:gradFill>
            <a:gsLst>
              <a:gs pos="0">
                <a:schemeClr val="bg1"/>
              </a:gs>
              <a:gs pos="100000">
                <a:srgbClr val="00B0F0"/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3894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Rectangle 7"/>
          <p:cNvSpPr/>
          <p:nvPr/>
        </p:nvSpPr>
        <p:spPr bwMode="auto">
          <a:xfrm>
            <a:off x="230124" y="16959479"/>
            <a:ext cx="21484938" cy="15654121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100000">
                <a:schemeClr val="bg1"/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3894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6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49" name="Rectangle 48"/>
          <p:cNvSpPr/>
          <p:nvPr/>
        </p:nvSpPr>
        <p:spPr bwMode="auto">
          <a:xfrm>
            <a:off x="22025262" y="16959477"/>
            <a:ext cx="21484938" cy="15654121"/>
          </a:xfrm>
          <a:prstGeom prst="rect">
            <a:avLst/>
          </a:prstGeom>
          <a:gradFill>
            <a:gsLst>
              <a:gs pos="0">
                <a:srgbClr val="00B0F0"/>
              </a:gs>
              <a:gs pos="100000">
                <a:schemeClr val="bg1"/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4389438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8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16083530" y="26314063"/>
            <a:ext cx="11658600" cy="5632311"/>
          </a:xfrm>
          <a:prstGeom prst="rect">
            <a:avLst/>
          </a:prstGeom>
          <a:gradFill>
            <a:gsLst>
              <a:gs pos="0">
                <a:schemeClr val="accent2">
                  <a:lumMod val="20000"/>
                  <a:lumOff val="80000"/>
                </a:schemeClr>
              </a:gs>
              <a:gs pos="50000">
                <a:schemeClr val="bg1"/>
              </a:gs>
              <a:gs pos="100000">
                <a:schemeClr val="bg1"/>
              </a:gs>
            </a:gsLst>
            <a:lin ang="5400000" scaled="0"/>
          </a:gradFill>
          <a:ln w="76200">
            <a:solidFill>
              <a:schemeClr val="accent2"/>
            </a:solidFill>
          </a:ln>
        </p:spPr>
        <p:txBody>
          <a:bodyPr>
            <a:spAutoFit/>
          </a:bodyPr>
          <a:lstStyle/>
          <a:p>
            <a:pPr lvl="1">
              <a:defRPr/>
            </a:pPr>
            <a:r>
              <a:rPr lang="en-US" sz="3600" b="1" dirty="0" smtClean="0">
                <a:cs typeface="+mn-cs"/>
              </a:rPr>
              <a:t>Tight Budgets</a:t>
            </a:r>
            <a:endParaRPr lang="en-US" sz="3600" b="1" dirty="0">
              <a:cs typeface="+mn-cs"/>
            </a:endParaRPr>
          </a:p>
          <a:p>
            <a:pPr lvl="2">
              <a:defRPr/>
            </a:pPr>
            <a:r>
              <a:rPr lang="en-US" sz="3600" dirty="0" smtClean="0">
                <a:cs typeface="+mn-cs"/>
              </a:rPr>
              <a:t>Necessitate prioritization of products to transition</a:t>
            </a:r>
            <a:endParaRPr lang="en-US" sz="3600" dirty="0">
              <a:cs typeface="+mn-cs"/>
            </a:endParaRPr>
          </a:p>
          <a:p>
            <a:pPr lvl="1">
              <a:defRPr/>
            </a:pPr>
            <a:r>
              <a:rPr lang="en-US" sz="3600" b="1" dirty="0" smtClean="0">
                <a:cs typeface="+mn-cs"/>
              </a:rPr>
              <a:t>Rigid Policies</a:t>
            </a:r>
            <a:endParaRPr lang="en-US" sz="3600" b="1" dirty="0">
              <a:cs typeface="+mn-cs"/>
            </a:endParaRPr>
          </a:p>
          <a:p>
            <a:pPr lvl="2">
              <a:defRPr/>
            </a:pPr>
            <a:r>
              <a:rPr lang="en-US" sz="3600" dirty="0" smtClean="0">
                <a:cs typeface="+mn-cs"/>
              </a:rPr>
              <a:t>Impede R2O progress </a:t>
            </a:r>
            <a:r>
              <a:rPr lang="en-US" sz="3600" dirty="0">
                <a:cs typeface="+mn-cs"/>
              </a:rPr>
              <a:t>and agility</a:t>
            </a:r>
          </a:p>
          <a:p>
            <a:pPr lvl="1">
              <a:defRPr/>
            </a:pPr>
            <a:r>
              <a:rPr lang="en-US" sz="3600" b="1" dirty="0" smtClean="0">
                <a:cs typeface="+mn-cs"/>
              </a:rPr>
              <a:t>No Personnel on the Interface</a:t>
            </a:r>
            <a:endParaRPr lang="en-US" sz="3600" b="1" dirty="0">
              <a:cs typeface="+mn-cs"/>
            </a:endParaRPr>
          </a:p>
          <a:p>
            <a:pPr lvl="2">
              <a:defRPr/>
            </a:pPr>
            <a:r>
              <a:rPr lang="en-US" sz="3600" dirty="0" smtClean="0">
                <a:cs typeface="+mn-cs"/>
              </a:rPr>
              <a:t>No process owner to facilitate the “2” in R2O</a:t>
            </a:r>
            <a:endParaRPr lang="en-US" sz="3600" dirty="0">
              <a:cs typeface="+mn-cs"/>
            </a:endParaRPr>
          </a:p>
          <a:p>
            <a:pPr lvl="1">
              <a:defRPr/>
            </a:pPr>
            <a:r>
              <a:rPr lang="en-US" sz="3600" b="1" dirty="0"/>
              <a:t>Limited </a:t>
            </a:r>
            <a:r>
              <a:rPr lang="en-US" sz="3600" b="1" dirty="0" smtClean="0"/>
              <a:t>IT Infrastructure</a:t>
            </a:r>
            <a:endParaRPr lang="en-US" sz="3600" b="1" dirty="0"/>
          </a:p>
          <a:p>
            <a:pPr lvl="2">
              <a:defRPr/>
            </a:pPr>
            <a:r>
              <a:rPr lang="en-US" sz="3600" dirty="0" smtClean="0"/>
              <a:t>Delays implementation of new products in the field</a:t>
            </a:r>
            <a:endParaRPr lang="en-US" sz="3600" b="1" dirty="0" smtClean="0">
              <a:cs typeface="+mn-cs"/>
            </a:endParaRPr>
          </a:p>
          <a:p>
            <a:pPr lvl="1">
              <a:defRPr/>
            </a:pPr>
            <a:r>
              <a:rPr lang="en-US" sz="3600" b="1" dirty="0" smtClean="0">
                <a:cs typeface="+mn-cs"/>
              </a:rPr>
              <a:t>Cumbersome </a:t>
            </a:r>
            <a:r>
              <a:rPr lang="en-US" sz="3600" b="1" dirty="0">
                <a:cs typeface="+mn-cs"/>
              </a:rPr>
              <a:t>IT Security </a:t>
            </a:r>
            <a:r>
              <a:rPr lang="en-US" sz="3600" b="1" dirty="0" smtClean="0">
                <a:cs typeface="+mn-cs"/>
              </a:rPr>
              <a:t>Regulations</a:t>
            </a:r>
          </a:p>
          <a:p>
            <a:pPr lvl="2">
              <a:defRPr/>
            </a:pPr>
            <a:r>
              <a:rPr lang="en-US" sz="3600" dirty="0" smtClean="0">
                <a:cs typeface="+mn-cs"/>
              </a:rPr>
              <a:t>Compromise the mission</a:t>
            </a:r>
            <a:endParaRPr lang="en-US" sz="3600" dirty="0">
              <a:cs typeface="+mn-cs"/>
            </a:endParaRPr>
          </a:p>
        </p:txBody>
      </p:sp>
      <p:sp>
        <p:nvSpPr>
          <p:cNvPr id="126" name="TextBox 107"/>
          <p:cNvSpPr txBox="1">
            <a:spLocks noChangeArrowheads="1"/>
          </p:cNvSpPr>
          <p:nvPr/>
        </p:nvSpPr>
        <p:spPr bwMode="auto">
          <a:xfrm>
            <a:off x="16078200" y="25146000"/>
            <a:ext cx="11658600" cy="1015663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>
            <a:spAutoFit/>
          </a:bodyPr>
          <a:lstStyle>
            <a:lvl1pPr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r>
              <a:rPr lang="en-US" sz="6000" b="1" dirty="0" smtClean="0">
                <a:solidFill>
                  <a:schemeClr val="bg1"/>
                </a:solidFill>
                <a:cs typeface="+mn-cs"/>
              </a:rPr>
              <a:t>R2-</a:t>
            </a:r>
            <a:r>
              <a:rPr lang="en-US" sz="6000" b="1" i="1" u="sng" dirty="0" smtClean="0">
                <a:solidFill>
                  <a:schemeClr val="bg1"/>
                </a:solidFill>
                <a:cs typeface="+mn-cs"/>
              </a:rPr>
              <a:t>No</a:t>
            </a:r>
            <a:r>
              <a:rPr lang="en-US" sz="6000" b="1" dirty="0" smtClean="0">
                <a:solidFill>
                  <a:schemeClr val="bg1"/>
                </a:solidFill>
                <a:cs typeface="+mn-cs"/>
              </a:rPr>
              <a:t> – Popular Excuses</a:t>
            </a:r>
            <a:endParaRPr lang="en-US" sz="6000" b="1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132" name="TextBox 107"/>
          <p:cNvSpPr txBox="1">
            <a:spLocks noChangeArrowheads="1"/>
          </p:cNvSpPr>
          <p:nvPr/>
        </p:nvSpPr>
        <p:spPr bwMode="auto">
          <a:xfrm>
            <a:off x="-3048000" y="11478161"/>
            <a:ext cx="20574000" cy="1323439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>
              <a:rot lat="1200000" lon="2880000" rev="0"/>
            </a:camera>
            <a:lightRig rig="threePt" dir="t"/>
          </a:scene3d>
        </p:spPr>
        <p:txBody>
          <a:bodyPr wrap="square">
            <a:spAutoFit/>
          </a:bodyPr>
          <a:lstStyle>
            <a:lvl1pPr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r>
              <a:rPr lang="en-US" sz="8000" b="1" dirty="0" smtClean="0">
                <a:solidFill>
                  <a:schemeClr val="bg1"/>
                </a:solidFill>
                <a:cs typeface="+mn-cs"/>
              </a:rPr>
              <a:t>Operational Demonstrations</a:t>
            </a:r>
            <a:endParaRPr lang="en-US" sz="8000" b="1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57200" y="0"/>
            <a:ext cx="16947290" cy="68018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93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R2-</a:t>
            </a:r>
            <a:r>
              <a:rPr lang="en-US" sz="29300" b="1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Whoa</a:t>
            </a:r>
          </a:p>
          <a:p>
            <a:r>
              <a:rPr lang="en-US" sz="6300" b="1" dirty="0" smtClean="0"/>
              <a:t>Jordan J. </a:t>
            </a:r>
            <a:r>
              <a:rPr lang="en-US" sz="6300" b="1" dirty="0" err="1" smtClean="0"/>
              <a:t>Gerth</a:t>
            </a:r>
            <a:endParaRPr lang="en-US" sz="6300" b="1" dirty="0" smtClean="0"/>
          </a:p>
          <a:p>
            <a:r>
              <a:rPr lang="en-US" sz="3900" b="1" dirty="0" smtClean="0"/>
              <a:t>Cooperative Institute for Meteorological Satellite Studies (CIMSS)</a:t>
            </a:r>
            <a:r>
              <a:rPr lang="en-US" sz="3300" b="1" dirty="0" smtClean="0"/>
              <a:t/>
            </a:r>
            <a:br>
              <a:rPr lang="en-US" sz="3300" b="1" dirty="0" smtClean="0"/>
            </a:br>
            <a:r>
              <a:rPr lang="en-US" sz="3300" dirty="0" smtClean="0"/>
              <a:t>Space Science and Engineering Center (SSEC), University of Wisconsin at Madison</a:t>
            </a:r>
            <a:endParaRPr lang="en-US" sz="3300" dirty="0"/>
          </a:p>
        </p:txBody>
      </p:sp>
      <p:sp>
        <p:nvSpPr>
          <p:cNvPr id="18" name="TextBox 17"/>
          <p:cNvSpPr txBox="1"/>
          <p:nvPr/>
        </p:nvSpPr>
        <p:spPr>
          <a:xfrm>
            <a:off x="24231600" y="9221895"/>
            <a:ext cx="1317913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28700" lvl="1" indent="-571500">
              <a:buFont typeface="Arial" pitchFamily="34" charset="0"/>
              <a:buChar char="•"/>
            </a:pPr>
            <a:r>
              <a:rPr lang="en-US" sz="4000" dirty="0" smtClean="0"/>
              <a:t>Lack of alignment between research portfolio and operational requirements</a:t>
            </a:r>
          </a:p>
          <a:p>
            <a:pPr marL="1028700" lvl="1" indent="-571500">
              <a:buFont typeface="Arial" pitchFamily="34" charset="0"/>
              <a:buChar char="•"/>
            </a:pPr>
            <a:r>
              <a:rPr lang="en-US" sz="4000" dirty="0"/>
              <a:t>D</a:t>
            </a:r>
            <a:r>
              <a:rPr lang="en-US" sz="4000" dirty="0" smtClean="0"/>
              <a:t>elayed R2O process resulting from funding cycle</a:t>
            </a:r>
            <a:endParaRPr lang="en-US" sz="4000" dirty="0"/>
          </a:p>
        </p:txBody>
      </p:sp>
      <p:cxnSp>
        <p:nvCxnSpPr>
          <p:cNvPr id="21" name="Straight Connector 20"/>
          <p:cNvCxnSpPr/>
          <p:nvPr/>
        </p:nvCxnSpPr>
        <p:spPr bwMode="auto">
          <a:xfrm>
            <a:off x="230124" y="609600"/>
            <a:ext cx="43278552" cy="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65" name="TextBox 107"/>
          <p:cNvSpPr txBox="1">
            <a:spLocks noChangeArrowheads="1"/>
          </p:cNvSpPr>
          <p:nvPr/>
        </p:nvSpPr>
        <p:spPr bwMode="auto">
          <a:xfrm>
            <a:off x="26212800" y="11478161"/>
            <a:ext cx="20574000" cy="1323439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orthographicFront">
              <a:rot lat="1200000" lon="18720000" rev="0"/>
            </a:camera>
            <a:lightRig rig="threePt" dir="t"/>
          </a:scene3d>
        </p:spPr>
        <p:txBody>
          <a:bodyPr wrap="square">
            <a:spAutoFit/>
          </a:bodyPr>
          <a:lstStyle>
            <a:lvl1pPr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r>
              <a:rPr lang="en-US" sz="8000" b="1" dirty="0" smtClean="0">
                <a:solidFill>
                  <a:schemeClr val="bg1"/>
                </a:solidFill>
                <a:cs typeface="+mn-cs"/>
              </a:rPr>
              <a:t>Research Proposals</a:t>
            </a:r>
            <a:endParaRPr lang="en-US" sz="8000" b="1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79" name="TextBox 107"/>
          <p:cNvSpPr txBox="1">
            <a:spLocks noChangeArrowheads="1"/>
          </p:cNvSpPr>
          <p:nvPr/>
        </p:nvSpPr>
        <p:spPr bwMode="auto">
          <a:xfrm>
            <a:off x="230124" y="6934200"/>
            <a:ext cx="43278552" cy="1015663"/>
          </a:xfrm>
          <a:prstGeom prst="rect">
            <a:avLst/>
          </a:prstGeom>
          <a:solidFill>
            <a:srgbClr val="0070C0"/>
          </a:solidFill>
          <a:ln>
            <a:noFill/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txBody>
          <a:bodyPr wrap="square">
            <a:spAutoFit/>
          </a:bodyPr>
          <a:lstStyle>
            <a:lvl1pPr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1pPr>
            <a:lvl2pPr marL="37931725" indent="-37474525"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2pPr>
            <a:lvl3pPr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3pPr>
            <a:lvl4pPr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4pPr>
            <a:lvl5pPr eaLnBrk="0" hangingPunct="0">
              <a:defRPr sz="8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5pPr>
            <a:lvl6pPr marL="457200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6pPr>
            <a:lvl7pPr marL="914400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7pPr>
            <a:lvl8pPr marL="1371600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8pPr>
            <a:lvl9pPr marL="1828800" eaLnBrk="0" fontAlgn="base" hangingPunct="0">
              <a:spcBef>
                <a:spcPct val="0"/>
              </a:spcBef>
              <a:spcAft>
                <a:spcPct val="0"/>
              </a:spcAft>
              <a:defRPr sz="8600">
                <a:solidFill>
                  <a:schemeClr val="tx1"/>
                </a:solidFill>
                <a:latin typeface="Arial" charset="0"/>
                <a:ea typeface="ＭＳ Ｐゴシック" charset="-128"/>
              </a:defRPr>
            </a:lvl9pPr>
          </a:lstStyle>
          <a:p>
            <a:pPr algn="ctr" eaLnBrk="1" hangingPunct="1">
              <a:defRPr/>
            </a:pPr>
            <a:r>
              <a:rPr lang="en-US" sz="6000" b="1" dirty="0" smtClean="0">
                <a:solidFill>
                  <a:schemeClr val="bg1"/>
                </a:solidFill>
                <a:cs typeface="+mn-cs"/>
              </a:rPr>
              <a:t>Oversight and Strategic Direction</a:t>
            </a:r>
            <a:endParaRPr lang="en-US" sz="6000" b="1" dirty="0">
              <a:solidFill>
                <a:schemeClr val="bg1"/>
              </a:solidFill>
              <a:cs typeface="+mn-cs"/>
            </a:endParaRPr>
          </a:p>
        </p:txBody>
      </p:sp>
      <p:sp>
        <p:nvSpPr>
          <p:cNvPr id="82" name="TextBox 81"/>
          <p:cNvSpPr txBox="1"/>
          <p:nvPr/>
        </p:nvSpPr>
        <p:spPr>
          <a:xfrm>
            <a:off x="6937663" y="8298565"/>
            <a:ext cx="13179137" cy="923330"/>
          </a:xfrm>
          <a:prstGeom prst="rect">
            <a:avLst/>
          </a:prstGeom>
          <a:gradFill>
            <a:gsLst>
              <a:gs pos="0">
                <a:schemeClr val="tx1">
                  <a:lumMod val="95000"/>
                  <a:lumOff val="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chemeClr val="bg1"/>
                </a:solidFill>
              </a:rPr>
              <a:t>Challenge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937662" y="9259995"/>
            <a:ext cx="1317913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28700" lvl="1" indent="-571500">
              <a:buFont typeface="Arial" pitchFamily="34" charset="0"/>
              <a:buChar char="•"/>
            </a:pPr>
            <a:r>
              <a:rPr lang="en-US" sz="4000" dirty="0" smtClean="0"/>
              <a:t>Centralizing priorities and developing a consistent vision for NOAA’s agencies, cooperative institutes, and private partners to function effectively</a:t>
            </a:r>
          </a:p>
        </p:txBody>
      </p:sp>
      <p:sp>
        <p:nvSpPr>
          <p:cNvPr id="83" name="TextBox 82"/>
          <p:cNvSpPr txBox="1"/>
          <p:nvPr/>
        </p:nvSpPr>
        <p:spPr>
          <a:xfrm>
            <a:off x="24231602" y="8298565"/>
            <a:ext cx="13179137" cy="923330"/>
          </a:xfrm>
          <a:prstGeom prst="rect">
            <a:avLst/>
          </a:prstGeom>
          <a:gradFill>
            <a:gsLst>
              <a:gs pos="0">
                <a:schemeClr val="tx1">
                  <a:lumMod val="95000"/>
                  <a:lumOff val="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chemeClr val="bg1"/>
                </a:solidFill>
              </a:rPr>
              <a:t>Risks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84" name="TextBox 83"/>
          <p:cNvSpPr txBox="1"/>
          <p:nvPr/>
        </p:nvSpPr>
        <p:spPr>
          <a:xfrm>
            <a:off x="15468600" y="11734800"/>
            <a:ext cx="13179137" cy="923330"/>
          </a:xfrm>
          <a:prstGeom prst="rect">
            <a:avLst/>
          </a:prstGeom>
          <a:gradFill>
            <a:gsLst>
              <a:gs pos="0">
                <a:schemeClr val="tx1">
                  <a:lumMod val="95000"/>
                  <a:lumOff val="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chemeClr val="bg1"/>
                </a:solidFill>
              </a:rPr>
              <a:t>Solutions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85" name="TextBox 84"/>
          <p:cNvSpPr txBox="1"/>
          <p:nvPr/>
        </p:nvSpPr>
        <p:spPr>
          <a:xfrm>
            <a:off x="15468600" y="12691408"/>
            <a:ext cx="13179137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028700" lvl="1" indent="-571500">
              <a:buFont typeface="Arial" pitchFamily="34" charset="0"/>
              <a:buChar char="•"/>
            </a:pPr>
            <a:r>
              <a:rPr lang="en-US" sz="4000" dirty="0" smtClean="0"/>
              <a:t>Appoint a coordinator of proving ground activities</a:t>
            </a:r>
          </a:p>
          <a:p>
            <a:pPr marL="1028700" lvl="1" indent="-571500">
              <a:buFont typeface="Arial" pitchFamily="34" charset="0"/>
              <a:buChar char="•"/>
            </a:pPr>
            <a:r>
              <a:rPr lang="en-US" sz="4000" dirty="0" smtClean="0"/>
              <a:t>Joint governance between the NWS Operational Advisory Team (NOAT) and research community</a:t>
            </a:r>
            <a:endParaRPr lang="en-US" sz="4000" dirty="0"/>
          </a:p>
        </p:txBody>
      </p:sp>
      <p:pic>
        <p:nvPicPr>
          <p:cNvPr id="2126" name="Picture 78" descr="Displaying 20141211_1310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42661" y="15163799"/>
            <a:ext cx="11579339" cy="8686800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isometricLeftDown">
              <a:rot lat="1200000" lon="288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34" name="Picture 86" descr="Displaying 20141213_153559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0119861" y="15163800"/>
            <a:ext cx="11579339" cy="8686800"/>
          </a:xfrm>
          <a:prstGeom prst="rect">
            <a:avLst/>
          </a:prstGeom>
          <a:noFill/>
          <a:effectLst>
            <a:innerShdw blurRad="63500" dist="50800" dir="13500000">
              <a:prstClr val="black">
                <a:alpha val="50000"/>
              </a:prstClr>
            </a:innerShdw>
          </a:effectLst>
          <a:scene3d>
            <a:camera prst="isometricRightUp">
              <a:rot lat="1200000" lon="18720000" rev="0"/>
            </a:camera>
            <a:lightRig rig="threePt" dir="t"/>
          </a:scene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6" name="TextBox 55"/>
          <p:cNvSpPr txBox="1"/>
          <p:nvPr/>
        </p:nvSpPr>
        <p:spPr>
          <a:xfrm>
            <a:off x="457200" y="15773400"/>
            <a:ext cx="13179137" cy="160967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000" dirty="0" smtClean="0"/>
          </a:p>
          <a:p>
            <a:endParaRPr lang="en-US" sz="4000" dirty="0" smtClean="0"/>
          </a:p>
          <a:p>
            <a:pPr marL="1028700" lvl="1" indent="-571500">
              <a:buFont typeface="Arial" pitchFamily="34" charset="0"/>
              <a:buChar char="•"/>
            </a:pPr>
            <a:r>
              <a:rPr lang="en-US" sz="4000" dirty="0" smtClean="0"/>
              <a:t>Assuring operational meteorologists stay current with subject-matter expertise in satellite remote sensing</a:t>
            </a:r>
          </a:p>
          <a:p>
            <a:pPr marL="1028700" lvl="1" indent="-571500">
              <a:buFont typeface="Arial" pitchFamily="34" charset="0"/>
              <a:buChar char="•"/>
            </a:pPr>
            <a:r>
              <a:rPr lang="en-US" sz="4000" dirty="0" smtClean="0"/>
              <a:t>Integrating new satellite products into the operational workflow</a:t>
            </a:r>
          </a:p>
          <a:p>
            <a:pPr marL="1028700" lvl="1" indent="-571500">
              <a:buFont typeface="Arial" pitchFamily="34" charset="0"/>
              <a:buChar char="•"/>
            </a:pPr>
            <a:r>
              <a:rPr lang="en-US" sz="4000" dirty="0" smtClean="0"/>
              <a:t>Collecting relevant feedback</a:t>
            </a:r>
          </a:p>
          <a:p>
            <a:pPr marL="1028700" lvl="1" indent="-571500">
              <a:buFont typeface="Arial" pitchFamily="34" charset="0"/>
              <a:buChar char="•"/>
            </a:pPr>
            <a:r>
              <a:rPr lang="en-US" sz="4000" dirty="0" smtClean="0"/>
              <a:t>Providing a pathway to operations following a successful demonstration</a:t>
            </a:r>
          </a:p>
          <a:p>
            <a:endParaRPr lang="en-US" sz="4000" dirty="0" smtClean="0"/>
          </a:p>
          <a:p>
            <a:endParaRPr lang="en-US" sz="4000" dirty="0"/>
          </a:p>
          <a:p>
            <a:endParaRPr lang="en-US" sz="4000" dirty="0" smtClean="0"/>
          </a:p>
          <a:p>
            <a:pPr marL="1028700" lvl="1" indent="-571500">
              <a:buFont typeface="Arial" pitchFamily="34" charset="0"/>
              <a:buChar char="•"/>
            </a:pPr>
            <a:r>
              <a:rPr lang="en-US" sz="4000" dirty="0" smtClean="0"/>
              <a:t>Does not necessarily replicate operational setting</a:t>
            </a:r>
          </a:p>
          <a:p>
            <a:pPr marL="1028700" lvl="1" indent="-571500">
              <a:buFont typeface="Arial" pitchFamily="34" charset="0"/>
              <a:buChar char="•"/>
            </a:pPr>
            <a:r>
              <a:rPr lang="en-US" sz="4000" dirty="0" smtClean="0"/>
              <a:t>Potential for inadequate training and misinformation</a:t>
            </a:r>
          </a:p>
          <a:p>
            <a:pPr marL="1028700" lvl="1" indent="-571500">
              <a:buFont typeface="Arial" pitchFamily="34" charset="0"/>
              <a:buChar char="•"/>
            </a:pPr>
            <a:r>
              <a:rPr lang="en-US" sz="4000" dirty="0" smtClean="0"/>
              <a:t>Unclear responsibility for integrating demonstrated products into software systems</a:t>
            </a:r>
          </a:p>
          <a:p>
            <a:endParaRPr lang="en-US" sz="4000" dirty="0" smtClean="0"/>
          </a:p>
          <a:p>
            <a:endParaRPr lang="en-US" sz="4000" dirty="0"/>
          </a:p>
          <a:p>
            <a:endParaRPr lang="en-US" sz="4000" dirty="0"/>
          </a:p>
          <a:p>
            <a:pPr marL="1028700" lvl="1" indent="-571500">
              <a:buFont typeface="Arial" pitchFamily="34" charset="0"/>
              <a:buChar char="•"/>
            </a:pPr>
            <a:r>
              <a:rPr lang="en-US" sz="4000" dirty="0" smtClean="0"/>
              <a:t>Employ satellite liaisons to facilitate training exercises and work with operations to prepare meteorologists for capabilities of the new generation weather satellites</a:t>
            </a:r>
          </a:p>
          <a:p>
            <a:pPr marL="1028700" lvl="1" indent="-571500">
              <a:buFont typeface="Arial" pitchFamily="34" charset="0"/>
              <a:buChar char="•"/>
            </a:pPr>
            <a:r>
              <a:rPr lang="en-US" sz="4000" dirty="0" smtClean="0"/>
              <a:t>Hire technical liaisons and fund cooperative institutes to develop plug-ins for the Advanced </a:t>
            </a:r>
            <a:r>
              <a:rPr lang="en-US" sz="4000" smtClean="0"/>
              <a:t>Weather </a:t>
            </a:r>
            <a:r>
              <a:rPr lang="en-US" sz="4000" smtClean="0"/>
              <a:t>Interactive </a:t>
            </a:r>
            <a:r>
              <a:rPr lang="en-US" sz="4000" dirty="0" smtClean="0"/>
              <a:t>Processing System (AWIPS) </a:t>
            </a:r>
            <a:endParaRPr lang="en-US" sz="6000" dirty="0"/>
          </a:p>
        </p:txBody>
      </p:sp>
      <p:sp>
        <p:nvSpPr>
          <p:cNvPr id="58" name="TextBox 57"/>
          <p:cNvSpPr txBox="1"/>
          <p:nvPr/>
        </p:nvSpPr>
        <p:spPr>
          <a:xfrm>
            <a:off x="30105096" y="15773400"/>
            <a:ext cx="13176504" cy="160967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4000" dirty="0" smtClean="0"/>
          </a:p>
          <a:p>
            <a:endParaRPr lang="en-US" sz="4000" dirty="0"/>
          </a:p>
          <a:p>
            <a:pPr marL="1028700" lvl="1" indent="-571500">
              <a:buFont typeface="Arial" pitchFamily="34" charset="0"/>
              <a:buChar char="•"/>
            </a:pPr>
            <a:r>
              <a:rPr lang="en-US" sz="4000" dirty="0" smtClean="0"/>
              <a:t>Building relationships with operations to discover worthy research topics</a:t>
            </a:r>
          </a:p>
          <a:p>
            <a:pPr marL="1028700" lvl="1" indent="-571500">
              <a:buFont typeface="Arial" pitchFamily="34" charset="0"/>
              <a:buChar char="•"/>
            </a:pPr>
            <a:r>
              <a:rPr lang="en-US" sz="4000" dirty="0" smtClean="0"/>
              <a:t>Understanding types of information that would add value to the operational mission</a:t>
            </a:r>
          </a:p>
          <a:p>
            <a:pPr marL="1028700" lvl="1" indent="-571500">
              <a:buFont typeface="Arial" pitchFamily="34" charset="0"/>
              <a:buChar char="•"/>
            </a:pPr>
            <a:r>
              <a:rPr lang="en-US" sz="4000" dirty="0" smtClean="0"/>
              <a:t>Developing an algorithm for a new instrument based on current capabilities</a:t>
            </a:r>
          </a:p>
          <a:p>
            <a:pPr marL="1028700" lvl="1" indent="-571500">
              <a:buFont typeface="Arial" pitchFamily="34" charset="0"/>
              <a:buChar char="•"/>
            </a:pPr>
            <a:r>
              <a:rPr lang="en-US" sz="4000" dirty="0" smtClean="0"/>
              <a:t>Maintaining an algorithm and/or product following completion of the original proposal</a:t>
            </a:r>
          </a:p>
          <a:p>
            <a:endParaRPr lang="en-US" sz="4000" dirty="0" smtClean="0"/>
          </a:p>
          <a:p>
            <a:endParaRPr lang="en-US" sz="4000" dirty="0" smtClean="0"/>
          </a:p>
          <a:p>
            <a:endParaRPr lang="en-US" sz="4000" dirty="0" smtClean="0"/>
          </a:p>
          <a:p>
            <a:pPr marL="1028700" lvl="1" indent="-571500">
              <a:buFont typeface="Arial" pitchFamily="34" charset="0"/>
              <a:buChar char="•"/>
            </a:pPr>
            <a:r>
              <a:rPr lang="en-US" sz="4000" dirty="0" smtClean="0"/>
              <a:t>Funding research activities that do not return value to operations</a:t>
            </a:r>
          </a:p>
          <a:p>
            <a:pPr marL="1028700" lvl="1" indent="-571500">
              <a:buFont typeface="Arial" pitchFamily="34" charset="0"/>
              <a:buChar char="•"/>
            </a:pPr>
            <a:r>
              <a:rPr lang="en-US" sz="4000" dirty="0" smtClean="0"/>
              <a:t>Operationally-relevant research proposals with scientific merit may go unfunded if importance to operations is unclear or understated</a:t>
            </a:r>
          </a:p>
          <a:p>
            <a:endParaRPr lang="en-US" sz="4000" dirty="0" smtClean="0"/>
          </a:p>
          <a:p>
            <a:endParaRPr lang="en-US" sz="4000" dirty="0" smtClean="0"/>
          </a:p>
          <a:p>
            <a:endParaRPr lang="en-US" sz="4000" dirty="0"/>
          </a:p>
          <a:p>
            <a:pPr marL="1028700" lvl="1" indent="-571500">
              <a:buFont typeface="Arial" pitchFamily="34" charset="0"/>
              <a:buChar char="•"/>
            </a:pPr>
            <a:r>
              <a:rPr lang="en-US" sz="4000" dirty="0" smtClean="0"/>
              <a:t>Hold technical interchange meetings and working groups with both operational and research participants</a:t>
            </a:r>
          </a:p>
          <a:p>
            <a:pPr marL="1028700" lvl="1" indent="-571500">
              <a:buFont typeface="Arial" pitchFamily="34" charset="0"/>
              <a:buChar char="•"/>
            </a:pPr>
            <a:r>
              <a:rPr lang="en-US" sz="4000" dirty="0" smtClean="0"/>
              <a:t>Use proxy and simulated imagery from existing instruments and/or numerical models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457200" y="15993070"/>
            <a:ext cx="13179137" cy="923330"/>
          </a:xfrm>
          <a:prstGeom prst="rect">
            <a:avLst/>
          </a:prstGeom>
          <a:gradFill>
            <a:gsLst>
              <a:gs pos="0">
                <a:schemeClr val="tx1">
                  <a:lumMod val="95000"/>
                  <a:lumOff val="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chemeClr val="bg1"/>
                </a:solidFill>
              </a:rPr>
              <a:t>Challenges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71" name="TextBox 70"/>
          <p:cNvSpPr txBox="1"/>
          <p:nvPr/>
        </p:nvSpPr>
        <p:spPr>
          <a:xfrm>
            <a:off x="457200" y="22098000"/>
            <a:ext cx="13179137" cy="923330"/>
          </a:xfrm>
          <a:prstGeom prst="rect">
            <a:avLst/>
          </a:prstGeom>
          <a:gradFill>
            <a:gsLst>
              <a:gs pos="0">
                <a:schemeClr val="tx1">
                  <a:lumMod val="95000"/>
                  <a:lumOff val="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chemeClr val="bg1"/>
                </a:solidFill>
              </a:rPr>
              <a:t>Risks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75" name="TextBox 74"/>
          <p:cNvSpPr txBox="1"/>
          <p:nvPr/>
        </p:nvSpPr>
        <p:spPr>
          <a:xfrm>
            <a:off x="457200" y="26356270"/>
            <a:ext cx="13179137" cy="923330"/>
          </a:xfrm>
          <a:prstGeom prst="rect">
            <a:avLst/>
          </a:prstGeom>
          <a:gradFill>
            <a:gsLst>
              <a:gs pos="0">
                <a:schemeClr val="tx1">
                  <a:lumMod val="95000"/>
                  <a:lumOff val="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chemeClr val="bg1"/>
                </a:solidFill>
              </a:rPr>
              <a:t>Solutions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76" name="TextBox 75"/>
          <p:cNvSpPr txBox="1"/>
          <p:nvPr/>
        </p:nvSpPr>
        <p:spPr>
          <a:xfrm>
            <a:off x="30099000" y="15993070"/>
            <a:ext cx="13179137" cy="923330"/>
          </a:xfrm>
          <a:prstGeom prst="rect">
            <a:avLst/>
          </a:prstGeom>
          <a:gradFill>
            <a:gsLst>
              <a:gs pos="0">
                <a:schemeClr val="tx1">
                  <a:lumMod val="95000"/>
                  <a:lumOff val="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chemeClr val="bg1"/>
                </a:solidFill>
              </a:rPr>
              <a:t>Challenges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77" name="TextBox 76"/>
          <p:cNvSpPr txBox="1"/>
          <p:nvPr/>
        </p:nvSpPr>
        <p:spPr>
          <a:xfrm>
            <a:off x="30105096" y="22707600"/>
            <a:ext cx="13179137" cy="923330"/>
          </a:xfrm>
          <a:prstGeom prst="rect">
            <a:avLst/>
          </a:prstGeom>
          <a:gradFill>
            <a:gsLst>
              <a:gs pos="0">
                <a:schemeClr val="tx1">
                  <a:lumMod val="95000"/>
                  <a:lumOff val="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chemeClr val="bg1"/>
                </a:solidFill>
              </a:rPr>
              <a:t>Risks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30099000" y="27575470"/>
            <a:ext cx="13179137" cy="923330"/>
          </a:xfrm>
          <a:prstGeom prst="rect">
            <a:avLst/>
          </a:prstGeom>
          <a:gradFill>
            <a:gsLst>
              <a:gs pos="0">
                <a:schemeClr val="tx1">
                  <a:lumMod val="95000"/>
                  <a:lumOff val="5000"/>
                </a:schemeClr>
              </a:gs>
              <a:gs pos="100000">
                <a:schemeClr val="bg1">
                  <a:alpha val="0"/>
                </a:schemeClr>
              </a:gs>
            </a:gsLst>
            <a:lin ang="0" scaled="1"/>
          </a:gradFill>
        </p:spPr>
        <p:txBody>
          <a:bodyPr wrap="square" rtlCol="0">
            <a:spAutoFit/>
          </a:bodyPr>
          <a:lstStyle/>
          <a:p>
            <a:r>
              <a:rPr lang="en-US" sz="5400" b="1" dirty="0" smtClean="0">
                <a:solidFill>
                  <a:schemeClr val="bg1"/>
                </a:solidFill>
              </a:rPr>
              <a:t>Solutions</a:t>
            </a:r>
            <a:endParaRPr lang="en-US" b="1" dirty="0">
              <a:solidFill>
                <a:schemeClr val="bg1"/>
              </a:solidFill>
            </a:endParaRPr>
          </a:p>
        </p:txBody>
      </p:sp>
      <p:pic>
        <p:nvPicPr>
          <p:cNvPr id="2091" name="Picture 7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68744" y="3194050"/>
            <a:ext cx="3836987" cy="3359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92" name="Picture 7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99906" y="3495675"/>
            <a:ext cx="4316413" cy="275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00" name="Picture 111" descr="http://www.uc.wisc.edu/brand/templates-and-downloads/downloads/print/UWlogo_fl_4c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289960" y="3681411"/>
            <a:ext cx="6991350" cy="2384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" name="Rectangle 18"/>
          <p:cNvSpPr/>
          <p:nvPr/>
        </p:nvSpPr>
        <p:spPr>
          <a:xfrm>
            <a:off x="17293361" y="739676"/>
            <a:ext cx="26140639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7300" b="1" dirty="0" smtClean="0"/>
              <a:t>Challenges and solutions for executing best practices in transferring NOAA’s research to NWS operations</a:t>
            </a:r>
            <a:r>
              <a:rPr lang="en-US" sz="5300" b="1" dirty="0" smtClean="0"/>
              <a:t> (825)</a:t>
            </a:r>
            <a:endParaRPr lang="en-US" sz="5300" dirty="0"/>
          </a:p>
        </p:txBody>
      </p:sp>
      <p:pic>
        <p:nvPicPr>
          <p:cNvPr id="2130" name="Picture 82" descr="https://cimss.ssec.wisc.edu/logo/download/print/CIMSS_logo_print_multicolor_PNG_7x5in.pn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248868" y="3227942"/>
            <a:ext cx="4606676" cy="32913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132" name="Picture 84" descr="http://www.ssec.wisc.edu/logo/SSEC_logo.pn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84144" y="3584059"/>
            <a:ext cx="3653366" cy="257913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3806286" y="4882896"/>
            <a:ext cx="461140" cy="374904"/>
          </a:xfrm>
          <a:prstGeom prst="rect">
            <a:avLst/>
          </a:prstGeom>
        </p:spPr>
      </p:pic>
      <p:sp>
        <p:nvSpPr>
          <p:cNvPr id="38" name="TextBox 37"/>
          <p:cNvSpPr txBox="1"/>
          <p:nvPr/>
        </p:nvSpPr>
        <p:spPr>
          <a:xfrm>
            <a:off x="14189541" y="4724400"/>
            <a:ext cx="1888659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300" b="1" dirty="0" smtClean="0"/>
              <a:t>@</a:t>
            </a:r>
            <a:r>
              <a:rPr lang="en-US" sz="3300" b="1" dirty="0" err="1" smtClean="0"/>
              <a:t>jjgerth</a:t>
            </a:r>
            <a:endParaRPr lang="en-US" sz="3300" b="1" dirty="0"/>
          </a:p>
        </p:txBody>
      </p:sp>
      <p:pic>
        <p:nvPicPr>
          <p:cNvPr id="1026" name="Picture 2" descr="ftp://ftp.ssec.wisc.edu/pub/jordang/pg/oconus/Logo-Color/logo_med.pn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955000" y="23317200"/>
            <a:ext cx="1828800" cy="16056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1" name="TextBox 40"/>
          <p:cNvSpPr txBox="1"/>
          <p:nvPr/>
        </p:nvSpPr>
        <p:spPr>
          <a:xfrm>
            <a:off x="8302109" y="4724400"/>
            <a:ext cx="5109091" cy="6001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300" b="1" dirty="0" smtClean="0"/>
              <a:t>Jordan.Gerth@noaa.gov</a:t>
            </a:r>
            <a:endParaRPr lang="en-US" sz="3300" b="1" dirty="0"/>
          </a:p>
        </p:txBody>
      </p:sp>
      <p:sp>
        <p:nvSpPr>
          <p:cNvPr id="2" name="Letter"/>
          <p:cNvSpPr>
            <a:spLocks noEditPoints="1" noChangeArrowheads="1"/>
          </p:cNvSpPr>
          <p:nvPr/>
        </p:nvSpPr>
        <p:spPr bwMode="auto">
          <a:xfrm>
            <a:off x="7620000" y="4878207"/>
            <a:ext cx="658296" cy="329148"/>
          </a:xfrm>
          <a:custGeom>
            <a:avLst/>
            <a:gdLst>
              <a:gd name="T0" fmla="*/ 0 w 21600"/>
              <a:gd name="T1" fmla="*/ 0 h 21600"/>
              <a:gd name="T2" fmla="*/ 10800 w 21600"/>
              <a:gd name="T3" fmla="*/ 0 h 21600"/>
              <a:gd name="T4" fmla="*/ 21600 w 21600"/>
              <a:gd name="T5" fmla="*/ 0 h 21600"/>
              <a:gd name="T6" fmla="*/ 21600 w 21600"/>
              <a:gd name="T7" fmla="*/ 10800 h 21600"/>
              <a:gd name="T8" fmla="*/ 21600 w 21600"/>
              <a:gd name="T9" fmla="*/ 21600 h 21600"/>
              <a:gd name="T10" fmla="*/ 10800 w 21600"/>
              <a:gd name="T11" fmla="*/ 21600 h 21600"/>
              <a:gd name="T12" fmla="*/ 0 w 21600"/>
              <a:gd name="T13" fmla="*/ 21600 h 21600"/>
              <a:gd name="T14" fmla="*/ 0 w 21600"/>
              <a:gd name="T15" fmla="*/ 10800 h 21600"/>
              <a:gd name="T16" fmla="*/ 5304 w 21600"/>
              <a:gd name="T17" fmla="*/ 9216 h 21600"/>
              <a:gd name="T18" fmla="*/ 17504 w 21600"/>
              <a:gd name="T19" fmla="*/ 1837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 extrusionOk="0">
                <a:moveTo>
                  <a:pt x="14" y="0"/>
                </a:moveTo>
                <a:lnTo>
                  <a:pt x="21600" y="0"/>
                </a:lnTo>
                <a:lnTo>
                  <a:pt x="21600" y="21628"/>
                </a:lnTo>
                <a:lnTo>
                  <a:pt x="14" y="21628"/>
                </a:lnTo>
                <a:lnTo>
                  <a:pt x="14" y="0"/>
                </a:lnTo>
                <a:close/>
              </a:path>
              <a:path w="21600" h="21600" extrusionOk="0">
                <a:moveTo>
                  <a:pt x="18476" y="2035"/>
                </a:moveTo>
                <a:lnTo>
                  <a:pt x="20539" y="2035"/>
                </a:lnTo>
                <a:lnTo>
                  <a:pt x="20539" y="6559"/>
                </a:lnTo>
                <a:lnTo>
                  <a:pt x="18476" y="6559"/>
                </a:lnTo>
                <a:lnTo>
                  <a:pt x="18476" y="2035"/>
                </a:lnTo>
                <a:close/>
              </a:path>
              <a:path w="21600" h="21600" extrusionOk="0">
                <a:moveTo>
                  <a:pt x="884" y="2092"/>
                </a:moveTo>
                <a:lnTo>
                  <a:pt x="7425" y="2092"/>
                </a:lnTo>
                <a:lnTo>
                  <a:pt x="7425" y="2770"/>
                </a:lnTo>
                <a:lnTo>
                  <a:pt x="884" y="2770"/>
                </a:lnTo>
                <a:lnTo>
                  <a:pt x="884" y="2092"/>
                </a:lnTo>
                <a:close/>
              </a:path>
              <a:path w="21600" h="21600" extrusionOk="0">
                <a:moveTo>
                  <a:pt x="884" y="3109"/>
                </a:moveTo>
                <a:lnTo>
                  <a:pt x="7425" y="3109"/>
                </a:lnTo>
                <a:lnTo>
                  <a:pt x="7425" y="3788"/>
                </a:lnTo>
                <a:lnTo>
                  <a:pt x="884" y="3788"/>
                </a:lnTo>
                <a:lnTo>
                  <a:pt x="884" y="3109"/>
                </a:lnTo>
                <a:close/>
              </a:path>
              <a:path w="21600" h="21600" extrusionOk="0">
                <a:moveTo>
                  <a:pt x="884" y="4127"/>
                </a:moveTo>
                <a:lnTo>
                  <a:pt x="7425" y="4127"/>
                </a:lnTo>
                <a:lnTo>
                  <a:pt x="7425" y="4806"/>
                </a:lnTo>
                <a:lnTo>
                  <a:pt x="884" y="4806"/>
                </a:lnTo>
                <a:lnTo>
                  <a:pt x="884" y="4127"/>
                </a:lnTo>
                <a:close/>
              </a:path>
              <a:path w="21600" h="21600" extrusionOk="0">
                <a:moveTo>
                  <a:pt x="5127" y="5145"/>
                </a:moveTo>
                <a:lnTo>
                  <a:pt x="7425" y="5145"/>
                </a:lnTo>
                <a:lnTo>
                  <a:pt x="7425" y="5824"/>
                </a:lnTo>
                <a:lnTo>
                  <a:pt x="5127" y="5824"/>
                </a:lnTo>
                <a:lnTo>
                  <a:pt x="5127" y="5145"/>
                </a:lnTo>
                <a:close/>
              </a:path>
            </a:pathLst>
          </a:custGeom>
          <a:solidFill>
            <a:srgbClr val="FFFFFF"/>
          </a:solidFill>
          <a:ln w="9525">
            <a:solidFill>
              <a:srgbClr val="000000"/>
            </a:solidFill>
            <a:miter lim="800000"/>
            <a:headEnd/>
            <a:tailEnd/>
          </a:ln>
          <a:effectLst>
            <a:outerShdw dist="107763" dir="2700000" algn="ctr" rotWithShape="0">
              <a:srgbClr val="808080"/>
            </a:outerShdw>
          </a:effec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38943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8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4389438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86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1288</TotalTime>
  <Words>350</Words>
  <Application>Microsoft Office PowerPoint</Application>
  <PresentationFormat>Custom</PresentationFormat>
  <Paragraphs>67</Paragraphs>
  <Slides>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2" baseType="lpstr">
      <vt:lpstr>Default Design</vt:lpstr>
      <vt:lpstr>PowerPoint Presentation</vt:lpstr>
    </vt:vector>
  </TitlesOfParts>
  <Company>SSEC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Jordan Gerth</dc:creator>
  <cp:lastModifiedBy>Jordan Gerth</cp:lastModifiedBy>
  <cp:revision>75</cp:revision>
  <dcterms:created xsi:type="dcterms:W3CDTF">2008-10-08T16:41:39Z</dcterms:created>
  <dcterms:modified xsi:type="dcterms:W3CDTF">2015-01-09T22:59:56Z</dcterms:modified>
</cp:coreProperties>
</file>