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84"/>
  </p:notesMasterIdLst>
  <p:handoutMasterIdLst>
    <p:handoutMasterId r:id="rId85"/>
  </p:handoutMasterIdLst>
  <p:sldIdLst>
    <p:sldId id="256" r:id="rId2"/>
    <p:sldId id="368" r:id="rId3"/>
    <p:sldId id="310" r:id="rId4"/>
    <p:sldId id="311" r:id="rId5"/>
    <p:sldId id="307" r:id="rId6"/>
    <p:sldId id="278" r:id="rId7"/>
    <p:sldId id="260" r:id="rId8"/>
    <p:sldId id="261" r:id="rId9"/>
    <p:sldId id="257" r:id="rId10"/>
    <p:sldId id="315" r:id="rId11"/>
    <p:sldId id="263" r:id="rId12"/>
    <p:sldId id="314" r:id="rId13"/>
    <p:sldId id="387" r:id="rId14"/>
    <p:sldId id="332" r:id="rId15"/>
    <p:sldId id="317" r:id="rId16"/>
    <p:sldId id="318" r:id="rId17"/>
    <p:sldId id="319" r:id="rId18"/>
    <p:sldId id="313" r:id="rId19"/>
    <p:sldId id="399" r:id="rId20"/>
    <p:sldId id="400" r:id="rId21"/>
    <p:sldId id="401" r:id="rId22"/>
    <p:sldId id="402" r:id="rId23"/>
    <p:sldId id="386" r:id="rId24"/>
    <p:sldId id="321" r:id="rId25"/>
    <p:sldId id="312" r:id="rId26"/>
    <p:sldId id="388" r:id="rId27"/>
    <p:sldId id="389" r:id="rId28"/>
    <p:sldId id="391" r:id="rId29"/>
    <p:sldId id="322" r:id="rId30"/>
    <p:sldId id="378" r:id="rId31"/>
    <p:sldId id="379" r:id="rId32"/>
    <p:sldId id="380" r:id="rId33"/>
    <p:sldId id="381" r:id="rId34"/>
    <p:sldId id="382" r:id="rId35"/>
    <p:sldId id="383" r:id="rId36"/>
    <p:sldId id="384" r:id="rId37"/>
    <p:sldId id="385" r:id="rId38"/>
    <p:sldId id="403" r:id="rId39"/>
    <p:sldId id="404" r:id="rId40"/>
    <p:sldId id="405" r:id="rId41"/>
    <p:sldId id="406" r:id="rId42"/>
    <p:sldId id="412" r:id="rId43"/>
    <p:sldId id="413" r:id="rId44"/>
    <p:sldId id="410" r:id="rId45"/>
    <p:sldId id="411" r:id="rId46"/>
    <p:sldId id="414" r:id="rId47"/>
    <p:sldId id="408" r:id="rId48"/>
    <p:sldId id="308" r:id="rId49"/>
    <p:sldId id="309" r:id="rId50"/>
    <p:sldId id="275" r:id="rId51"/>
    <p:sldId id="294" r:id="rId52"/>
    <p:sldId id="324" r:id="rId53"/>
    <p:sldId id="326" r:id="rId54"/>
    <p:sldId id="330" r:id="rId55"/>
    <p:sldId id="338" r:id="rId56"/>
    <p:sldId id="341" r:id="rId57"/>
    <p:sldId id="342" r:id="rId58"/>
    <p:sldId id="343" r:id="rId59"/>
    <p:sldId id="351" r:id="rId60"/>
    <p:sldId id="339" r:id="rId61"/>
    <p:sldId id="340" r:id="rId62"/>
    <p:sldId id="346" r:id="rId63"/>
    <p:sldId id="327" r:id="rId64"/>
    <p:sldId id="344" r:id="rId65"/>
    <p:sldId id="345" r:id="rId66"/>
    <p:sldId id="350" r:id="rId67"/>
    <p:sldId id="398" r:id="rId68"/>
    <p:sldId id="364" r:id="rId69"/>
    <p:sldId id="365" r:id="rId70"/>
    <p:sldId id="416" r:id="rId71"/>
    <p:sldId id="394" r:id="rId72"/>
    <p:sldId id="393" r:id="rId73"/>
    <p:sldId id="415" r:id="rId74"/>
    <p:sldId id="354" r:id="rId75"/>
    <p:sldId id="355" r:id="rId76"/>
    <p:sldId id="417" r:id="rId77"/>
    <p:sldId id="356" r:id="rId78"/>
    <p:sldId id="392" r:id="rId79"/>
    <p:sldId id="376" r:id="rId80"/>
    <p:sldId id="377" r:id="rId81"/>
    <p:sldId id="302" r:id="rId82"/>
    <p:sldId id="334"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659" autoAdjust="0"/>
  </p:normalViewPr>
  <p:slideViewPr>
    <p:cSldViewPr snapToGrid="0" snapToObjects="1">
      <p:cViewPr varScale="1">
        <p:scale>
          <a:sx n="87" d="100"/>
          <a:sy n="87" d="100"/>
        </p:scale>
        <p:origin x="-1380"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C255C0-809C-9641-B46B-9EFB85C3F092}" type="datetimeFigureOut">
              <a:rPr lang="en-US" smtClean="0"/>
              <a:t>12/20/2013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40DC0C-2B22-1E43-8D40-8E75D86C00C9}" type="slidenum">
              <a:rPr lang="en-US" smtClean="0"/>
              <a:t>‹#›</a:t>
            </a:fld>
            <a:endParaRPr lang="en-US"/>
          </a:p>
        </p:txBody>
      </p:sp>
    </p:spTree>
    <p:extLst>
      <p:ext uri="{BB962C8B-B14F-4D97-AF65-F5344CB8AC3E}">
        <p14:creationId xmlns:p14="http://schemas.microsoft.com/office/powerpoint/2010/main" val="2923575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F34231-6E0D-244F-BC34-518E63966CE7}" type="datetimeFigureOut">
              <a:rPr lang="en-US" smtClean="0"/>
              <a:t>12/20/2013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D589D9-0BFE-7E44-BCAD-4D356A093AE7}" type="slidenum">
              <a:rPr lang="en-US" smtClean="0"/>
              <a:t>‹#›</a:t>
            </a:fld>
            <a:endParaRPr lang="en-US"/>
          </a:p>
        </p:txBody>
      </p:sp>
    </p:spTree>
    <p:extLst>
      <p:ext uri="{BB962C8B-B14F-4D97-AF65-F5344CB8AC3E}">
        <p14:creationId xmlns:p14="http://schemas.microsoft.com/office/powerpoint/2010/main" val="35018002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http://</a:t>
            </a:r>
            <a:r>
              <a:rPr lang="pl-PL" dirty="0" err="1" smtClean="0"/>
              <a:t>www.ofcm.gov</a:t>
            </a:r>
            <a:r>
              <a:rPr lang="pl-PL" dirty="0" smtClean="0"/>
              <a:t>/fmh-1/pdf/I-CH9.pdf</a:t>
            </a:r>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7</a:t>
            </a:fld>
            <a:endParaRPr lang="en-US"/>
          </a:p>
        </p:txBody>
      </p:sp>
    </p:spTree>
    <p:extLst>
      <p:ext uri="{BB962C8B-B14F-4D97-AF65-F5344CB8AC3E}">
        <p14:creationId xmlns:p14="http://schemas.microsoft.com/office/powerpoint/2010/main" val="2799609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Slingo</a:t>
            </a:r>
            <a:r>
              <a:rPr lang="en-US" dirty="0" smtClean="0"/>
              <a:t>, J. M., 1980: A cloud parameterization scheme derived from GATE data for use with a numerical model. </a:t>
            </a:r>
            <a:r>
              <a:rPr lang="en-US" i="1" dirty="0" smtClean="0"/>
              <a:t>Quart. J. Roy. Meteor. Soc.,</a:t>
            </a:r>
            <a:r>
              <a:rPr lang="en-US" b="1" dirty="0" smtClean="0"/>
              <a:t>106,</a:t>
            </a:r>
            <a:r>
              <a:rPr lang="en-US" dirty="0" smtClean="0"/>
              <a:t> 899–927. </a:t>
            </a:r>
          </a:p>
          <a:p>
            <a:r>
              <a:rPr lang="en-US" dirty="0" smtClean="0"/>
              <a:t>Smith, R. N. B., 1990: A scheme for predicting layer clouds and their water content in a general circulation model. </a:t>
            </a:r>
            <a:r>
              <a:rPr lang="en-US" i="1" dirty="0" smtClean="0"/>
              <a:t>Quart. J. Roy. Meteor. Soc.,</a:t>
            </a:r>
            <a:r>
              <a:rPr lang="en-US" b="1" dirty="0" smtClean="0"/>
              <a:t>116,</a:t>
            </a:r>
            <a:r>
              <a:rPr lang="en-US" dirty="0" smtClean="0"/>
              <a:t> 435–460. </a:t>
            </a:r>
          </a:p>
          <a:p>
            <a:r>
              <a:rPr lang="en-US" dirty="0" err="1" smtClean="0"/>
              <a:t>Xu</a:t>
            </a:r>
            <a:r>
              <a:rPr lang="en-US" dirty="0" smtClean="0"/>
              <a:t>, K.-M., and D. A. Randall, 1996: A semi-empirical cloudiness parameterization for use in climate models. </a:t>
            </a:r>
            <a:r>
              <a:rPr lang="en-US" i="1" dirty="0" smtClean="0"/>
              <a:t>J. Atmos. Sci.,</a:t>
            </a:r>
            <a:r>
              <a:rPr lang="en-US" b="1" dirty="0" smtClean="0"/>
              <a:t>53,</a:t>
            </a:r>
            <a:r>
              <a:rPr lang="en-US" dirty="0" smtClean="0"/>
              <a:t> 3084–3102. </a:t>
            </a:r>
            <a:endParaRPr lang="en-US" dirty="0"/>
          </a:p>
        </p:txBody>
      </p:sp>
      <p:sp>
        <p:nvSpPr>
          <p:cNvPr id="4" name="Slide Number Placeholder 3"/>
          <p:cNvSpPr>
            <a:spLocks noGrp="1"/>
          </p:cNvSpPr>
          <p:nvPr>
            <p:ph type="sldNum" sz="quarter" idx="10"/>
          </p:nvPr>
        </p:nvSpPr>
        <p:spPr/>
        <p:txBody>
          <a:bodyPr/>
          <a:lstStyle/>
          <a:p>
            <a:fld id="{EDE640FE-F7CC-4BD9-BD40-FF38860B269D}" type="slidenum">
              <a:rPr lang="en-US" smtClean="0"/>
              <a:pPr/>
              <a:t>50</a:t>
            </a:fld>
            <a:endParaRPr lang="en-US"/>
          </a:p>
        </p:txBody>
      </p:sp>
    </p:spTree>
    <p:extLst>
      <p:ext uri="{BB962C8B-B14F-4D97-AF65-F5344CB8AC3E}">
        <p14:creationId xmlns:p14="http://schemas.microsoft.com/office/powerpoint/2010/main" val="240327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Absolute </a:t>
            </a:r>
            <a:r>
              <a:rPr lang="en-US" dirty="0" err="1" smtClean="0"/>
              <a:t>vorticity</a:t>
            </a:r>
            <a:r>
              <a:rPr lang="en-US" dirty="0" smtClean="0"/>
              <a:t> support: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Advection of geostrophic absolute </a:t>
            </a:r>
            <a:r>
              <a:rPr lang="en-US" dirty="0" err="1" smtClean="0"/>
              <a:t>vorticity</a:t>
            </a:r>
            <a:r>
              <a:rPr lang="en-US" dirty="0" smtClean="0"/>
              <a:t> by the geostrophic wind promotes upward vertical motion via the quasi-geostrophic omega equation (other term is thickness advection).</a:t>
            </a:r>
          </a:p>
        </p:txBody>
      </p:sp>
      <p:sp>
        <p:nvSpPr>
          <p:cNvPr id="4" name="Slide Number Placeholder 3"/>
          <p:cNvSpPr>
            <a:spLocks noGrp="1"/>
          </p:cNvSpPr>
          <p:nvPr>
            <p:ph type="sldNum" sz="quarter" idx="10"/>
          </p:nvPr>
        </p:nvSpPr>
        <p:spPr/>
        <p:txBody>
          <a:bodyPr/>
          <a:lstStyle/>
          <a:p>
            <a:fld id="{76D589D9-0BFE-7E44-BCAD-4D356A093AE7}" type="slidenum">
              <a:rPr lang="en-US" smtClean="0"/>
              <a:t>54</a:t>
            </a:fld>
            <a:endParaRPr lang="en-US"/>
          </a:p>
        </p:txBody>
      </p:sp>
    </p:spTree>
    <p:extLst>
      <p:ext uri="{BB962C8B-B14F-4D97-AF65-F5344CB8AC3E}">
        <p14:creationId xmlns:p14="http://schemas.microsoft.com/office/powerpoint/2010/main" val="1808503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65</a:t>
            </a:fld>
            <a:endParaRPr lang="en-US"/>
          </a:p>
        </p:txBody>
      </p:sp>
    </p:spTree>
    <p:extLst>
      <p:ext uri="{BB962C8B-B14F-4D97-AF65-F5344CB8AC3E}">
        <p14:creationId xmlns:p14="http://schemas.microsoft.com/office/powerpoint/2010/main" val="366005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CALIPSO is Cloud-Aerosol Lidar and Infrared Pathfinder Satellite Observations</a:t>
            </a:r>
          </a:p>
          <a:p>
            <a:r>
              <a:rPr lang="en-US" dirty="0" smtClean="0"/>
              <a:t>VIIRS is Visible Infrared Imaging Radiometer Suite</a:t>
            </a:r>
          </a:p>
          <a:p>
            <a:r>
              <a:rPr lang="en-US" dirty="0" smtClean="0"/>
              <a:t>NPP is National Polar-orbiting Partnership</a:t>
            </a:r>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81</a:t>
            </a:fld>
            <a:endParaRPr lang="en-US"/>
          </a:p>
        </p:txBody>
      </p:sp>
    </p:spTree>
    <p:extLst>
      <p:ext uri="{BB962C8B-B14F-4D97-AF65-F5344CB8AC3E}">
        <p14:creationId xmlns:p14="http://schemas.microsoft.com/office/powerpoint/2010/main" val="3210349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correction addresses thin high cloud above thick low cloud.  In such situations, the GOES Imager ECA product output is the value for the high thin cloud, producing a sharp gradient in the ECA product despite a uniform lower cloud deck.  To resolve this inconsistency, the Celestial Dome ECA is the product of the cloud fraction and cloud probability when:</a:t>
            </a:r>
          </a:p>
          <a:p>
            <a:pPr lvl="0"/>
            <a:r>
              <a:rPr lang="en-US" sz="1200" kern="1200" dirty="0" smtClean="0">
                <a:solidFill>
                  <a:schemeClr val="tx1"/>
                </a:solidFill>
                <a:effectLst/>
                <a:latin typeface="+mn-lt"/>
                <a:ea typeface="+mn-ea"/>
                <a:cs typeface="+mn-cs"/>
              </a:rPr>
              <a:t>Cloud emissivity is less than 50%,</a:t>
            </a:r>
          </a:p>
          <a:p>
            <a:pPr lvl="0"/>
            <a:r>
              <a:rPr lang="en-US" sz="1200" kern="1200" dirty="0" smtClean="0">
                <a:solidFill>
                  <a:schemeClr val="tx1"/>
                </a:solidFill>
                <a:effectLst/>
                <a:latin typeface="+mn-lt"/>
                <a:ea typeface="+mn-ea"/>
                <a:cs typeface="+mn-cs"/>
              </a:rPr>
              <a:t>Cloud fraction is greater than 95%,</a:t>
            </a:r>
          </a:p>
          <a:p>
            <a:pPr lvl="0"/>
            <a:r>
              <a:rPr lang="en-US" sz="1200" kern="1200" dirty="0" smtClean="0">
                <a:solidFill>
                  <a:schemeClr val="tx1"/>
                </a:solidFill>
                <a:effectLst/>
                <a:latin typeface="+mn-lt"/>
                <a:ea typeface="+mn-ea"/>
                <a:cs typeface="+mn-cs"/>
              </a:rPr>
              <a:t>Cloud probability is greater than 95%, and</a:t>
            </a:r>
          </a:p>
          <a:p>
            <a:pPr lvl="0"/>
            <a:r>
              <a:rPr lang="en-US" sz="1200" kern="1200" dirty="0" smtClean="0">
                <a:solidFill>
                  <a:schemeClr val="tx1"/>
                </a:solidFill>
                <a:effectLst/>
                <a:latin typeface="+mn-lt"/>
                <a:ea typeface="+mn-ea"/>
                <a:cs typeface="+mn-cs"/>
              </a:rPr>
              <a:t>Cloud type is opaque ice, cirrus, overlap, or overshooting.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Another correction addresses Celestial Dome ECA values of less than 100% for overcast scenes.  In such situations, where the spatial standard deviation of the Celestial Dome ECA is less than 2.50, and the percent of liquid water clouds is above 95%, the Celestial Dome ECA is set to 100%.  For each pixel, the spatial standard deviation is taken over the same 11 x 11 pixel box as used to produce the initial Celestial Dome ECA value.</a:t>
            </a:r>
          </a:p>
        </p:txBody>
      </p:sp>
      <p:sp>
        <p:nvSpPr>
          <p:cNvPr id="4" name="Slide Number Placeholder 3"/>
          <p:cNvSpPr>
            <a:spLocks noGrp="1"/>
          </p:cNvSpPr>
          <p:nvPr>
            <p:ph type="sldNum" sz="quarter" idx="10"/>
          </p:nvPr>
        </p:nvSpPr>
        <p:spPr/>
        <p:txBody>
          <a:bodyPr/>
          <a:lstStyle/>
          <a:p>
            <a:fld id="{76D589D9-0BFE-7E44-BCAD-4D356A093AE7}" type="slidenum">
              <a:rPr lang="en-US" smtClean="0"/>
              <a:t>14</a:t>
            </a:fld>
            <a:endParaRPr lang="en-US"/>
          </a:p>
        </p:txBody>
      </p:sp>
    </p:spTree>
    <p:extLst>
      <p:ext uri="{BB962C8B-B14F-4D97-AF65-F5344CB8AC3E}">
        <p14:creationId xmlns:p14="http://schemas.microsoft.com/office/powerpoint/2010/main" val="196684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high sky cover amounts</a:t>
            </a:r>
            <a:r>
              <a:rPr lang="en-US" baseline="0" dirty="0" smtClean="0"/>
              <a:t> (mostly cloudy skies) </a:t>
            </a:r>
            <a:r>
              <a:rPr lang="en-US" dirty="0" smtClean="0"/>
              <a:t>at</a:t>
            </a:r>
            <a:r>
              <a:rPr lang="en-US" baseline="0" dirty="0" smtClean="0"/>
              <a:t> points of</a:t>
            </a:r>
            <a:r>
              <a:rPr lang="en-US" dirty="0" smtClean="0"/>
              <a:t> the GOES Imager Sky Cover Product, the blended analysis is often an increase over that amount.</a:t>
            </a:r>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26</a:t>
            </a:fld>
            <a:endParaRPr lang="en-US"/>
          </a:p>
        </p:txBody>
      </p:sp>
    </p:spTree>
    <p:extLst>
      <p:ext uri="{BB962C8B-B14F-4D97-AF65-F5344CB8AC3E}">
        <p14:creationId xmlns:p14="http://schemas.microsoft.com/office/powerpoint/2010/main" val="344466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generally poor correspondence</a:t>
            </a:r>
            <a:r>
              <a:rPr lang="en-US" baseline="0" dirty="0" smtClean="0"/>
              <a:t> between the GOES Imager Sky Cover Product and surface observations of sky cover.  However, the GOES Imager Sky Cover Product is still a significant contributor to the blended analysis.</a:t>
            </a:r>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27</a:t>
            </a:fld>
            <a:endParaRPr lang="en-US"/>
          </a:p>
        </p:txBody>
      </p:sp>
    </p:spTree>
    <p:extLst>
      <p:ext uri="{BB962C8B-B14F-4D97-AF65-F5344CB8AC3E}">
        <p14:creationId xmlns:p14="http://schemas.microsoft.com/office/powerpoint/2010/main" val="273502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CALIOP is Cloud-Aerosol Lidar with Orthogonal Polarization</a:t>
            </a:r>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36</a:t>
            </a:fld>
            <a:endParaRPr lang="en-US"/>
          </a:p>
        </p:txBody>
      </p:sp>
    </p:spTree>
    <p:extLst>
      <p:ext uri="{BB962C8B-B14F-4D97-AF65-F5344CB8AC3E}">
        <p14:creationId xmlns:p14="http://schemas.microsoft.com/office/powerpoint/2010/main" val="2771410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D589D9-0BFE-7E44-BCAD-4D356A093AE7}" type="slidenum">
              <a:rPr lang="en-US" smtClean="0"/>
              <a:t>38</a:t>
            </a:fld>
            <a:endParaRPr lang="en-US"/>
          </a:p>
        </p:txBody>
      </p:sp>
    </p:spTree>
    <p:extLst>
      <p:ext uri="{BB962C8B-B14F-4D97-AF65-F5344CB8AC3E}">
        <p14:creationId xmlns:p14="http://schemas.microsoft.com/office/powerpoint/2010/main" val="278831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 binary (or “zero-one”) optimization problem, a case of the mixed integer optimization problems is formulated.  While a mixed integer formulation is </a:t>
            </a:r>
            <a:r>
              <a:rPr lang="en-US" sz="1200" kern="1200" dirty="0" err="1" smtClean="0">
                <a:solidFill>
                  <a:schemeClr val="tx1"/>
                </a:solidFill>
                <a:effectLst/>
                <a:latin typeface="+mn-lt"/>
                <a:ea typeface="+mn-ea"/>
                <a:cs typeface="+mn-cs"/>
              </a:rPr>
              <a:t>nonconvex</a:t>
            </a:r>
            <a:r>
              <a:rPr lang="en-US" sz="1200" kern="1200" dirty="0" smtClean="0">
                <a:solidFill>
                  <a:schemeClr val="tx1"/>
                </a:solidFill>
                <a:effectLst/>
                <a:latin typeface="+mn-lt"/>
                <a:ea typeface="+mn-ea"/>
                <a:cs typeface="+mn-cs"/>
              </a:rPr>
              <a:t> by definition, and therefore difficult to solve, relaxation procedures can produce a convex linear optimization problem that can be solved relatively easily.  However, because binary optimization problems fall in computational complexity case “NP-complete” (Karp 1972), there is not an efficient method for finding the solution.  The larger the problem, the longer it takes to solve.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“NP” in “NP-complete” refers to “nondeterministic polynomial time”.</a:t>
            </a:r>
          </a:p>
        </p:txBody>
      </p:sp>
      <p:sp>
        <p:nvSpPr>
          <p:cNvPr id="4" name="Slide Number Placeholder 3"/>
          <p:cNvSpPr>
            <a:spLocks noGrp="1"/>
          </p:cNvSpPr>
          <p:nvPr>
            <p:ph type="sldNum" sz="quarter" idx="10"/>
          </p:nvPr>
        </p:nvSpPr>
        <p:spPr/>
        <p:txBody>
          <a:bodyPr/>
          <a:lstStyle/>
          <a:p>
            <a:fld id="{76D589D9-0BFE-7E44-BCAD-4D356A093AE7}" type="slidenum">
              <a:rPr lang="en-US" smtClean="0"/>
              <a:t>39</a:t>
            </a:fld>
            <a:endParaRPr lang="en-US"/>
          </a:p>
        </p:txBody>
      </p:sp>
    </p:spTree>
    <p:extLst>
      <p:ext uri="{BB962C8B-B14F-4D97-AF65-F5344CB8AC3E}">
        <p14:creationId xmlns:p14="http://schemas.microsoft.com/office/powerpoint/2010/main" val="3653949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possible that the NDFD one-hour forecast is low bias for mostly cloudy or cloudy skies.</a:t>
            </a:r>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41</a:t>
            </a:fld>
            <a:endParaRPr lang="en-US"/>
          </a:p>
        </p:txBody>
      </p:sp>
    </p:spTree>
    <p:extLst>
      <p:ext uri="{BB962C8B-B14F-4D97-AF65-F5344CB8AC3E}">
        <p14:creationId xmlns:p14="http://schemas.microsoft.com/office/powerpoint/2010/main" val="131295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D589D9-0BFE-7E44-BCAD-4D356A093AE7}" type="slidenum">
              <a:rPr lang="en-US" smtClean="0"/>
              <a:t>47</a:t>
            </a:fld>
            <a:endParaRPr lang="en-US"/>
          </a:p>
        </p:txBody>
      </p:sp>
    </p:spTree>
    <p:extLst>
      <p:ext uri="{BB962C8B-B14F-4D97-AF65-F5344CB8AC3E}">
        <p14:creationId xmlns:p14="http://schemas.microsoft.com/office/powerpoint/2010/main" val="367254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6234E0A-B0FA-BC4F-8902-7E425374B013}"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005A7353-72FB-634A-9E78-86FC80132B38}" type="datetime1">
              <a:rPr lang="en-US" smtClean="0"/>
              <a:t>12/20/2013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45D1468-D56D-1143-A0EF-E85EA77B3A55}"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19D4935E-B87D-684B-A242-3A2C6D12428F}"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F6A3E32D-AD0E-DF40-BAFF-82FF59519519}"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EBDEAA5-7E36-6040-A9B1-94691F0A701E}"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6B4F06D-5C1B-E240-80A6-6212F8D315B4}"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E7FC315-5518-C746-9CC0-E6D9D2754ABA}"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7E84A45-67ED-DF4C-A54B-C7AE7A0F083F}"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728A42-C2E3-0B4E-AD34-7CE2D748D85E}" type="datetime1">
              <a:rPr lang="en-US" smtClean="0"/>
              <a:t>12/20/2013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8AB801DE-9C22-1B41-AC7E-67275D770557}" type="datetime1">
              <a:rPr lang="en-US" smtClean="0"/>
              <a:t>12/20/2013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673CB986-8D11-9D4B-ACB3-7B939106862B}" type="datetime1">
              <a:rPr lang="en-US" smtClean="0"/>
              <a:t>12/20/2013</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035F6E3-8395-7C4D-974F-87D8FDDB07C9}" type="datetime1">
              <a:rPr lang="en-US" smtClean="0"/>
              <a:t>12/20/2013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48FBE-A0D2-B342-95CC-B12761F37370}" type="datetime1">
              <a:rPr lang="en-US" smtClean="0"/>
              <a:t>12/20/2013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16AD3D13-7E89-8E4B-9228-48C67CC2B336}" type="datetime1">
              <a:rPr lang="en-US" smtClean="0"/>
              <a:t>12/20/2013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200E5949-06A4-624B-8588-662317A8C2E5}" type="datetime1">
              <a:rPr lang="en-US" smtClean="0"/>
              <a:t>12/20/2013</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382A7F7-08BF-4252-8141-63FB96055BBB}"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1.bin"/><Relationship Id="rId7"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8.emf"/><Relationship Id="rId5" Type="http://schemas.openxmlformats.org/officeDocument/2006/relationships/image" Target="../media/image26.emf"/><Relationship Id="rId10" Type="http://schemas.openxmlformats.org/officeDocument/2006/relationships/package" Target="../embeddings/Microsoft_Word_Document3.docx"/><Relationship Id="rId4" Type="http://schemas.openxmlformats.org/officeDocument/2006/relationships/package" Target="../embeddings/Microsoft_Word_Document1.docx"/><Relationship Id="rId9"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package" Target="../embeddings/Microsoft_Word_Document4.docx"/></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4.png"/><Relationship Id="rId4" Type="http://schemas.openxmlformats.org/officeDocument/2006/relationships/package" Target="../embeddings/Microsoft_Word_Document5.docx"/></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oleObject" Target="../embeddings/oleObject6.bin"/><Relationship Id="rId7" Type="http://schemas.openxmlformats.org/officeDocument/2006/relationships/package" Target="../embeddings/Microsoft_Word_Document7.doc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45.png"/><Relationship Id="rId4" Type="http://schemas.openxmlformats.org/officeDocument/2006/relationships/package" Target="../embeddings/Microsoft_Word_Document6.docx"/></Relationships>
</file>

<file path=ppt/slides/_rels/slide65.xml.rels><?xml version="1.0" encoding="UTF-8" standalone="yes"?>
<Relationships xmlns="http://schemas.openxmlformats.org/package/2006/relationships"><Relationship Id="rId8" Type="http://schemas.openxmlformats.org/officeDocument/2006/relationships/package" Target="../embeddings/Microsoft_Word_Document9.docx"/><Relationship Id="rId3" Type="http://schemas.openxmlformats.org/officeDocument/2006/relationships/notesSlide" Target="../notesSlides/notesSlide12.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7.png"/><Relationship Id="rId5" Type="http://schemas.openxmlformats.org/officeDocument/2006/relationships/package" Target="../embeddings/Microsoft_Word_Document8.docx"/><Relationship Id="rId4" Type="http://schemas.openxmlformats.org/officeDocument/2006/relationships/oleObject" Target="../embeddings/oleObject8.bin"/><Relationship Id="rId9" Type="http://schemas.openxmlformats.org/officeDocument/2006/relationships/image" Target="../media/image48.png"/></Relationships>
</file>

<file path=ppt/slides/_rels/slide6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10.bin"/><Relationship Id="rId7"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49.png"/><Relationship Id="rId4" Type="http://schemas.openxmlformats.org/officeDocument/2006/relationships/package" Target="../embeddings/Microsoft_Word_Document10.docx"/></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Sky Cover</a:t>
            </a:r>
            <a:endParaRPr lang="en-US" b="1" dirty="0"/>
          </a:p>
        </p:txBody>
      </p:sp>
      <p:sp>
        <p:nvSpPr>
          <p:cNvPr id="3" name="Subtitle 2"/>
          <p:cNvSpPr>
            <a:spLocks noGrp="1"/>
          </p:cNvSpPr>
          <p:nvPr>
            <p:ph type="subTitle" idx="1"/>
          </p:nvPr>
        </p:nvSpPr>
        <p:spPr/>
        <p:txBody>
          <a:bodyPr/>
          <a:lstStyle/>
          <a:p>
            <a:r>
              <a:rPr lang="en-US" b="1" dirty="0" smtClean="0"/>
              <a:t>Ph.D. Defense</a:t>
            </a:r>
          </a:p>
          <a:p>
            <a:endParaRPr lang="en-US" dirty="0" smtClean="0"/>
          </a:p>
          <a:p>
            <a:r>
              <a:rPr lang="en-US" dirty="0" smtClean="0"/>
              <a:t>Jordan J. Gerth</a:t>
            </a:r>
          </a:p>
          <a:p>
            <a:r>
              <a:rPr lang="en-US" dirty="0" smtClean="0"/>
              <a:t>18 December 2013</a:t>
            </a:r>
            <a:endParaRPr lang="en-US" dirty="0"/>
          </a:p>
        </p:txBody>
      </p:sp>
      <p:pic>
        <p:nvPicPr>
          <p:cNvPr id="4" name="Picture 3" descr="j0178460.jpg"/>
          <p:cNvPicPr>
            <a:picLocks noChangeAspect="1"/>
          </p:cNvPicPr>
          <p:nvPr/>
        </p:nvPicPr>
        <p:blipFill rotWithShape="1">
          <a:blip r:embed="rId2">
            <a:extLst>
              <a:ext uri="{28A0092B-C50C-407E-A947-70E740481C1C}">
                <a14:useLocalDpi xmlns:a14="http://schemas.microsoft.com/office/drawing/2010/main" val="0"/>
              </a:ext>
            </a:extLst>
          </a:blip>
          <a:srcRect l="58391"/>
          <a:stretch/>
        </p:blipFill>
        <p:spPr>
          <a:xfrm>
            <a:off x="4892985" y="0"/>
            <a:ext cx="4269691" cy="6858000"/>
          </a:xfrm>
          <a:prstGeom prst="rect">
            <a:avLst/>
          </a:prstGeom>
        </p:spPr>
      </p:pic>
      <p:sp>
        <p:nvSpPr>
          <p:cNvPr id="5" name="Slide Number Placeholder 4"/>
          <p:cNvSpPr>
            <a:spLocks noGrp="1"/>
          </p:cNvSpPr>
          <p:nvPr>
            <p:ph type="sldNum" sz="quarter" idx="12"/>
          </p:nvPr>
        </p:nvSpPr>
        <p:spPr/>
        <p:txBody>
          <a:bodyPr/>
          <a:lstStyle/>
          <a:p>
            <a:fld id="{4A822907-8A9D-4F6B-98F6-913902AD56B5}" type="slidenum">
              <a:rPr lang="en-US" smtClean="0"/>
              <a:t>1</a:t>
            </a:fld>
            <a:endParaRPr lang="en-US"/>
          </a:p>
        </p:txBody>
      </p:sp>
    </p:spTree>
    <p:extLst>
      <p:ext uri="{BB962C8B-B14F-4D97-AF65-F5344CB8AC3E}">
        <p14:creationId xmlns:p14="http://schemas.microsoft.com/office/powerpoint/2010/main" val="31664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In-Situ Observations</a:t>
            </a:r>
            <a:endParaRPr lang="en-US" dirty="0"/>
          </a:p>
        </p:txBody>
      </p:sp>
      <p:sp>
        <p:nvSpPr>
          <p:cNvPr id="3" name="Content Placeholder 2"/>
          <p:cNvSpPr>
            <a:spLocks noGrp="1"/>
          </p:cNvSpPr>
          <p:nvPr>
            <p:ph idx="1"/>
          </p:nvPr>
        </p:nvSpPr>
        <p:spPr/>
        <p:txBody>
          <a:bodyPr>
            <a:normAutofit lnSpcReduction="10000"/>
          </a:bodyPr>
          <a:lstStyle/>
          <a:p>
            <a:r>
              <a:rPr lang="en-US" b="1" dirty="0" smtClean="0"/>
              <a:t>If a surface station reports cloudy, it’s cloudy.</a:t>
            </a:r>
          </a:p>
          <a:p>
            <a:r>
              <a:rPr lang="en-US" dirty="0" smtClean="0"/>
              <a:t>Strengths:</a:t>
            </a:r>
          </a:p>
          <a:p>
            <a:pPr lvl="1"/>
            <a:r>
              <a:rPr lang="en-US" dirty="0" smtClean="0"/>
              <a:t>Temporal availability</a:t>
            </a:r>
          </a:p>
          <a:p>
            <a:pPr lvl="1"/>
            <a:r>
              <a:rPr lang="en-US" dirty="0" smtClean="0"/>
              <a:t>High detectability for low cloud (under 12 </a:t>
            </a:r>
            <a:r>
              <a:rPr lang="en-US" dirty="0" err="1" smtClean="0"/>
              <a:t>kft</a:t>
            </a:r>
            <a:r>
              <a:rPr lang="en-US" dirty="0" smtClean="0"/>
              <a:t>)</a:t>
            </a:r>
          </a:p>
          <a:p>
            <a:r>
              <a:rPr lang="en-US" dirty="0" smtClean="0"/>
              <a:t>Weaknesses:</a:t>
            </a:r>
          </a:p>
          <a:p>
            <a:pPr lvl="1"/>
            <a:r>
              <a:rPr lang="en-US" dirty="0" smtClean="0"/>
              <a:t>Spatial availability</a:t>
            </a:r>
            <a:endParaRPr lang="en-US" dirty="0"/>
          </a:p>
          <a:p>
            <a:pPr lvl="1"/>
            <a:r>
              <a:rPr lang="en-US" dirty="0" smtClean="0"/>
              <a:t>Precision (five coverage categories)</a:t>
            </a:r>
          </a:p>
          <a:p>
            <a:pPr lvl="1"/>
            <a:r>
              <a:rPr lang="en-US" dirty="0" smtClean="0"/>
              <a:t>Poor detectability of high cloud, particularly overnight</a:t>
            </a:r>
          </a:p>
          <a:p>
            <a:pPr lvl="1"/>
            <a:r>
              <a:rPr lang="en-US" dirty="0" smtClean="0"/>
              <a:t>Automated equipment uses temporal average of detections at fixed point</a:t>
            </a:r>
          </a:p>
        </p:txBody>
      </p:sp>
      <p:sp>
        <p:nvSpPr>
          <p:cNvPr id="4" name="Slide Number Placeholder 3"/>
          <p:cNvSpPr>
            <a:spLocks noGrp="1"/>
          </p:cNvSpPr>
          <p:nvPr>
            <p:ph type="sldNum" sz="quarter" idx="12"/>
          </p:nvPr>
        </p:nvSpPr>
        <p:spPr/>
        <p:txBody>
          <a:bodyPr/>
          <a:lstStyle/>
          <a:p>
            <a:fld id="{4382A7F7-08BF-4252-8141-63FB96055BBB}" type="slidenum">
              <a:rPr lang="en-US" smtClean="0"/>
              <a:t>10</a:t>
            </a:fld>
            <a:endParaRPr lang="en-US"/>
          </a:p>
        </p:txBody>
      </p:sp>
    </p:spTree>
    <p:extLst>
      <p:ext uri="{BB962C8B-B14F-4D97-AF65-F5344CB8AC3E}">
        <p14:creationId xmlns:p14="http://schemas.microsoft.com/office/powerpoint/2010/main" val="1676151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82A7F7-08BF-4252-8141-63FB96055BBB}" type="slidenum">
              <a:rPr lang="en-US" smtClean="0"/>
              <a:t>11</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40" y="0"/>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9615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Observations</a:t>
            </a:r>
            <a:endParaRPr lang="en-US" dirty="0"/>
          </a:p>
        </p:txBody>
      </p:sp>
      <p:sp>
        <p:nvSpPr>
          <p:cNvPr id="3" name="Content Placeholder 2"/>
          <p:cNvSpPr>
            <a:spLocks noGrp="1"/>
          </p:cNvSpPr>
          <p:nvPr>
            <p:ph idx="1"/>
          </p:nvPr>
        </p:nvSpPr>
        <p:spPr/>
        <p:txBody>
          <a:bodyPr/>
          <a:lstStyle/>
          <a:p>
            <a:r>
              <a:rPr lang="en-US" dirty="0" smtClean="0"/>
              <a:t>Strengths:</a:t>
            </a:r>
          </a:p>
          <a:p>
            <a:pPr lvl="1"/>
            <a:r>
              <a:rPr lang="en-US" dirty="0" smtClean="0"/>
              <a:t>Spatial and temporal coverage (geostationary)</a:t>
            </a:r>
          </a:p>
          <a:p>
            <a:pPr lvl="1"/>
            <a:r>
              <a:rPr lang="en-US" dirty="0" smtClean="0"/>
              <a:t>Daytime cloud detectability</a:t>
            </a:r>
          </a:p>
          <a:p>
            <a:r>
              <a:rPr lang="en-US" dirty="0" smtClean="0"/>
              <a:t>Weaknesses:</a:t>
            </a:r>
          </a:p>
          <a:p>
            <a:pPr lvl="1"/>
            <a:r>
              <a:rPr lang="en-US" dirty="0" smtClean="0"/>
              <a:t>High cloud (ice cloud) masking low cloud (water cloud)</a:t>
            </a:r>
          </a:p>
          <a:p>
            <a:pPr lvl="1"/>
            <a:r>
              <a:rPr lang="en-US" dirty="0" smtClean="0"/>
              <a:t>Stray light (sunlight entering optics overnight resulting in artificially inflated shortwave bands)</a:t>
            </a:r>
          </a:p>
          <a:p>
            <a:pPr lvl="1"/>
            <a:r>
              <a:rPr lang="en-US" dirty="0" smtClean="0"/>
              <a:t>Fog or low cloud where infrared brightness temperatures do not vary substantially from background land or water surface (nighttime)</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12</a:t>
            </a:fld>
            <a:endParaRPr lang="en-US"/>
          </a:p>
        </p:txBody>
      </p:sp>
    </p:spTree>
    <p:extLst>
      <p:ext uri="{BB962C8B-B14F-4D97-AF65-F5344CB8AC3E}">
        <p14:creationId xmlns:p14="http://schemas.microsoft.com/office/powerpoint/2010/main" val="237192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82A7F7-08BF-4252-8141-63FB96055BBB}" type="slidenum">
              <a:rPr lang="en-US" smtClean="0"/>
              <a:t>13</a:t>
            </a:fld>
            <a:endParaRPr lang="en-US"/>
          </a:p>
        </p:txBody>
      </p:sp>
      <p:pic>
        <p:nvPicPr>
          <p:cNvPr id="4" name="sky-img" descr="ky Cover Comparison"/>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40" y="0"/>
            <a:ext cx="8685736"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7629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 to Sky Cover Product</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US" dirty="0" smtClean="0"/>
              <a:t>Start with Effective Cloud Amount</a:t>
            </a:r>
          </a:p>
          <a:p>
            <a:pPr marL="457200" indent="-457200">
              <a:buFont typeface="+mj-lt"/>
              <a:buAutoNum type="arabicPeriod"/>
            </a:pPr>
            <a:r>
              <a:rPr lang="en-US" dirty="0" smtClean="0"/>
              <a:t>For each imager (GOES-East and GOES-West) scan, create the celestial dome at each point</a:t>
            </a:r>
          </a:p>
          <a:p>
            <a:pPr marL="800100" lvl="1" indent="-457200"/>
            <a:r>
              <a:rPr lang="en-US" dirty="0"/>
              <a:t>A</a:t>
            </a:r>
            <a:r>
              <a:rPr lang="en-US" dirty="0" smtClean="0"/>
              <a:t>verage </a:t>
            </a:r>
            <a:r>
              <a:rPr lang="en-US" dirty="0"/>
              <a:t>of the standard effective cloud emissivity within a box of 11 by 11 pixels, centered on each grid </a:t>
            </a:r>
            <a:r>
              <a:rPr lang="en-US" dirty="0" smtClean="0"/>
              <a:t>point</a:t>
            </a:r>
            <a:endParaRPr lang="en-US" dirty="0"/>
          </a:p>
          <a:p>
            <a:pPr marL="457200" indent="-457200">
              <a:buFont typeface="+mj-lt"/>
              <a:buAutoNum type="arabicPeriod"/>
            </a:pPr>
            <a:r>
              <a:rPr lang="en-US" dirty="0" smtClean="0"/>
              <a:t>Apply corrections if necessary</a:t>
            </a:r>
          </a:p>
          <a:p>
            <a:pPr marL="800100" lvl="1" indent="-457200"/>
            <a:r>
              <a:rPr lang="en-US" dirty="0" smtClean="0"/>
              <a:t>Ice (low emissivity) cloud above water (high emissivity) cloud</a:t>
            </a:r>
          </a:p>
          <a:p>
            <a:pPr marL="800100" lvl="1" indent="-457200"/>
            <a:r>
              <a:rPr lang="en-US" dirty="0" smtClean="0"/>
              <a:t>Overcast scenes</a:t>
            </a:r>
          </a:p>
          <a:p>
            <a:pPr marL="457200" indent="-457200">
              <a:buFont typeface="+mj-lt"/>
              <a:buAutoNum type="arabicPeriod"/>
            </a:pPr>
            <a:r>
              <a:rPr lang="en-US" dirty="0" smtClean="0"/>
              <a:t>Combine all imager scans from both satellites within a one-hour window and average (equal weight for each scan)</a:t>
            </a:r>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14</a:t>
            </a:fld>
            <a:endParaRPr lang="en-US"/>
          </a:p>
        </p:txBody>
      </p:sp>
    </p:spTree>
    <p:extLst>
      <p:ext uri="{BB962C8B-B14F-4D97-AF65-F5344CB8AC3E}">
        <p14:creationId xmlns:p14="http://schemas.microsoft.com/office/powerpoint/2010/main" val="136359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82A7F7-08BF-4252-8141-63FB96055BBB}" type="slidenum">
              <a:rPr lang="en-US" smtClean="0"/>
              <a:t>15</a:t>
            </a:fld>
            <a:endParaRPr lang="en-US"/>
          </a:p>
        </p:txBody>
      </p:sp>
      <p:pic>
        <p:nvPicPr>
          <p:cNvPr id="4" name="sky-img" descr="ky Cover Comparison"/>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40" y="0"/>
            <a:ext cx="8685736"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7196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82A7F7-08BF-4252-8141-63FB96055BBB}" type="slidenum">
              <a:rPr lang="en-US" smtClean="0"/>
              <a:t>16</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40" y="0"/>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3548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Blended Sky Cover Analysis</a:t>
            </a:r>
            <a:endParaRPr lang="en-US" dirty="0"/>
          </a:p>
        </p:txBody>
      </p:sp>
      <p:sp>
        <p:nvSpPr>
          <p:cNvPr id="6" name="Content Placeholder 5"/>
          <p:cNvSpPr>
            <a:spLocks noGrp="1"/>
          </p:cNvSpPr>
          <p:nvPr>
            <p:ph idx="1"/>
          </p:nvPr>
        </p:nvSpPr>
        <p:spPr/>
        <p:txBody>
          <a:bodyPr>
            <a:normAutofit fontScale="92500" lnSpcReduction="20000"/>
          </a:bodyPr>
          <a:lstStyle/>
          <a:p>
            <a:pPr lvl="0"/>
            <a:r>
              <a:rPr lang="en-US" dirty="0"/>
              <a:t>Where the observation of sky cover from the surface is </a:t>
            </a:r>
            <a:r>
              <a:rPr lang="en-US" dirty="0" smtClean="0"/>
              <a:t>clear, the </a:t>
            </a:r>
            <a:r>
              <a:rPr lang="en-US" dirty="0"/>
              <a:t>blended analysis will assume the value from the satellite sky cover product depending on the corresponding satellite </a:t>
            </a:r>
            <a:r>
              <a:rPr lang="en-US" dirty="0" smtClean="0"/>
              <a:t>cloud top pressure (CTP).  </a:t>
            </a:r>
            <a:r>
              <a:rPr lang="en-US" dirty="0"/>
              <a:t>If the </a:t>
            </a:r>
            <a:r>
              <a:rPr lang="en-US" dirty="0" smtClean="0"/>
              <a:t>CTP </a:t>
            </a:r>
            <a:r>
              <a:rPr lang="en-US" dirty="0"/>
              <a:t>value is sufficiently </a:t>
            </a:r>
            <a:r>
              <a:rPr lang="en-US" dirty="0" smtClean="0"/>
              <a:t>high (low cloud), </a:t>
            </a:r>
            <a:r>
              <a:rPr lang="en-US" dirty="0"/>
              <a:t>then the satellite cloud detection is considered false.</a:t>
            </a:r>
          </a:p>
          <a:p>
            <a:pPr lvl="0"/>
            <a:r>
              <a:rPr lang="en-US" dirty="0" smtClean="0"/>
              <a:t>Otherwise, if the </a:t>
            </a:r>
            <a:r>
              <a:rPr lang="en-US" dirty="0"/>
              <a:t>value of the nearest surface observation of sky cover is greater than that of the satellite sky cover product, the sky cover value of the surface observation is used in the blended analysis.</a:t>
            </a:r>
          </a:p>
          <a:p>
            <a:pPr lvl="0"/>
            <a:r>
              <a:rPr lang="en-US" dirty="0" smtClean="0"/>
              <a:t>In other instances where both observations are available, a weighted average is performed.</a:t>
            </a:r>
          </a:p>
        </p:txBody>
      </p:sp>
      <p:sp>
        <p:nvSpPr>
          <p:cNvPr id="2" name="Slide Number Placeholder 1"/>
          <p:cNvSpPr>
            <a:spLocks noGrp="1"/>
          </p:cNvSpPr>
          <p:nvPr>
            <p:ph type="sldNum" sz="quarter" idx="12"/>
          </p:nvPr>
        </p:nvSpPr>
        <p:spPr/>
        <p:txBody>
          <a:bodyPr/>
          <a:lstStyle/>
          <a:p>
            <a:fld id="{4382A7F7-08BF-4252-8141-63FB96055BBB}" type="slidenum">
              <a:rPr lang="en-US" smtClean="0"/>
              <a:t>17</a:t>
            </a:fld>
            <a:endParaRPr lang="en-US"/>
          </a:p>
        </p:txBody>
      </p:sp>
    </p:spTree>
    <p:extLst>
      <p:ext uri="{BB962C8B-B14F-4D97-AF65-F5344CB8AC3E}">
        <p14:creationId xmlns:p14="http://schemas.microsoft.com/office/powerpoint/2010/main" val="3137891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Cases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6899123"/>
              </p:ext>
            </p:extLst>
          </p:nvPr>
        </p:nvGraphicFramePr>
        <p:xfrm>
          <a:off x="1114425" y="2278105"/>
          <a:ext cx="7610476" cy="4155440"/>
        </p:xfrm>
        <a:graphic>
          <a:graphicData uri="http://schemas.openxmlformats.org/drawingml/2006/table">
            <a:tbl>
              <a:tblPr firstRow="1" bandRow="1">
                <a:tableStyleId>{5C22544A-7EE6-4342-B048-85BDC9FD1C3A}</a:tableStyleId>
              </a:tblPr>
              <a:tblGrid>
                <a:gridCol w="1902619"/>
                <a:gridCol w="1902619"/>
                <a:gridCol w="1902619"/>
                <a:gridCol w="1902619"/>
              </a:tblGrid>
              <a:tr h="370840">
                <a:tc>
                  <a:txBody>
                    <a:bodyPr/>
                    <a:lstStyle/>
                    <a:p>
                      <a:r>
                        <a:rPr lang="en-US" dirty="0" smtClean="0"/>
                        <a:t>Satellite Observation</a:t>
                      </a:r>
                      <a:r>
                        <a:rPr lang="en-US" baseline="0" dirty="0" smtClean="0"/>
                        <a:t> </a:t>
                      </a:r>
                      <a:r>
                        <a:rPr lang="en-US" dirty="0" smtClean="0"/>
                        <a:t>at Test Point</a:t>
                      </a:r>
                      <a:endParaRPr lang="en-US" dirty="0"/>
                    </a:p>
                  </a:txBody>
                  <a:tcPr/>
                </a:tc>
                <a:tc>
                  <a:txBody>
                    <a:bodyPr/>
                    <a:lstStyle/>
                    <a:p>
                      <a:r>
                        <a:rPr lang="en-US" dirty="0" smtClean="0"/>
                        <a:t>Satellite Observation at Closest Surface</a:t>
                      </a:r>
                      <a:r>
                        <a:rPr lang="en-US" baseline="0" dirty="0" smtClean="0"/>
                        <a:t> Station</a:t>
                      </a:r>
                      <a:endParaRPr lang="en-US" dirty="0"/>
                    </a:p>
                  </a:txBody>
                  <a:tcPr/>
                </a:tc>
                <a:tc>
                  <a:txBody>
                    <a:bodyPr/>
                    <a:lstStyle/>
                    <a:p>
                      <a:r>
                        <a:rPr lang="en-US" dirty="0" smtClean="0"/>
                        <a:t>Surface Observation at Closest Site</a:t>
                      </a:r>
                      <a:endParaRPr lang="en-US" dirty="0"/>
                    </a:p>
                  </a:txBody>
                  <a:tcPr/>
                </a:tc>
                <a:tc>
                  <a:txBody>
                    <a:bodyPr/>
                    <a:lstStyle/>
                    <a:p>
                      <a:r>
                        <a:rPr lang="en-US" dirty="0" smtClean="0"/>
                        <a:t>Blended Result</a:t>
                      </a:r>
                      <a:endParaRPr lang="en-US" dirty="0"/>
                    </a:p>
                  </a:txBody>
                  <a:tcPr/>
                </a:tc>
              </a:tr>
              <a:tr h="370840">
                <a:tc>
                  <a:txBody>
                    <a:bodyPr/>
                    <a:lstStyle/>
                    <a:p>
                      <a:r>
                        <a:rPr lang="en-US" sz="1600" dirty="0" smtClean="0"/>
                        <a:t>Clear</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Clear</a:t>
                      </a:r>
                      <a:endParaRPr lang="en-US" sz="1600" dirty="0"/>
                    </a:p>
                  </a:txBody>
                  <a:tcPr/>
                </a:tc>
              </a:tr>
              <a:tr h="370840">
                <a:tc>
                  <a:txBody>
                    <a:bodyPr/>
                    <a:lstStyle/>
                    <a:p>
                      <a:r>
                        <a:rPr lang="en-US" sz="1600" dirty="0" smtClean="0"/>
                        <a:t>Clear</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r>
              <a:tr h="370840">
                <a:tc>
                  <a:txBody>
                    <a:bodyPr/>
                    <a:lstStyle/>
                    <a:p>
                      <a:r>
                        <a:rPr lang="en-US" sz="1600" dirty="0" smtClean="0"/>
                        <a:t>Clear</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Clear/Satellite</a:t>
                      </a:r>
                      <a:endParaRPr lang="en-US" sz="1600" dirty="0"/>
                    </a:p>
                  </a:txBody>
                  <a:tcPr/>
                </a:tc>
              </a:tr>
              <a:tr h="370840">
                <a:tc>
                  <a:txBody>
                    <a:bodyPr/>
                    <a:lstStyle/>
                    <a:p>
                      <a:r>
                        <a:rPr lang="en-US" sz="1600" dirty="0" smtClean="0"/>
                        <a:t>Clear</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Clear</a:t>
                      </a:r>
                      <a:endParaRPr lang="en-US" sz="1600" dirty="0"/>
                    </a:p>
                  </a:txBody>
                  <a:tcPr/>
                </a:tc>
              </a:tr>
              <a:tr h="370840">
                <a:tc>
                  <a:txBody>
                    <a:bodyPr/>
                    <a:lstStyle/>
                    <a:p>
                      <a:r>
                        <a:rPr lang="en-US" sz="1600" dirty="0" smtClean="0"/>
                        <a:t>Cloudy</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Cloudy/Satellite</a:t>
                      </a:r>
                      <a:endParaRPr lang="en-US" sz="1600" dirty="0"/>
                    </a:p>
                  </a:txBody>
                  <a:tcPr/>
                </a:tc>
              </a:tr>
              <a:tr h="370840">
                <a:tc>
                  <a:txBody>
                    <a:bodyPr/>
                    <a:lstStyle/>
                    <a:p>
                      <a:r>
                        <a:rPr lang="en-US" sz="1600" dirty="0" smtClean="0"/>
                        <a:t>Cloudy</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r>
              <a:tr h="370840">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Clear</a:t>
                      </a:r>
                      <a:endParaRPr lang="en-US" sz="1600" dirty="0"/>
                    </a:p>
                  </a:txBody>
                  <a:tcPr/>
                </a:tc>
                <a:tc>
                  <a:txBody>
                    <a:bodyPr/>
                    <a:lstStyle/>
                    <a:p>
                      <a:r>
                        <a:rPr lang="en-US" sz="1600" dirty="0" smtClean="0"/>
                        <a:t>Cloudy/Satellite</a:t>
                      </a:r>
                      <a:endParaRPr lang="en-US" sz="1600" dirty="0"/>
                    </a:p>
                  </a:txBody>
                  <a:tcPr/>
                </a:tc>
              </a:tr>
              <a:tr h="370840">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c>
                  <a:txBody>
                    <a:bodyPr/>
                    <a:lstStyle/>
                    <a:p>
                      <a:r>
                        <a:rPr lang="en-US" sz="1600" dirty="0" smtClean="0"/>
                        <a:t>Cloudy</a:t>
                      </a:r>
                      <a:endParaRPr lang="en-US" sz="1600" dirty="0"/>
                    </a:p>
                  </a:txBody>
                  <a:tcPr/>
                </a:tc>
              </a:tr>
            </a:tbl>
          </a:graphicData>
        </a:graphic>
      </p:graphicFrame>
      <p:sp>
        <p:nvSpPr>
          <p:cNvPr id="3" name="Slide Number Placeholder 2"/>
          <p:cNvSpPr>
            <a:spLocks noGrp="1"/>
          </p:cNvSpPr>
          <p:nvPr>
            <p:ph type="sldNum" sz="quarter" idx="12"/>
          </p:nvPr>
        </p:nvSpPr>
        <p:spPr/>
        <p:txBody>
          <a:bodyPr/>
          <a:lstStyle/>
          <a:p>
            <a:fld id="{4382A7F7-08BF-4252-8141-63FB96055BBB}" type="slidenum">
              <a:rPr lang="en-US" smtClean="0"/>
              <a:t>18</a:t>
            </a:fld>
            <a:endParaRPr lang="en-US"/>
          </a:p>
        </p:txBody>
      </p:sp>
    </p:spTree>
    <p:extLst>
      <p:ext uri="{BB962C8B-B14F-4D97-AF65-F5344CB8AC3E}">
        <p14:creationId xmlns:p14="http://schemas.microsoft.com/office/powerpoint/2010/main" val="2308291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Cases</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19</a:t>
            </a:fld>
            <a:endParaRPr lang="en-US"/>
          </a:p>
        </p:txBody>
      </p:sp>
      <p:sp>
        <p:nvSpPr>
          <p:cNvPr id="6" name="TextBox 5"/>
          <p:cNvSpPr txBox="1"/>
          <p:nvPr/>
        </p:nvSpPr>
        <p:spPr>
          <a:xfrm>
            <a:off x="1114426" y="4533058"/>
            <a:ext cx="7610476" cy="369332"/>
          </a:xfrm>
          <a:prstGeom prst="rect">
            <a:avLst/>
          </a:prstGeom>
          <a:noFill/>
        </p:spPr>
        <p:txBody>
          <a:bodyPr wrap="square" rtlCol="0">
            <a:spAutoFit/>
          </a:bodyPr>
          <a:lstStyle/>
          <a:p>
            <a:r>
              <a:rPr lang="en-US" dirty="0" smtClean="0"/>
              <a:t>These cases occur when there is a spatial gradient in the sky cover.</a:t>
            </a:r>
            <a:endParaRPr lang="en-US" dirty="0"/>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843144903"/>
              </p:ext>
            </p:extLst>
          </p:nvPr>
        </p:nvGraphicFramePr>
        <p:xfrm>
          <a:off x="1114425" y="2595563"/>
          <a:ext cx="7610476" cy="1930400"/>
        </p:xfrm>
        <a:graphic>
          <a:graphicData uri="http://schemas.openxmlformats.org/drawingml/2006/table">
            <a:tbl>
              <a:tblPr firstRow="1" bandRow="1">
                <a:tableStyleId>{5C22544A-7EE6-4342-B048-85BDC9FD1C3A}</a:tableStyleId>
              </a:tblPr>
              <a:tblGrid>
                <a:gridCol w="1902619"/>
                <a:gridCol w="1902619"/>
                <a:gridCol w="1902619"/>
                <a:gridCol w="1902619"/>
              </a:tblGrid>
              <a:tr h="370840">
                <a:tc>
                  <a:txBody>
                    <a:bodyPr/>
                    <a:lstStyle/>
                    <a:p>
                      <a:r>
                        <a:rPr lang="en-US" dirty="0" smtClean="0"/>
                        <a:t>Satellite Observation</a:t>
                      </a:r>
                      <a:r>
                        <a:rPr lang="en-US" baseline="0" dirty="0" smtClean="0"/>
                        <a:t> </a:t>
                      </a:r>
                      <a:r>
                        <a:rPr lang="en-US" dirty="0" smtClean="0"/>
                        <a:t>at Test Point</a:t>
                      </a:r>
                      <a:endParaRPr lang="en-US" dirty="0"/>
                    </a:p>
                  </a:txBody>
                  <a:tcPr/>
                </a:tc>
                <a:tc>
                  <a:txBody>
                    <a:bodyPr/>
                    <a:lstStyle/>
                    <a:p>
                      <a:r>
                        <a:rPr lang="en-US" dirty="0" smtClean="0"/>
                        <a:t>Satellite Observation at Closest Surface</a:t>
                      </a:r>
                      <a:r>
                        <a:rPr lang="en-US" baseline="0" dirty="0" smtClean="0"/>
                        <a:t> Station</a:t>
                      </a:r>
                      <a:endParaRPr lang="en-US" dirty="0"/>
                    </a:p>
                  </a:txBody>
                  <a:tcPr/>
                </a:tc>
                <a:tc>
                  <a:txBody>
                    <a:bodyPr/>
                    <a:lstStyle/>
                    <a:p>
                      <a:r>
                        <a:rPr lang="en-US" dirty="0" smtClean="0"/>
                        <a:t>Surface Observation at Closest Site</a:t>
                      </a:r>
                      <a:endParaRPr lang="en-US" dirty="0"/>
                    </a:p>
                  </a:txBody>
                  <a:tcPr/>
                </a:tc>
                <a:tc>
                  <a:txBody>
                    <a:bodyPr/>
                    <a:lstStyle/>
                    <a:p>
                      <a:r>
                        <a:rPr lang="en-US" dirty="0" smtClean="0"/>
                        <a:t>Blended Result</a:t>
                      </a:r>
                      <a:endParaRPr lang="en-US" dirty="0"/>
                    </a:p>
                  </a:txBody>
                  <a:tcPr/>
                </a:tc>
              </a:tr>
              <a:tr h="370840">
                <a:tc>
                  <a:txBody>
                    <a:bodyPr/>
                    <a:lstStyle/>
                    <a:p>
                      <a:r>
                        <a:rPr lang="en-US" sz="1600" dirty="0" smtClean="0"/>
                        <a:t>Clear</a:t>
                      </a:r>
                      <a:endParaRPr lang="en-US" sz="1600" dirty="0"/>
                    </a:p>
                  </a:txBody>
                  <a:tcPr>
                    <a:solidFill>
                      <a:schemeClr val="accent3"/>
                    </a:solidFill>
                  </a:tcPr>
                </a:tc>
                <a:tc>
                  <a:txBody>
                    <a:bodyPr/>
                    <a:lstStyle/>
                    <a:p>
                      <a:r>
                        <a:rPr lang="en-US" sz="1600" dirty="0" smtClean="0"/>
                        <a:t>Cloudy</a:t>
                      </a:r>
                      <a:endParaRPr lang="en-US" sz="1600" dirty="0"/>
                    </a:p>
                  </a:txBody>
                  <a:tcPr>
                    <a:solidFill>
                      <a:schemeClr val="accent3"/>
                    </a:solidFill>
                  </a:tcPr>
                </a:tc>
                <a:tc>
                  <a:txBody>
                    <a:bodyPr/>
                    <a:lstStyle/>
                    <a:p>
                      <a:r>
                        <a:rPr lang="en-US" sz="1600" dirty="0" smtClean="0"/>
                        <a:t>Cloudy</a:t>
                      </a:r>
                      <a:endParaRPr lang="en-US" sz="1600" dirty="0"/>
                    </a:p>
                  </a:txBody>
                  <a:tcPr>
                    <a:solidFill>
                      <a:schemeClr val="accent3"/>
                    </a:solidFill>
                  </a:tcPr>
                </a:tc>
                <a:tc>
                  <a:txBody>
                    <a:bodyPr/>
                    <a:lstStyle/>
                    <a:p>
                      <a:r>
                        <a:rPr lang="en-US" sz="1600" dirty="0" smtClean="0"/>
                        <a:t>Clear</a:t>
                      </a:r>
                      <a:endParaRPr lang="en-US" sz="1600" dirty="0"/>
                    </a:p>
                  </a:txBody>
                  <a:tcPr>
                    <a:solidFill>
                      <a:schemeClr val="accent3"/>
                    </a:solidFill>
                  </a:tcPr>
                </a:tc>
              </a:tr>
              <a:tr h="370840">
                <a:tc>
                  <a:txBody>
                    <a:bodyPr/>
                    <a:lstStyle/>
                    <a:p>
                      <a:r>
                        <a:rPr lang="en-US" sz="1600" dirty="0" smtClean="0"/>
                        <a:t>Cloudy</a:t>
                      </a:r>
                      <a:endParaRPr lang="en-US" sz="1600" dirty="0"/>
                    </a:p>
                  </a:txBody>
                  <a:tcPr>
                    <a:solidFill>
                      <a:schemeClr val="accent3"/>
                    </a:solidFill>
                  </a:tcPr>
                </a:tc>
                <a:tc>
                  <a:txBody>
                    <a:bodyPr/>
                    <a:lstStyle/>
                    <a:p>
                      <a:r>
                        <a:rPr lang="en-US" sz="1600" dirty="0" smtClean="0"/>
                        <a:t>Clear</a:t>
                      </a:r>
                      <a:endParaRPr lang="en-US" sz="1600" dirty="0"/>
                    </a:p>
                  </a:txBody>
                  <a:tcPr>
                    <a:solidFill>
                      <a:schemeClr val="accent3"/>
                    </a:solidFill>
                  </a:tcPr>
                </a:tc>
                <a:tc>
                  <a:txBody>
                    <a:bodyPr/>
                    <a:lstStyle/>
                    <a:p>
                      <a:r>
                        <a:rPr lang="en-US" sz="1600" dirty="0" smtClean="0"/>
                        <a:t>Clear</a:t>
                      </a:r>
                      <a:endParaRPr lang="en-US" sz="1600" dirty="0"/>
                    </a:p>
                  </a:txBody>
                  <a:tcPr>
                    <a:solidFill>
                      <a:schemeClr val="accent3"/>
                    </a:solidFill>
                  </a:tcPr>
                </a:tc>
                <a:tc>
                  <a:txBody>
                    <a:bodyPr/>
                    <a:lstStyle/>
                    <a:p>
                      <a:r>
                        <a:rPr lang="en-US" sz="1600" dirty="0" smtClean="0"/>
                        <a:t>Cloudy/Satellite</a:t>
                      </a:r>
                      <a:endParaRPr lang="en-US" sz="1600" dirty="0"/>
                    </a:p>
                  </a:txBody>
                  <a:tcPr>
                    <a:solidFill>
                      <a:schemeClr val="accent3"/>
                    </a:solidFill>
                  </a:tcPr>
                </a:tc>
              </a:tr>
            </a:tbl>
          </a:graphicData>
        </a:graphic>
      </p:graphicFrame>
    </p:spTree>
    <p:extLst>
      <p:ext uri="{BB962C8B-B14F-4D97-AF65-F5344CB8AC3E}">
        <p14:creationId xmlns:p14="http://schemas.microsoft.com/office/powerpoint/2010/main" val="2251790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a:t>
            </a:r>
            <a:endParaRPr lang="en-US" dirty="0"/>
          </a:p>
        </p:txBody>
      </p:sp>
      <p:sp>
        <p:nvSpPr>
          <p:cNvPr id="3" name="Content Placeholder 2"/>
          <p:cNvSpPr>
            <a:spLocks noGrp="1"/>
          </p:cNvSpPr>
          <p:nvPr>
            <p:ph idx="1"/>
          </p:nvPr>
        </p:nvSpPr>
        <p:spPr/>
        <p:txBody>
          <a:bodyPr/>
          <a:lstStyle/>
          <a:p>
            <a:r>
              <a:rPr lang="en-US" dirty="0" smtClean="0"/>
              <a:t>Robert </a:t>
            </a:r>
            <a:r>
              <a:rPr lang="en-US" dirty="0" err="1" smtClean="0"/>
              <a:t>Aune</a:t>
            </a:r>
            <a:endParaRPr lang="en-US" dirty="0" smtClean="0"/>
          </a:p>
          <a:p>
            <a:r>
              <a:rPr lang="en-US" dirty="0" smtClean="0"/>
              <a:t>Jeffrey Craven</a:t>
            </a:r>
          </a:p>
          <a:p>
            <a:r>
              <a:rPr lang="en-US" dirty="0" smtClean="0"/>
              <a:t>Andrew </a:t>
            </a:r>
            <a:r>
              <a:rPr lang="en-US" dirty="0" err="1" smtClean="0"/>
              <a:t>Heidinger</a:t>
            </a:r>
            <a:endParaRPr lang="en-US" dirty="0" smtClean="0"/>
          </a:p>
          <a:p>
            <a:r>
              <a:rPr lang="en-US" dirty="0" smtClean="0"/>
              <a:t>James Nelson III</a:t>
            </a:r>
          </a:p>
          <a:p>
            <a:r>
              <a:rPr lang="en-US" dirty="0" smtClean="0"/>
              <a:t>Timothy </a:t>
            </a:r>
            <a:r>
              <a:rPr lang="en-US" dirty="0" err="1" smtClean="0"/>
              <a:t>Schmit</a:t>
            </a:r>
            <a:endParaRPr lang="en-US" dirty="0" smtClean="0"/>
          </a:p>
          <a:p>
            <a:r>
              <a:rPr lang="en-US" dirty="0" smtClean="0"/>
              <a:t>Anthony Schreiner</a:t>
            </a:r>
          </a:p>
        </p:txBody>
      </p:sp>
      <p:sp>
        <p:nvSpPr>
          <p:cNvPr id="4" name="Slide Number Placeholder 3"/>
          <p:cNvSpPr>
            <a:spLocks noGrp="1"/>
          </p:cNvSpPr>
          <p:nvPr>
            <p:ph type="sldNum" sz="quarter" idx="12"/>
          </p:nvPr>
        </p:nvSpPr>
        <p:spPr/>
        <p:txBody>
          <a:bodyPr/>
          <a:lstStyle/>
          <a:p>
            <a:fld id="{4382A7F7-08BF-4252-8141-63FB96055BBB}" type="slidenum">
              <a:rPr lang="en-US" smtClean="0"/>
              <a:t>2</a:t>
            </a:fld>
            <a:endParaRPr lang="en-US"/>
          </a:p>
        </p:txBody>
      </p:sp>
      <p:pic>
        <p:nvPicPr>
          <p:cNvPr id="5" name="Picture 4"/>
          <p:cNvPicPr>
            <a:picLocks noChangeAspect="1"/>
          </p:cNvPicPr>
          <p:nvPr/>
        </p:nvPicPr>
        <p:blipFill>
          <a:blip r:embed="rId2"/>
          <a:stretch>
            <a:fillRect/>
          </a:stretch>
        </p:blipFill>
        <p:spPr>
          <a:xfrm>
            <a:off x="4225548" y="2558200"/>
            <a:ext cx="2504722" cy="1821616"/>
          </a:xfrm>
          <a:prstGeom prst="rect">
            <a:avLst/>
          </a:prstGeom>
        </p:spPr>
      </p:pic>
      <p:pic>
        <p:nvPicPr>
          <p:cNvPr id="6" name="Picture 5"/>
          <p:cNvPicPr>
            <a:picLocks noChangeAspect="1"/>
          </p:cNvPicPr>
          <p:nvPr/>
        </p:nvPicPr>
        <p:blipFill>
          <a:blip r:embed="rId3"/>
          <a:stretch>
            <a:fillRect/>
          </a:stretch>
        </p:blipFill>
        <p:spPr>
          <a:xfrm>
            <a:off x="4437215" y="4371503"/>
            <a:ext cx="2072076" cy="1463040"/>
          </a:xfrm>
          <a:prstGeom prst="rect">
            <a:avLst/>
          </a:prstGeom>
        </p:spPr>
      </p:pic>
      <p:pic>
        <p:nvPicPr>
          <p:cNvPr id="7" name="Picture 6"/>
          <p:cNvPicPr>
            <a:picLocks noChangeAspect="1"/>
          </p:cNvPicPr>
          <p:nvPr/>
        </p:nvPicPr>
        <p:blipFill>
          <a:blip r:embed="rId4"/>
          <a:stretch>
            <a:fillRect/>
          </a:stretch>
        </p:blipFill>
        <p:spPr>
          <a:xfrm>
            <a:off x="6730270" y="4436260"/>
            <a:ext cx="2081807" cy="1398283"/>
          </a:xfrm>
          <a:prstGeom prst="rect">
            <a:avLst/>
          </a:prstGeom>
        </p:spPr>
      </p:pic>
      <p:pic>
        <p:nvPicPr>
          <p:cNvPr id="8" name="Picture 7"/>
          <p:cNvPicPr>
            <a:picLocks noChangeAspect="1"/>
          </p:cNvPicPr>
          <p:nvPr/>
        </p:nvPicPr>
        <p:blipFill>
          <a:blip r:embed="rId5"/>
          <a:stretch>
            <a:fillRect/>
          </a:stretch>
        </p:blipFill>
        <p:spPr>
          <a:xfrm>
            <a:off x="6968064" y="2672772"/>
            <a:ext cx="1614065" cy="1614065"/>
          </a:xfrm>
          <a:prstGeom prst="rect">
            <a:avLst/>
          </a:prstGeom>
        </p:spPr>
      </p:pic>
    </p:spTree>
    <p:extLst>
      <p:ext uri="{BB962C8B-B14F-4D97-AF65-F5344CB8AC3E}">
        <p14:creationId xmlns:p14="http://schemas.microsoft.com/office/powerpoint/2010/main" val="1237521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Cases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20</a:t>
            </a:fld>
            <a:endParaRPr lang="en-US"/>
          </a:p>
        </p:txBody>
      </p:sp>
      <p:sp>
        <p:nvSpPr>
          <p:cNvPr id="6" name="TextBox 5"/>
          <p:cNvSpPr txBox="1"/>
          <p:nvPr/>
        </p:nvSpPr>
        <p:spPr>
          <a:xfrm>
            <a:off x="1114426" y="4155123"/>
            <a:ext cx="7610476" cy="1200329"/>
          </a:xfrm>
          <a:prstGeom prst="rect">
            <a:avLst/>
          </a:prstGeom>
          <a:noFill/>
        </p:spPr>
        <p:txBody>
          <a:bodyPr wrap="square" rtlCol="0">
            <a:spAutoFit/>
          </a:bodyPr>
          <a:lstStyle/>
          <a:p>
            <a:r>
              <a:rPr lang="en-US" dirty="0" smtClean="0"/>
              <a:t>This case occurs when the cloud is indistinguishable from the underlying or surrounding land or water surface, generally during overnight hours.  This result is common in scenes involving low cloud.</a:t>
            </a:r>
            <a:endParaRPr lang="en-US" dirty="0"/>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3680667235"/>
              </p:ext>
            </p:extLst>
          </p:nvPr>
        </p:nvGraphicFramePr>
        <p:xfrm>
          <a:off x="1114425" y="2595563"/>
          <a:ext cx="7610476" cy="1559560"/>
        </p:xfrm>
        <a:graphic>
          <a:graphicData uri="http://schemas.openxmlformats.org/drawingml/2006/table">
            <a:tbl>
              <a:tblPr firstRow="1" bandRow="1">
                <a:tableStyleId>{5C22544A-7EE6-4342-B048-85BDC9FD1C3A}</a:tableStyleId>
              </a:tblPr>
              <a:tblGrid>
                <a:gridCol w="1902619"/>
                <a:gridCol w="1902619"/>
                <a:gridCol w="1902619"/>
                <a:gridCol w="1902619"/>
              </a:tblGrid>
              <a:tr h="370840">
                <a:tc>
                  <a:txBody>
                    <a:bodyPr/>
                    <a:lstStyle/>
                    <a:p>
                      <a:r>
                        <a:rPr lang="en-US" dirty="0" smtClean="0"/>
                        <a:t>Satellite Observation</a:t>
                      </a:r>
                      <a:r>
                        <a:rPr lang="en-US" baseline="0" dirty="0" smtClean="0"/>
                        <a:t> </a:t>
                      </a:r>
                      <a:r>
                        <a:rPr lang="en-US" dirty="0" smtClean="0"/>
                        <a:t>at Test Point</a:t>
                      </a:r>
                      <a:endParaRPr lang="en-US" dirty="0"/>
                    </a:p>
                  </a:txBody>
                  <a:tcPr/>
                </a:tc>
                <a:tc>
                  <a:txBody>
                    <a:bodyPr/>
                    <a:lstStyle/>
                    <a:p>
                      <a:r>
                        <a:rPr lang="en-US" dirty="0" smtClean="0"/>
                        <a:t>Satellite Observation at Closest Surface</a:t>
                      </a:r>
                      <a:r>
                        <a:rPr lang="en-US" baseline="0" dirty="0" smtClean="0"/>
                        <a:t> Station</a:t>
                      </a:r>
                      <a:endParaRPr lang="en-US" dirty="0"/>
                    </a:p>
                  </a:txBody>
                  <a:tcPr/>
                </a:tc>
                <a:tc>
                  <a:txBody>
                    <a:bodyPr/>
                    <a:lstStyle/>
                    <a:p>
                      <a:r>
                        <a:rPr lang="en-US" dirty="0" smtClean="0"/>
                        <a:t>Surface Observation at Closest Site</a:t>
                      </a:r>
                      <a:endParaRPr lang="en-US" dirty="0"/>
                    </a:p>
                  </a:txBody>
                  <a:tcPr/>
                </a:tc>
                <a:tc>
                  <a:txBody>
                    <a:bodyPr/>
                    <a:lstStyle/>
                    <a:p>
                      <a:r>
                        <a:rPr lang="en-US" dirty="0" smtClean="0"/>
                        <a:t>Blended Result</a:t>
                      </a:r>
                      <a:endParaRPr lang="en-US" dirty="0"/>
                    </a:p>
                  </a:txBody>
                  <a:tcPr/>
                </a:tc>
              </a:tr>
              <a:tr h="370840">
                <a:tc>
                  <a:txBody>
                    <a:bodyPr/>
                    <a:lstStyle/>
                    <a:p>
                      <a:r>
                        <a:rPr lang="en-US" sz="1600" dirty="0" smtClean="0"/>
                        <a:t>Clear</a:t>
                      </a:r>
                      <a:endParaRPr lang="en-US" sz="1600" dirty="0"/>
                    </a:p>
                  </a:txBody>
                  <a:tcPr>
                    <a:solidFill>
                      <a:schemeClr val="accent3"/>
                    </a:solidFill>
                  </a:tcPr>
                </a:tc>
                <a:tc>
                  <a:txBody>
                    <a:bodyPr/>
                    <a:lstStyle/>
                    <a:p>
                      <a:r>
                        <a:rPr lang="en-US" sz="1600" dirty="0" smtClean="0"/>
                        <a:t>Clear</a:t>
                      </a:r>
                      <a:endParaRPr lang="en-US" sz="1600" dirty="0"/>
                    </a:p>
                  </a:txBody>
                  <a:tcPr>
                    <a:solidFill>
                      <a:schemeClr val="accent3"/>
                    </a:solidFill>
                  </a:tcPr>
                </a:tc>
                <a:tc>
                  <a:txBody>
                    <a:bodyPr/>
                    <a:lstStyle/>
                    <a:p>
                      <a:r>
                        <a:rPr lang="en-US" sz="1600" dirty="0" smtClean="0"/>
                        <a:t>Cloudy</a:t>
                      </a:r>
                      <a:endParaRPr lang="en-US" sz="1600" dirty="0"/>
                    </a:p>
                  </a:txBody>
                  <a:tcPr>
                    <a:solidFill>
                      <a:schemeClr val="accent3"/>
                    </a:solidFill>
                  </a:tcPr>
                </a:tc>
                <a:tc>
                  <a:txBody>
                    <a:bodyPr/>
                    <a:lstStyle/>
                    <a:p>
                      <a:r>
                        <a:rPr lang="en-US" sz="1600" dirty="0" smtClean="0"/>
                        <a:t>Cloudy</a:t>
                      </a:r>
                      <a:endParaRPr lang="en-US" sz="1600" dirty="0"/>
                    </a:p>
                  </a:txBody>
                  <a:tcPr>
                    <a:solidFill>
                      <a:schemeClr val="accent3"/>
                    </a:solidFill>
                  </a:tcPr>
                </a:tc>
              </a:tr>
            </a:tbl>
          </a:graphicData>
        </a:graphic>
      </p:graphicFrame>
    </p:spTree>
    <p:extLst>
      <p:ext uri="{BB962C8B-B14F-4D97-AF65-F5344CB8AC3E}">
        <p14:creationId xmlns:p14="http://schemas.microsoft.com/office/powerpoint/2010/main" val="398772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Cases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72865371"/>
              </p:ext>
            </p:extLst>
          </p:nvPr>
        </p:nvGraphicFramePr>
        <p:xfrm>
          <a:off x="1114425" y="2595563"/>
          <a:ext cx="7610476" cy="1930400"/>
        </p:xfrm>
        <a:graphic>
          <a:graphicData uri="http://schemas.openxmlformats.org/drawingml/2006/table">
            <a:tbl>
              <a:tblPr firstRow="1" bandRow="1">
                <a:tableStyleId>{5C22544A-7EE6-4342-B048-85BDC9FD1C3A}</a:tableStyleId>
              </a:tblPr>
              <a:tblGrid>
                <a:gridCol w="1902619"/>
                <a:gridCol w="1902619"/>
                <a:gridCol w="1902619"/>
                <a:gridCol w="1902619"/>
              </a:tblGrid>
              <a:tr h="370840">
                <a:tc>
                  <a:txBody>
                    <a:bodyPr/>
                    <a:lstStyle/>
                    <a:p>
                      <a:r>
                        <a:rPr lang="en-US" dirty="0" smtClean="0"/>
                        <a:t>Satellite Observation</a:t>
                      </a:r>
                      <a:r>
                        <a:rPr lang="en-US" baseline="0" dirty="0" smtClean="0"/>
                        <a:t> </a:t>
                      </a:r>
                      <a:r>
                        <a:rPr lang="en-US" dirty="0" smtClean="0"/>
                        <a:t>at Test Point</a:t>
                      </a:r>
                      <a:endParaRPr lang="en-US" dirty="0"/>
                    </a:p>
                  </a:txBody>
                  <a:tcPr/>
                </a:tc>
                <a:tc>
                  <a:txBody>
                    <a:bodyPr/>
                    <a:lstStyle/>
                    <a:p>
                      <a:r>
                        <a:rPr lang="en-US" dirty="0" smtClean="0"/>
                        <a:t>Satellite Observation at Closest Surface</a:t>
                      </a:r>
                      <a:r>
                        <a:rPr lang="en-US" baseline="0" dirty="0" smtClean="0"/>
                        <a:t> Station</a:t>
                      </a:r>
                      <a:endParaRPr lang="en-US" dirty="0"/>
                    </a:p>
                  </a:txBody>
                  <a:tcPr/>
                </a:tc>
                <a:tc>
                  <a:txBody>
                    <a:bodyPr/>
                    <a:lstStyle/>
                    <a:p>
                      <a:r>
                        <a:rPr lang="en-US" dirty="0" smtClean="0"/>
                        <a:t>Surface Observation at Closest Site</a:t>
                      </a:r>
                      <a:endParaRPr lang="en-US" dirty="0"/>
                    </a:p>
                  </a:txBody>
                  <a:tcPr/>
                </a:tc>
                <a:tc>
                  <a:txBody>
                    <a:bodyPr/>
                    <a:lstStyle/>
                    <a:p>
                      <a:r>
                        <a:rPr lang="en-US" dirty="0" smtClean="0"/>
                        <a:t>Blended Result</a:t>
                      </a:r>
                      <a:endParaRPr lang="en-US" dirty="0"/>
                    </a:p>
                  </a:txBody>
                  <a:tcPr/>
                </a:tc>
              </a:tr>
              <a:tr h="370840">
                <a:tc>
                  <a:txBody>
                    <a:bodyPr/>
                    <a:lstStyle/>
                    <a:p>
                      <a:r>
                        <a:rPr lang="en-US" sz="1600" dirty="0" smtClean="0"/>
                        <a:t>Cloudy</a:t>
                      </a:r>
                      <a:endParaRPr lang="en-US" sz="1600" dirty="0"/>
                    </a:p>
                  </a:txBody>
                  <a:tcPr>
                    <a:solidFill>
                      <a:srgbClr val="E4C402"/>
                    </a:solidFill>
                  </a:tcPr>
                </a:tc>
                <a:tc>
                  <a:txBody>
                    <a:bodyPr/>
                    <a:lstStyle/>
                    <a:p>
                      <a:r>
                        <a:rPr lang="en-US" sz="1600" dirty="0" smtClean="0"/>
                        <a:t>Clear</a:t>
                      </a:r>
                      <a:endParaRPr lang="en-US" sz="1600" dirty="0"/>
                    </a:p>
                  </a:txBody>
                  <a:tcPr>
                    <a:solidFill>
                      <a:srgbClr val="E4C402"/>
                    </a:solidFill>
                  </a:tcPr>
                </a:tc>
                <a:tc>
                  <a:txBody>
                    <a:bodyPr/>
                    <a:lstStyle/>
                    <a:p>
                      <a:r>
                        <a:rPr lang="en-US" sz="1600" dirty="0" smtClean="0"/>
                        <a:t>Clear</a:t>
                      </a:r>
                      <a:endParaRPr lang="en-US" sz="1600" dirty="0"/>
                    </a:p>
                  </a:txBody>
                  <a:tcPr>
                    <a:solidFill>
                      <a:srgbClr val="E4C402"/>
                    </a:solidFill>
                  </a:tcPr>
                </a:tc>
                <a:tc>
                  <a:txBody>
                    <a:bodyPr/>
                    <a:lstStyle/>
                    <a:p>
                      <a:r>
                        <a:rPr lang="en-US" sz="1600" dirty="0" smtClean="0"/>
                        <a:t>Cloudy/Satellite</a:t>
                      </a:r>
                      <a:endParaRPr lang="en-US" sz="1600" dirty="0"/>
                    </a:p>
                  </a:txBody>
                  <a:tcPr>
                    <a:solidFill>
                      <a:srgbClr val="E4C402"/>
                    </a:solidFill>
                  </a:tcPr>
                </a:tc>
              </a:tr>
              <a:tr h="370840">
                <a:tc>
                  <a:txBody>
                    <a:bodyPr/>
                    <a:lstStyle/>
                    <a:p>
                      <a:r>
                        <a:rPr lang="en-US" sz="1600" dirty="0" smtClean="0"/>
                        <a:t>Cloudy</a:t>
                      </a:r>
                      <a:endParaRPr lang="en-US" sz="1600" dirty="0"/>
                    </a:p>
                  </a:txBody>
                  <a:tcPr>
                    <a:solidFill>
                      <a:srgbClr val="E4C402"/>
                    </a:solidFill>
                  </a:tcPr>
                </a:tc>
                <a:tc>
                  <a:txBody>
                    <a:bodyPr/>
                    <a:lstStyle/>
                    <a:p>
                      <a:r>
                        <a:rPr lang="en-US" sz="1600" dirty="0" smtClean="0"/>
                        <a:t>Cloudy</a:t>
                      </a:r>
                      <a:endParaRPr lang="en-US" sz="1600" dirty="0"/>
                    </a:p>
                  </a:txBody>
                  <a:tcPr>
                    <a:solidFill>
                      <a:srgbClr val="E4C402"/>
                    </a:solidFill>
                  </a:tcPr>
                </a:tc>
                <a:tc>
                  <a:txBody>
                    <a:bodyPr/>
                    <a:lstStyle/>
                    <a:p>
                      <a:r>
                        <a:rPr lang="en-US" sz="1600" dirty="0" smtClean="0"/>
                        <a:t>Clear</a:t>
                      </a:r>
                      <a:endParaRPr lang="en-US" sz="1600" dirty="0"/>
                    </a:p>
                  </a:txBody>
                  <a:tcPr>
                    <a:solidFill>
                      <a:srgbClr val="E4C402"/>
                    </a:solidFill>
                  </a:tcPr>
                </a:tc>
                <a:tc>
                  <a:txBody>
                    <a:bodyPr/>
                    <a:lstStyle/>
                    <a:p>
                      <a:r>
                        <a:rPr lang="en-US" sz="1600" dirty="0" smtClean="0"/>
                        <a:t>Cloudy/Satellite</a:t>
                      </a:r>
                      <a:endParaRPr lang="en-US" sz="1600" dirty="0"/>
                    </a:p>
                  </a:txBody>
                  <a:tcPr>
                    <a:solidFill>
                      <a:srgbClr val="E4C402"/>
                    </a:solidFill>
                  </a:tcPr>
                </a:tc>
              </a:tr>
            </a:tbl>
          </a:graphicData>
        </a:graphic>
      </p:graphicFrame>
      <p:sp>
        <p:nvSpPr>
          <p:cNvPr id="4" name="Slide Number Placeholder 3"/>
          <p:cNvSpPr>
            <a:spLocks noGrp="1"/>
          </p:cNvSpPr>
          <p:nvPr>
            <p:ph type="sldNum" sz="quarter" idx="12"/>
          </p:nvPr>
        </p:nvSpPr>
        <p:spPr/>
        <p:txBody>
          <a:bodyPr/>
          <a:lstStyle/>
          <a:p>
            <a:fld id="{4382A7F7-08BF-4252-8141-63FB96055BBB}" type="slidenum">
              <a:rPr lang="en-US" smtClean="0"/>
              <a:t>21</a:t>
            </a:fld>
            <a:endParaRPr lang="en-US"/>
          </a:p>
        </p:txBody>
      </p:sp>
      <p:sp>
        <p:nvSpPr>
          <p:cNvPr id="6" name="TextBox 5"/>
          <p:cNvSpPr txBox="1"/>
          <p:nvPr/>
        </p:nvSpPr>
        <p:spPr>
          <a:xfrm>
            <a:off x="1114426" y="4525963"/>
            <a:ext cx="7610475" cy="923330"/>
          </a:xfrm>
          <a:prstGeom prst="rect">
            <a:avLst/>
          </a:prstGeom>
          <a:noFill/>
        </p:spPr>
        <p:txBody>
          <a:bodyPr wrap="square" rtlCol="0">
            <a:spAutoFit/>
          </a:bodyPr>
          <a:lstStyle/>
          <a:p>
            <a:r>
              <a:rPr lang="en-US" dirty="0" smtClean="0"/>
              <a:t>These cases occur when there is high cloud at both the test site and closest surface station, which is above the height of detectability for ceilometers.</a:t>
            </a:r>
            <a:endParaRPr lang="en-US" dirty="0"/>
          </a:p>
        </p:txBody>
      </p:sp>
    </p:spTree>
    <p:extLst>
      <p:ext uri="{BB962C8B-B14F-4D97-AF65-F5344CB8AC3E}">
        <p14:creationId xmlns:p14="http://schemas.microsoft.com/office/powerpoint/2010/main" val="355358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Blended Sky Cover Cases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22</a:t>
            </a:fld>
            <a:endParaRPr lang="en-US"/>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015651964"/>
              </p:ext>
            </p:extLst>
          </p:nvPr>
        </p:nvGraphicFramePr>
        <p:xfrm>
          <a:off x="1114425" y="2595563"/>
          <a:ext cx="7610476" cy="1559560"/>
        </p:xfrm>
        <a:graphic>
          <a:graphicData uri="http://schemas.openxmlformats.org/drawingml/2006/table">
            <a:tbl>
              <a:tblPr firstRow="1" bandRow="1">
                <a:tableStyleId>{5C22544A-7EE6-4342-B048-85BDC9FD1C3A}</a:tableStyleId>
              </a:tblPr>
              <a:tblGrid>
                <a:gridCol w="1902619"/>
                <a:gridCol w="1902619"/>
                <a:gridCol w="1902619"/>
                <a:gridCol w="1902619"/>
              </a:tblGrid>
              <a:tr h="370840">
                <a:tc>
                  <a:txBody>
                    <a:bodyPr/>
                    <a:lstStyle/>
                    <a:p>
                      <a:r>
                        <a:rPr lang="en-US" dirty="0" smtClean="0"/>
                        <a:t>Satellite Observation</a:t>
                      </a:r>
                      <a:r>
                        <a:rPr lang="en-US" baseline="0" dirty="0" smtClean="0"/>
                        <a:t> </a:t>
                      </a:r>
                      <a:r>
                        <a:rPr lang="en-US" dirty="0" smtClean="0"/>
                        <a:t>at Test Point</a:t>
                      </a:r>
                      <a:endParaRPr lang="en-US" dirty="0"/>
                    </a:p>
                  </a:txBody>
                  <a:tcPr/>
                </a:tc>
                <a:tc>
                  <a:txBody>
                    <a:bodyPr/>
                    <a:lstStyle/>
                    <a:p>
                      <a:r>
                        <a:rPr lang="en-US" dirty="0" smtClean="0"/>
                        <a:t>Satellite Observation at Closest Surface</a:t>
                      </a:r>
                      <a:r>
                        <a:rPr lang="en-US" baseline="0" dirty="0" smtClean="0"/>
                        <a:t> Station</a:t>
                      </a:r>
                      <a:endParaRPr lang="en-US" dirty="0"/>
                    </a:p>
                  </a:txBody>
                  <a:tcPr/>
                </a:tc>
                <a:tc>
                  <a:txBody>
                    <a:bodyPr/>
                    <a:lstStyle/>
                    <a:p>
                      <a:r>
                        <a:rPr lang="en-US" dirty="0" smtClean="0"/>
                        <a:t>Surface Observation at Closest Site</a:t>
                      </a:r>
                      <a:endParaRPr lang="en-US" dirty="0"/>
                    </a:p>
                  </a:txBody>
                  <a:tcPr/>
                </a:tc>
                <a:tc>
                  <a:txBody>
                    <a:bodyPr/>
                    <a:lstStyle/>
                    <a:p>
                      <a:r>
                        <a:rPr lang="en-US" dirty="0" smtClean="0"/>
                        <a:t>Blended Result</a:t>
                      </a:r>
                      <a:endParaRPr lang="en-US" dirty="0"/>
                    </a:p>
                  </a:txBody>
                  <a:tcPr/>
                </a:tc>
              </a:tr>
              <a:tr h="370840">
                <a:tc>
                  <a:txBody>
                    <a:bodyPr/>
                    <a:lstStyle/>
                    <a:p>
                      <a:r>
                        <a:rPr lang="en-US" sz="1600" dirty="0" smtClean="0"/>
                        <a:t>Clear</a:t>
                      </a:r>
                      <a:endParaRPr lang="en-US" sz="1600" dirty="0"/>
                    </a:p>
                  </a:txBody>
                  <a:tcPr>
                    <a:solidFill>
                      <a:srgbClr val="E4C402"/>
                    </a:solidFill>
                  </a:tcPr>
                </a:tc>
                <a:tc>
                  <a:txBody>
                    <a:bodyPr/>
                    <a:lstStyle/>
                    <a:p>
                      <a:r>
                        <a:rPr lang="en-US" sz="1600" dirty="0" smtClean="0"/>
                        <a:t>Cloudy</a:t>
                      </a:r>
                      <a:endParaRPr lang="en-US" sz="1600" dirty="0"/>
                    </a:p>
                  </a:txBody>
                  <a:tcPr>
                    <a:solidFill>
                      <a:srgbClr val="E4C402"/>
                    </a:solidFill>
                  </a:tcPr>
                </a:tc>
                <a:tc>
                  <a:txBody>
                    <a:bodyPr/>
                    <a:lstStyle/>
                    <a:p>
                      <a:r>
                        <a:rPr lang="en-US" sz="1600" dirty="0" smtClean="0"/>
                        <a:t>Clear</a:t>
                      </a:r>
                      <a:endParaRPr lang="en-US" sz="1600" dirty="0"/>
                    </a:p>
                  </a:txBody>
                  <a:tcPr>
                    <a:solidFill>
                      <a:srgbClr val="E4C402"/>
                    </a:solidFill>
                  </a:tcPr>
                </a:tc>
                <a:tc>
                  <a:txBody>
                    <a:bodyPr/>
                    <a:lstStyle/>
                    <a:p>
                      <a:r>
                        <a:rPr lang="en-US" sz="1600" dirty="0" smtClean="0"/>
                        <a:t>Clear/Satellite</a:t>
                      </a:r>
                      <a:endParaRPr lang="en-US" sz="1600" dirty="0"/>
                    </a:p>
                  </a:txBody>
                  <a:tcPr>
                    <a:solidFill>
                      <a:srgbClr val="E4C402"/>
                    </a:solidFill>
                  </a:tcPr>
                </a:tc>
              </a:tr>
            </a:tbl>
          </a:graphicData>
        </a:graphic>
      </p:graphicFrame>
      <p:sp>
        <p:nvSpPr>
          <p:cNvPr id="12" name="Rectangle 11"/>
          <p:cNvSpPr/>
          <p:nvPr/>
        </p:nvSpPr>
        <p:spPr>
          <a:xfrm>
            <a:off x="1114425" y="4155123"/>
            <a:ext cx="7610476" cy="1200329"/>
          </a:xfrm>
          <a:prstGeom prst="rect">
            <a:avLst/>
          </a:prstGeom>
        </p:spPr>
        <p:txBody>
          <a:bodyPr wrap="square">
            <a:spAutoFit/>
          </a:bodyPr>
          <a:lstStyle/>
          <a:p>
            <a:r>
              <a:rPr lang="en-US" dirty="0"/>
              <a:t>This case occurs when there is high cloud at </a:t>
            </a:r>
            <a:r>
              <a:rPr lang="en-US" dirty="0" smtClean="0"/>
              <a:t>the closest </a:t>
            </a:r>
            <a:r>
              <a:rPr lang="en-US" dirty="0"/>
              <a:t>surface station, which is above the height of detectability for </a:t>
            </a:r>
            <a:r>
              <a:rPr lang="en-US" dirty="0" smtClean="0"/>
              <a:t>ceilometers, but not at the test point.  This is a spatial gradient in sky cover resulting from high cloud.</a:t>
            </a:r>
            <a:endParaRPr lang="en-US" dirty="0"/>
          </a:p>
        </p:txBody>
      </p:sp>
    </p:spTree>
    <p:extLst>
      <p:ext uri="{BB962C8B-B14F-4D97-AF65-F5344CB8AC3E}">
        <p14:creationId xmlns:p14="http://schemas.microsoft.com/office/powerpoint/2010/main" val="996860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82A7F7-08BF-4252-8141-63FB96055BBB}" type="slidenum">
              <a:rPr lang="en-US" smtClean="0"/>
              <a:t>23</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40" y="0"/>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3715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82A7F7-08BF-4252-8141-63FB96055BBB}" type="slidenum">
              <a:rPr lang="en-US" smtClean="0"/>
              <a:t>24</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39" y="-1"/>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8641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Multiple Sources</a:t>
            </a:r>
            <a:endParaRPr lang="en-US" dirty="0"/>
          </a:p>
        </p:txBody>
      </p:sp>
      <p:pic>
        <p:nvPicPr>
          <p:cNvPr id="4" name="Picture 3"/>
          <p:cNvPicPr>
            <a:picLocks noChangeAspect="1"/>
          </p:cNvPicPr>
          <p:nvPr/>
        </p:nvPicPr>
        <p:blipFill rotWithShape="1">
          <a:blip r:embed="rId2"/>
          <a:srcRect t="13342" r="82341" b="66236"/>
          <a:stretch/>
        </p:blipFill>
        <p:spPr>
          <a:xfrm>
            <a:off x="578956" y="2130695"/>
            <a:ext cx="2744835" cy="2743200"/>
          </a:xfrm>
          <a:prstGeom prst="rect">
            <a:avLst/>
          </a:prstGeom>
        </p:spPr>
      </p:pic>
      <p:pic>
        <p:nvPicPr>
          <p:cNvPr id="5" name="Picture 4"/>
          <p:cNvPicPr>
            <a:picLocks noChangeAspect="1"/>
          </p:cNvPicPr>
          <p:nvPr/>
        </p:nvPicPr>
        <p:blipFill rotWithShape="1">
          <a:blip r:embed="rId3"/>
          <a:srcRect t="13342" r="82341" b="66236"/>
          <a:stretch/>
        </p:blipFill>
        <p:spPr>
          <a:xfrm>
            <a:off x="6168978" y="2130695"/>
            <a:ext cx="2744835" cy="2743200"/>
          </a:xfrm>
          <a:prstGeom prst="rect">
            <a:avLst/>
          </a:prstGeom>
        </p:spPr>
      </p:pic>
      <p:pic>
        <p:nvPicPr>
          <p:cNvPr id="6" name="Picture 5"/>
          <p:cNvPicPr>
            <a:picLocks noChangeAspect="1"/>
          </p:cNvPicPr>
          <p:nvPr/>
        </p:nvPicPr>
        <p:blipFill rotWithShape="1">
          <a:blip r:embed="rId4"/>
          <a:srcRect l="-1" t="13342" r="82237" b="66236"/>
          <a:stretch/>
        </p:blipFill>
        <p:spPr>
          <a:xfrm>
            <a:off x="3370606" y="2130695"/>
            <a:ext cx="2761020" cy="2743200"/>
          </a:xfrm>
          <a:prstGeom prst="rect">
            <a:avLst/>
          </a:prstGeom>
        </p:spPr>
      </p:pic>
      <p:sp>
        <p:nvSpPr>
          <p:cNvPr id="7" name="TextBox 6"/>
          <p:cNvSpPr txBox="1"/>
          <p:nvPr/>
        </p:nvSpPr>
        <p:spPr>
          <a:xfrm>
            <a:off x="578955" y="4873894"/>
            <a:ext cx="8334857" cy="1754327"/>
          </a:xfrm>
          <a:prstGeom prst="rect">
            <a:avLst/>
          </a:prstGeom>
          <a:noFill/>
        </p:spPr>
        <p:txBody>
          <a:bodyPr wrap="square" rtlCol="0">
            <a:spAutoFit/>
          </a:bodyPr>
          <a:lstStyle/>
          <a:p>
            <a:r>
              <a:rPr lang="en-US" dirty="0" smtClean="0"/>
              <a:t>Each panel in the three-panel plot is valid at 11 UTC on 20 October 2013.</a:t>
            </a:r>
          </a:p>
          <a:p>
            <a:endParaRPr lang="en-US" dirty="0"/>
          </a:p>
          <a:p>
            <a:r>
              <a:rPr lang="en-US" dirty="0" smtClean="0"/>
              <a:t>The left panel shows the estimated sky cover from the GOES-West imager.  The middle panel shows the point surface observations (both manual and automated).  The right panel shows the blended product, using both satellite and in-situ observations (as shown In the two leftmost plots).</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25</a:t>
            </a:fld>
            <a:endParaRPr lang="en-US"/>
          </a:p>
        </p:txBody>
      </p:sp>
    </p:spTree>
    <p:extLst>
      <p:ext uri="{BB962C8B-B14F-4D97-AF65-F5344CB8AC3E}">
        <p14:creationId xmlns:p14="http://schemas.microsoft.com/office/powerpoint/2010/main" val="2574058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Case Study</a:t>
            </a:r>
            <a:endParaRPr lang="en-US" dirty="0"/>
          </a:p>
        </p:txBody>
      </p:sp>
      <p:pic>
        <p:nvPicPr>
          <p:cNvPr id="11" name="Content Placeholder 10" descr="ky Cover Comparison"/>
          <p:cNvPicPr>
            <a:picLocks noGrp="1"/>
          </p:cNvPicPr>
          <p:nvPr>
            <p:ph sz="half" idx="1"/>
          </p:nvPr>
        </p:nvPicPr>
        <p:blipFill>
          <a:blip r:embed="rId3" cstate="email">
            <a:extLst>
              <a:ext uri="{28A0092B-C50C-407E-A947-70E740481C1C}">
                <a14:useLocalDpi xmlns:a14="http://schemas.microsoft.com/office/drawing/2010/main" val="0"/>
              </a:ext>
            </a:extLst>
          </a:blip>
          <a:srcRect t="-1616" b="-1616"/>
          <a:stretch>
            <a:fillRect/>
          </a:stretch>
        </p:blipFill>
        <p:spPr bwMode="auto">
          <a:prstGeom prst="rect">
            <a:avLst/>
          </a:prstGeom>
          <a:ln>
            <a:noFill/>
          </a:ln>
          <a:effectLst>
            <a:outerShdw blurRad="292100" dist="139700" dir="2700000" algn="tl" rotWithShape="0">
              <a:srgbClr val="333333">
                <a:alpha val="65000"/>
              </a:srgbClr>
            </a:outerShdw>
          </a:effectLst>
        </p:spPr>
      </p:pic>
      <p:pic>
        <p:nvPicPr>
          <p:cNvPr id="12" name="Content Placeholder 11" descr="ky Cover Comparison"/>
          <p:cNvPicPr>
            <a:picLocks noGrp="1"/>
          </p:cNvPicPr>
          <p:nvPr>
            <p:ph sz="half" idx="2"/>
          </p:nvPr>
        </p:nvPicPr>
        <p:blipFill rotWithShape="1">
          <a:blip r:embed="rId4" cstate="email">
            <a:extLst>
              <a:ext uri="{28A0092B-C50C-407E-A947-70E740481C1C}">
                <a14:useLocalDpi xmlns:a14="http://schemas.microsoft.com/office/drawing/2010/main" val="0"/>
              </a:ext>
            </a:extLst>
          </a:blip>
          <a:srcRect t="-1616" b="-1616"/>
          <a:stretch/>
        </p:blipFill>
        <p:spPr bwMode="auto">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4382A7F7-08BF-4252-8141-63FB96055BBB}" type="slidenum">
              <a:rPr lang="en-US" smtClean="0"/>
              <a:t>26</a:t>
            </a:fld>
            <a:endParaRPr lang="en-US"/>
          </a:p>
        </p:txBody>
      </p:sp>
    </p:spTree>
    <p:extLst>
      <p:ext uri="{BB962C8B-B14F-4D97-AF65-F5344CB8AC3E}">
        <p14:creationId xmlns:p14="http://schemas.microsoft.com/office/powerpoint/2010/main" val="1978551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Case Study</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27</a:t>
            </a:fld>
            <a:endParaRPr lang="en-US"/>
          </a:p>
        </p:txBody>
      </p:sp>
      <p:pic>
        <p:nvPicPr>
          <p:cNvPr id="10" name="Content Placeholder 9" descr="ky Cover Comparison"/>
          <p:cNvPicPr>
            <a:picLocks noGrp="1"/>
          </p:cNvPicPr>
          <p:nvPr>
            <p:ph sz="half" idx="1"/>
          </p:nvPr>
        </p:nvPicPr>
        <p:blipFill>
          <a:blip r:embed="rId3" cstate="email">
            <a:extLst>
              <a:ext uri="{28A0092B-C50C-407E-A947-70E740481C1C}">
                <a14:useLocalDpi xmlns:a14="http://schemas.microsoft.com/office/drawing/2010/main" val="0"/>
              </a:ext>
            </a:extLst>
          </a:blip>
          <a:srcRect t="-1616" b="-1616"/>
          <a:stretch>
            <a:fillRect/>
          </a:stretch>
        </p:blipFill>
        <p:spPr bwMode="auto">
          <a:prstGeom prst="rect">
            <a:avLst/>
          </a:prstGeom>
          <a:ln>
            <a:noFill/>
          </a:ln>
          <a:effectLst>
            <a:outerShdw blurRad="292100" dist="139700" dir="2700000" algn="tl" rotWithShape="0">
              <a:srgbClr val="333333">
                <a:alpha val="65000"/>
              </a:srgbClr>
            </a:outerShdw>
          </a:effectLst>
        </p:spPr>
      </p:pic>
      <p:pic>
        <p:nvPicPr>
          <p:cNvPr id="11" name="Content Placeholder 10" descr="istogram"/>
          <p:cNvPicPr>
            <a:picLocks noGrp="1"/>
          </p:cNvPicPr>
          <p:nvPr>
            <p:ph sz="half" idx="2"/>
          </p:nvPr>
        </p:nvPicPr>
        <p:blipFill>
          <a:blip r:embed="rId4" cstate="email">
            <a:extLst>
              <a:ext uri="{28A0092B-C50C-407E-A947-70E740481C1C}">
                <a14:useLocalDpi xmlns:a14="http://schemas.microsoft.com/office/drawing/2010/main" val="0"/>
              </a:ext>
            </a:extLst>
          </a:blip>
          <a:srcRect t="-1616" b="-1616"/>
          <a:stretch>
            <a:fillRect/>
          </a:stretch>
        </p:blipFill>
        <p:spPr bwMode="auto">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6997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382A7F7-08BF-4252-8141-63FB96055BBB}" type="slidenum">
              <a:rPr lang="en-US" smtClean="0"/>
              <a:t>28</a:t>
            </a:fld>
            <a:endParaRPr lang="en-US"/>
          </a:p>
        </p:txBody>
      </p:sp>
      <p:pic>
        <p:nvPicPr>
          <p:cNvPr id="6"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535" b="-6"/>
          <a:stretch/>
        </p:blipFill>
        <p:spPr bwMode="auto">
          <a:xfrm>
            <a:off x="91440" y="0"/>
            <a:ext cx="820784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0920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Sky Cover Analysis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 advantages of the blended analysis creation process are that it:</a:t>
            </a:r>
          </a:p>
          <a:p>
            <a:r>
              <a:rPr lang="en-US" dirty="0" smtClean="0"/>
              <a:t>Evaluates all available data and leverages strengths of multiple observational sources</a:t>
            </a:r>
          </a:p>
          <a:p>
            <a:r>
              <a:rPr lang="en-US" dirty="0" smtClean="0"/>
              <a:t>Preserves cloud gradients</a:t>
            </a:r>
          </a:p>
          <a:p>
            <a:r>
              <a:rPr lang="en-US" dirty="0" smtClean="0"/>
              <a:t>Adequately resolves diurnal cumulus fields (not missing, not bimodal)</a:t>
            </a:r>
          </a:p>
          <a:p>
            <a:r>
              <a:rPr lang="en-US" dirty="0" smtClean="0"/>
              <a:t>Is a temporally continuous and spatially contiguous field (available hourly over the contiguous United States)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29</a:t>
            </a:fld>
            <a:endParaRPr lang="en-US"/>
          </a:p>
        </p:txBody>
      </p:sp>
    </p:spTree>
    <p:extLst>
      <p:ext uri="{BB962C8B-B14F-4D97-AF65-F5344CB8AC3E}">
        <p14:creationId xmlns:p14="http://schemas.microsoft.com/office/powerpoint/2010/main" val="426169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Clouds, cloud evolution, and cloud feedbacks are</a:t>
            </a:r>
          </a:p>
          <a:p>
            <a:pPr lvl="1"/>
            <a:r>
              <a:rPr lang="en-US" dirty="0"/>
              <a:t>C</a:t>
            </a:r>
            <a:r>
              <a:rPr lang="en-US" dirty="0" smtClean="0"/>
              <a:t>orrelated with</a:t>
            </a:r>
          </a:p>
          <a:p>
            <a:pPr lvl="2"/>
            <a:r>
              <a:rPr lang="en-US" dirty="0" smtClean="0"/>
              <a:t>Radiation</a:t>
            </a:r>
          </a:p>
          <a:p>
            <a:pPr lvl="2"/>
            <a:r>
              <a:rPr lang="en-US" dirty="0" smtClean="0"/>
              <a:t>Latent Heating</a:t>
            </a:r>
          </a:p>
          <a:p>
            <a:pPr lvl="2"/>
            <a:r>
              <a:rPr lang="en-US" dirty="0" smtClean="0"/>
              <a:t>Temperature</a:t>
            </a:r>
          </a:p>
          <a:p>
            <a:pPr lvl="2"/>
            <a:r>
              <a:rPr lang="en-US" dirty="0" smtClean="0"/>
              <a:t>Moisture</a:t>
            </a:r>
          </a:p>
          <a:p>
            <a:pPr lvl="2"/>
            <a:r>
              <a:rPr lang="en-US" dirty="0" smtClean="0"/>
              <a:t>Precipitation Processes and Efficiency</a:t>
            </a:r>
          </a:p>
          <a:p>
            <a:pPr lvl="2"/>
            <a:r>
              <a:rPr lang="en-US" dirty="0" smtClean="0"/>
              <a:t>Aerosols</a:t>
            </a:r>
          </a:p>
          <a:p>
            <a:pPr lvl="1"/>
            <a:r>
              <a:rPr lang="en-US" dirty="0" smtClean="0"/>
              <a:t>Parameterized in climate and short-term weather prediction models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a:t>
            </a:fld>
            <a:endParaRPr lang="en-US"/>
          </a:p>
        </p:txBody>
      </p:sp>
    </p:spTree>
    <p:extLst>
      <p:ext uri="{BB962C8B-B14F-4D97-AF65-F5344CB8AC3E}">
        <p14:creationId xmlns:p14="http://schemas.microsoft.com/office/powerpoint/2010/main" val="313601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Influence of Snowpack on Blended Sky Cover Analysis</a:t>
            </a:r>
            <a:endParaRPr lang="en-US" dirty="0"/>
          </a:p>
        </p:txBody>
      </p:sp>
      <p:sp>
        <p:nvSpPr>
          <p:cNvPr id="4" name="Text Placeholder 3"/>
          <p:cNvSpPr>
            <a:spLocks noGrp="1"/>
          </p:cNvSpPr>
          <p:nvPr>
            <p:ph type="body" idx="1"/>
          </p:nvPr>
        </p:nvSpPr>
        <p:spPr/>
        <p:txBody>
          <a:bodyPr/>
          <a:lstStyle/>
          <a:p>
            <a:r>
              <a:rPr lang="en-US" dirty="0" smtClean="0"/>
              <a:t>Case Study from 12 December 2013 and 13 December 2013</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30</a:t>
            </a:fld>
            <a:endParaRPr lang="en-US"/>
          </a:p>
        </p:txBody>
      </p:sp>
      <p:pic>
        <p:nvPicPr>
          <p:cNvPr id="5" name="Picture 4" descr="j0178553.jpg"/>
          <p:cNvPicPr>
            <a:picLocks noChangeAspect="1"/>
          </p:cNvPicPr>
          <p:nvPr/>
        </p:nvPicPr>
        <p:blipFill rotWithShape="1">
          <a:blip r:embed="rId2">
            <a:extLst>
              <a:ext uri="{28A0092B-C50C-407E-A947-70E740481C1C}">
                <a14:useLocalDpi xmlns:a14="http://schemas.microsoft.com/office/drawing/2010/main" val="0"/>
              </a:ext>
            </a:extLst>
          </a:blip>
          <a:srcRect t="43153" b="-1"/>
          <a:stretch/>
        </p:blipFill>
        <p:spPr>
          <a:xfrm>
            <a:off x="914400" y="183316"/>
            <a:ext cx="8001000" cy="3017083"/>
          </a:xfrm>
          <a:prstGeom prst="rect">
            <a:avLst/>
          </a:prstGeom>
        </p:spPr>
      </p:pic>
    </p:spTree>
    <p:extLst>
      <p:ext uri="{BB962C8B-B14F-4D97-AF65-F5344CB8AC3E}">
        <p14:creationId xmlns:p14="http://schemas.microsoft.com/office/powerpoint/2010/main" val="1730800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12 December 2013, 18 UTC</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31</a:t>
            </a:fld>
            <a:endParaRPr lang="en-US"/>
          </a:p>
        </p:txBody>
      </p:sp>
      <p:pic>
        <p:nvPicPr>
          <p:cNvPr id="4" name="Picture 3"/>
          <p:cNvPicPr>
            <a:picLocks noChangeAspect="1"/>
          </p:cNvPicPr>
          <p:nvPr/>
        </p:nvPicPr>
        <p:blipFill rotWithShape="1">
          <a:blip r:embed="rId2"/>
          <a:srcRect l="37357" t="33604" r="25190" b="35848"/>
          <a:stretch/>
        </p:blipFill>
        <p:spPr>
          <a:xfrm>
            <a:off x="3090006" y="3744890"/>
            <a:ext cx="2972168" cy="2095045"/>
          </a:xfrm>
          <a:prstGeom prst="rect">
            <a:avLst/>
          </a:prstGeom>
        </p:spPr>
      </p:pic>
      <p:pic>
        <p:nvPicPr>
          <p:cNvPr id="5" name="Picture 4"/>
          <p:cNvPicPr>
            <a:picLocks noChangeAspect="1"/>
          </p:cNvPicPr>
          <p:nvPr/>
        </p:nvPicPr>
        <p:blipFill rotWithShape="1">
          <a:blip r:embed="rId3"/>
          <a:srcRect l="37383" t="33666" r="25169" b="35800"/>
          <a:stretch/>
        </p:blipFill>
        <p:spPr>
          <a:xfrm>
            <a:off x="6127642" y="3745959"/>
            <a:ext cx="2971800" cy="2093976"/>
          </a:xfrm>
          <a:prstGeom prst="rect">
            <a:avLst/>
          </a:prstGeom>
        </p:spPr>
      </p:pic>
      <p:pic>
        <p:nvPicPr>
          <p:cNvPr id="6" name="Picture 5"/>
          <p:cNvPicPr>
            <a:picLocks noChangeAspect="1"/>
          </p:cNvPicPr>
          <p:nvPr/>
        </p:nvPicPr>
        <p:blipFill rotWithShape="1">
          <a:blip r:embed="rId4"/>
          <a:srcRect l="37383" t="33668" r="25169" b="35800"/>
          <a:stretch/>
        </p:blipFill>
        <p:spPr>
          <a:xfrm>
            <a:off x="52372" y="3747770"/>
            <a:ext cx="2971800" cy="2093976"/>
          </a:xfrm>
          <a:prstGeom prst="rect">
            <a:avLst/>
          </a:prstGeom>
        </p:spPr>
      </p:pic>
      <p:sp>
        <p:nvSpPr>
          <p:cNvPr id="8" name="TextBox 7"/>
          <p:cNvSpPr txBox="1"/>
          <p:nvPr/>
        </p:nvSpPr>
        <p:spPr>
          <a:xfrm>
            <a:off x="52372" y="5855438"/>
            <a:ext cx="2837886" cy="707886"/>
          </a:xfrm>
          <a:prstGeom prst="rect">
            <a:avLst/>
          </a:prstGeom>
          <a:noFill/>
        </p:spPr>
        <p:txBody>
          <a:bodyPr wrap="none" rtlCol="0">
            <a:spAutoFit/>
          </a:bodyPr>
          <a:lstStyle/>
          <a:p>
            <a:r>
              <a:rPr lang="en-US" sz="2000" dirty="0" smtClean="0"/>
              <a:t>Surface Observations</a:t>
            </a:r>
            <a:br>
              <a:rPr lang="en-US" sz="2000" dirty="0" smtClean="0"/>
            </a:br>
            <a:r>
              <a:rPr lang="en-US" sz="2000" dirty="0" smtClean="0"/>
              <a:t>of Sky Cover</a:t>
            </a:r>
            <a:endParaRPr lang="en-US" sz="2000" dirty="0"/>
          </a:p>
        </p:txBody>
      </p:sp>
      <p:sp>
        <p:nvSpPr>
          <p:cNvPr id="9" name="TextBox 8"/>
          <p:cNvSpPr txBox="1"/>
          <p:nvPr/>
        </p:nvSpPr>
        <p:spPr>
          <a:xfrm>
            <a:off x="3090006" y="5855438"/>
            <a:ext cx="2447280" cy="707886"/>
          </a:xfrm>
          <a:prstGeom prst="rect">
            <a:avLst/>
          </a:prstGeom>
          <a:noFill/>
        </p:spPr>
        <p:txBody>
          <a:bodyPr wrap="none" rtlCol="0">
            <a:spAutoFit/>
          </a:bodyPr>
          <a:lstStyle/>
          <a:p>
            <a:r>
              <a:rPr lang="en-US" sz="2000" dirty="0" smtClean="0"/>
              <a:t>Satellite Sky Cover</a:t>
            </a:r>
            <a:br>
              <a:rPr lang="en-US" sz="2000" dirty="0" smtClean="0"/>
            </a:br>
            <a:r>
              <a:rPr lang="en-US" sz="2000" dirty="0" smtClean="0"/>
              <a:t>Product</a:t>
            </a:r>
            <a:endParaRPr lang="en-US" sz="2000" dirty="0"/>
          </a:p>
        </p:txBody>
      </p:sp>
      <p:sp>
        <p:nvSpPr>
          <p:cNvPr id="10" name="TextBox 9"/>
          <p:cNvSpPr txBox="1"/>
          <p:nvPr/>
        </p:nvSpPr>
        <p:spPr>
          <a:xfrm>
            <a:off x="6127642" y="5855438"/>
            <a:ext cx="2522921" cy="707886"/>
          </a:xfrm>
          <a:prstGeom prst="rect">
            <a:avLst/>
          </a:prstGeom>
          <a:noFill/>
        </p:spPr>
        <p:txBody>
          <a:bodyPr wrap="none" rtlCol="0">
            <a:spAutoFit/>
          </a:bodyPr>
          <a:lstStyle/>
          <a:p>
            <a:r>
              <a:rPr lang="en-US" sz="2000" dirty="0" smtClean="0"/>
              <a:t>Blended Sky Cover</a:t>
            </a:r>
            <a:br>
              <a:rPr lang="en-US" sz="2000" dirty="0" smtClean="0"/>
            </a:br>
            <a:r>
              <a:rPr lang="en-US" sz="2000" dirty="0" smtClean="0"/>
              <a:t>Analysis</a:t>
            </a:r>
            <a:endParaRPr lang="en-US" sz="2000" dirty="0"/>
          </a:p>
        </p:txBody>
      </p:sp>
      <p:sp>
        <p:nvSpPr>
          <p:cNvPr id="11" name="TextBox 10"/>
          <p:cNvSpPr txBox="1"/>
          <p:nvPr/>
        </p:nvSpPr>
        <p:spPr>
          <a:xfrm>
            <a:off x="0" y="2038256"/>
            <a:ext cx="8913813" cy="1477328"/>
          </a:xfrm>
          <a:prstGeom prst="rect">
            <a:avLst/>
          </a:prstGeom>
          <a:solidFill>
            <a:schemeClr val="tx1">
              <a:lumMod val="75000"/>
              <a:lumOff val="25000"/>
            </a:schemeClr>
          </a:solidFill>
          <a:ln>
            <a:noFill/>
          </a:ln>
          <a:effectLst/>
          <a:scene3d>
            <a:camera prst="obliqueTopRight"/>
            <a:lightRig rig="threePt" dir="tl"/>
          </a:scene3d>
          <a:sp3d/>
        </p:spPr>
        <p:style>
          <a:lnRef idx="1">
            <a:schemeClr val="accent3"/>
          </a:lnRef>
          <a:fillRef idx="3">
            <a:schemeClr val="accent3"/>
          </a:fillRef>
          <a:effectRef idx="2">
            <a:schemeClr val="accent3"/>
          </a:effectRef>
          <a:fontRef idx="minor">
            <a:schemeClr val="lt1"/>
          </a:fontRef>
        </p:style>
        <p:txBody>
          <a:bodyPr wrap="square" rtlCol="0">
            <a:spAutoFit/>
          </a:bodyPr>
          <a:lstStyle/>
          <a:p>
            <a:pPr marL="285750" indent="-285750">
              <a:buFont typeface="Arial"/>
              <a:buChar char="•"/>
            </a:pPr>
            <a:r>
              <a:rPr lang="en-US" b="1" dirty="0" smtClean="0">
                <a:solidFill>
                  <a:schemeClr val="bg1"/>
                </a:solidFill>
              </a:rPr>
              <a:t>Other than along the snowpack edge, the satellite sky cover product does not contain false cloud detections over or near the snowpack.</a:t>
            </a:r>
          </a:p>
          <a:p>
            <a:pPr marL="285750" indent="-285750">
              <a:buFont typeface="Arial"/>
              <a:buChar char="•"/>
            </a:pPr>
            <a:endParaRPr lang="en-US" b="1" dirty="0" smtClean="0">
              <a:solidFill>
                <a:schemeClr val="bg1"/>
              </a:solidFill>
            </a:endParaRPr>
          </a:p>
          <a:p>
            <a:pPr marL="285750" indent="-285750">
              <a:buFont typeface="Arial"/>
              <a:buChar char="•"/>
            </a:pPr>
            <a:r>
              <a:rPr lang="en-US" b="1" dirty="0" smtClean="0">
                <a:solidFill>
                  <a:schemeClr val="bg1"/>
                </a:solidFill>
              </a:rPr>
              <a:t>The surface observations add detail to the blended analysis and add cloud cover where the satellite sky cover product does not indicate such.</a:t>
            </a:r>
          </a:p>
        </p:txBody>
      </p:sp>
    </p:spTree>
    <p:extLst>
      <p:ext uri="{BB962C8B-B14F-4D97-AF65-F5344CB8AC3E}">
        <p14:creationId xmlns:p14="http://schemas.microsoft.com/office/powerpoint/2010/main" val="1788460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13 December 2013, 6 UTC</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32</a:t>
            </a:fld>
            <a:endParaRPr lang="en-US"/>
          </a:p>
        </p:txBody>
      </p:sp>
      <p:pic>
        <p:nvPicPr>
          <p:cNvPr id="4" name="Picture 3"/>
          <p:cNvPicPr>
            <a:picLocks noChangeAspect="1"/>
          </p:cNvPicPr>
          <p:nvPr/>
        </p:nvPicPr>
        <p:blipFill rotWithShape="1">
          <a:blip r:embed="rId2"/>
          <a:srcRect l="44450" t="14869" r="26105" b="42539"/>
          <a:stretch/>
        </p:blipFill>
        <p:spPr>
          <a:xfrm>
            <a:off x="160879" y="2186669"/>
            <a:ext cx="2862072" cy="3575304"/>
          </a:xfrm>
          <a:prstGeom prst="rect">
            <a:avLst/>
          </a:prstGeom>
        </p:spPr>
      </p:pic>
      <p:pic>
        <p:nvPicPr>
          <p:cNvPr id="5" name="Picture 4"/>
          <p:cNvPicPr>
            <a:picLocks noChangeAspect="1"/>
          </p:cNvPicPr>
          <p:nvPr/>
        </p:nvPicPr>
        <p:blipFill rotWithShape="1">
          <a:blip r:embed="rId3"/>
          <a:srcRect l="44469" t="14868" r="26033" b="42600"/>
          <a:stretch/>
        </p:blipFill>
        <p:spPr>
          <a:xfrm>
            <a:off x="6119305" y="2186669"/>
            <a:ext cx="2865969" cy="3571266"/>
          </a:xfrm>
          <a:prstGeom prst="rect">
            <a:avLst/>
          </a:prstGeom>
        </p:spPr>
      </p:pic>
      <p:pic>
        <p:nvPicPr>
          <p:cNvPr id="6" name="Picture 5"/>
          <p:cNvPicPr>
            <a:picLocks noChangeAspect="1"/>
          </p:cNvPicPr>
          <p:nvPr/>
        </p:nvPicPr>
        <p:blipFill rotWithShape="1">
          <a:blip r:embed="rId4"/>
          <a:srcRect l="44469" t="14867" r="26033" b="42600"/>
          <a:stretch/>
        </p:blipFill>
        <p:spPr>
          <a:xfrm>
            <a:off x="3145689" y="2186669"/>
            <a:ext cx="2865969" cy="3571266"/>
          </a:xfrm>
          <a:prstGeom prst="rect">
            <a:avLst/>
          </a:prstGeom>
        </p:spPr>
      </p:pic>
      <p:sp>
        <p:nvSpPr>
          <p:cNvPr id="8" name="TextBox 7"/>
          <p:cNvSpPr txBox="1"/>
          <p:nvPr/>
        </p:nvSpPr>
        <p:spPr>
          <a:xfrm>
            <a:off x="160879" y="5761973"/>
            <a:ext cx="2837886" cy="707886"/>
          </a:xfrm>
          <a:prstGeom prst="rect">
            <a:avLst/>
          </a:prstGeom>
          <a:noFill/>
        </p:spPr>
        <p:txBody>
          <a:bodyPr wrap="none" rtlCol="0">
            <a:spAutoFit/>
          </a:bodyPr>
          <a:lstStyle/>
          <a:p>
            <a:r>
              <a:rPr lang="en-US" sz="2000" dirty="0" smtClean="0"/>
              <a:t>Surface Observations</a:t>
            </a:r>
            <a:br>
              <a:rPr lang="en-US" sz="2000" dirty="0" smtClean="0"/>
            </a:br>
            <a:r>
              <a:rPr lang="en-US" sz="2000" dirty="0" smtClean="0"/>
              <a:t>of Sky Cover</a:t>
            </a:r>
            <a:endParaRPr lang="en-US" sz="2000" dirty="0"/>
          </a:p>
        </p:txBody>
      </p:sp>
      <p:sp>
        <p:nvSpPr>
          <p:cNvPr id="9" name="TextBox 8"/>
          <p:cNvSpPr txBox="1"/>
          <p:nvPr/>
        </p:nvSpPr>
        <p:spPr>
          <a:xfrm>
            <a:off x="3145689" y="5757935"/>
            <a:ext cx="2447280" cy="707886"/>
          </a:xfrm>
          <a:prstGeom prst="rect">
            <a:avLst/>
          </a:prstGeom>
          <a:noFill/>
        </p:spPr>
        <p:txBody>
          <a:bodyPr wrap="none" rtlCol="0">
            <a:spAutoFit/>
          </a:bodyPr>
          <a:lstStyle/>
          <a:p>
            <a:r>
              <a:rPr lang="en-US" sz="2000" dirty="0" smtClean="0"/>
              <a:t>Satellite Sky Cover</a:t>
            </a:r>
            <a:br>
              <a:rPr lang="en-US" sz="2000" dirty="0" smtClean="0"/>
            </a:br>
            <a:r>
              <a:rPr lang="en-US" sz="2000" dirty="0" smtClean="0"/>
              <a:t>Product</a:t>
            </a:r>
            <a:endParaRPr lang="en-US" sz="2000" dirty="0"/>
          </a:p>
        </p:txBody>
      </p:sp>
      <p:sp>
        <p:nvSpPr>
          <p:cNvPr id="10" name="TextBox 9"/>
          <p:cNvSpPr txBox="1"/>
          <p:nvPr/>
        </p:nvSpPr>
        <p:spPr>
          <a:xfrm>
            <a:off x="6119305" y="5757935"/>
            <a:ext cx="2522921" cy="707886"/>
          </a:xfrm>
          <a:prstGeom prst="rect">
            <a:avLst/>
          </a:prstGeom>
          <a:noFill/>
        </p:spPr>
        <p:txBody>
          <a:bodyPr wrap="none" rtlCol="0">
            <a:spAutoFit/>
          </a:bodyPr>
          <a:lstStyle/>
          <a:p>
            <a:r>
              <a:rPr lang="en-US" sz="2000" dirty="0" smtClean="0"/>
              <a:t>Blended Sky Cover</a:t>
            </a:r>
            <a:br>
              <a:rPr lang="en-US" sz="2000" dirty="0" smtClean="0"/>
            </a:br>
            <a:r>
              <a:rPr lang="en-US" sz="2000" dirty="0" smtClean="0"/>
              <a:t>Analysis</a:t>
            </a:r>
            <a:endParaRPr lang="en-US" sz="2000" dirty="0"/>
          </a:p>
        </p:txBody>
      </p:sp>
    </p:spTree>
    <p:extLst>
      <p:ext uri="{BB962C8B-B14F-4D97-AF65-F5344CB8AC3E}">
        <p14:creationId xmlns:p14="http://schemas.microsoft.com/office/powerpoint/2010/main" val="17999714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450" t="14869" r="26105" b="42539"/>
          <a:stretch/>
        </p:blipFill>
        <p:spPr>
          <a:xfrm>
            <a:off x="160879" y="2186669"/>
            <a:ext cx="2862072" cy="3575304"/>
          </a:xfrm>
          <a:prstGeom prst="rect">
            <a:avLst/>
          </a:prstGeom>
        </p:spPr>
      </p:pic>
      <p:pic>
        <p:nvPicPr>
          <p:cNvPr id="5" name="Picture 4"/>
          <p:cNvPicPr>
            <a:picLocks noChangeAspect="1"/>
          </p:cNvPicPr>
          <p:nvPr/>
        </p:nvPicPr>
        <p:blipFill rotWithShape="1">
          <a:blip r:embed="rId3"/>
          <a:srcRect l="44469" t="14868" r="26033" b="42600"/>
          <a:stretch/>
        </p:blipFill>
        <p:spPr>
          <a:xfrm>
            <a:off x="6119305" y="2186669"/>
            <a:ext cx="2865969" cy="3571266"/>
          </a:xfrm>
          <a:prstGeom prst="rect">
            <a:avLst/>
          </a:prstGeom>
        </p:spPr>
      </p:pic>
      <p:pic>
        <p:nvPicPr>
          <p:cNvPr id="6" name="Picture 5"/>
          <p:cNvPicPr>
            <a:picLocks noChangeAspect="1"/>
          </p:cNvPicPr>
          <p:nvPr/>
        </p:nvPicPr>
        <p:blipFill rotWithShape="1">
          <a:blip r:embed="rId4"/>
          <a:srcRect l="44469" t="14867" r="26033" b="42600"/>
          <a:stretch/>
        </p:blipFill>
        <p:spPr>
          <a:xfrm>
            <a:off x="3145689" y="2186669"/>
            <a:ext cx="2865969" cy="3571266"/>
          </a:xfrm>
          <a:prstGeom prst="rect">
            <a:avLst/>
          </a:prstGeom>
        </p:spPr>
      </p:pic>
      <p:sp>
        <p:nvSpPr>
          <p:cNvPr id="7" name="Title 6"/>
          <p:cNvSpPr>
            <a:spLocks noGrp="1"/>
          </p:cNvSpPr>
          <p:nvPr>
            <p:ph type="title"/>
          </p:nvPr>
        </p:nvSpPr>
        <p:spPr/>
        <p:txBody>
          <a:bodyPr/>
          <a:lstStyle/>
          <a:p>
            <a:r>
              <a:rPr lang="en-US" dirty="0" smtClean="0"/>
              <a:t>13 December 2013, 6 UTC</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33</a:t>
            </a:fld>
            <a:endParaRPr lang="en-US"/>
          </a:p>
        </p:txBody>
      </p:sp>
      <p:sp>
        <p:nvSpPr>
          <p:cNvPr id="8" name="TextBox 7"/>
          <p:cNvSpPr txBox="1"/>
          <p:nvPr/>
        </p:nvSpPr>
        <p:spPr>
          <a:xfrm>
            <a:off x="160879" y="5761973"/>
            <a:ext cx="2837886" cy="707886"/>
          </a:xfrm>
          <a:prstGeom prst="rect">
            <a:avLst/>
          </a:prstGeom>
          <a:noFill/>
        </p:spPr>
        <p:txBody>
          <a:bodyPr wrap="none" rtlCol="0">
            <a:spAutoFit/>
          </a:bodyPr>
          <a:lstStyle/>
          <a:p>
            <a:r>
              <a:rPr lang="en-US" sz="2000" dirty="0" smtClean="0"/>
              <a:t>Surface Observations</a:t>
            </a:r>
            <a:br>
              <a:rPr lang="en-US" sz="2000" dirty="0" smtClean="0"/>
            </a:br>
            <a:r>
              <a:rPr lang="en-US" sz="2000" dirty="0" smtClean="0"/>
              <a:t>of Sky Cover</a:t>
            </a:r>
            <a:endParaRPr lang="en-US" sz="2000" dirty="0"/>
          </a:p>
        </p:txBody>
      </p:sp>
      <p:sp>
        <p:nvSpPr>
          <p:cNvPr id="9" name="TextBox 8"/>
          <p:cNvSpPr txBox="1"/>
          <p:nvPr/>
        </p:nvSpPr>
        <p:spPr>
          <a:xfrm>
            <a:off x="3145689" y="5757935"/>
            <a:ext cx="2447280" cy="707886"/>
          </a:xfrm>
          <a:prstGeom prst="rect">
            <a:avLst/>
          </a:prstGeom>
          <a:noFill/>
        </p:spPr>
        <p:txBody>
          <a:bodyPr wrap="none" rtlCol="0">
            <a:spAutoFit/>
          </a:bodyPr>
          <a:lstStyle/>
          <a:p>
            <a:r>
              <a:rPr lang="en-US" sz="2000" dirty="0" smtClean="0"/>
              <a:t>Satellite Sky Cover</a:t>
            </a:r>
            <a:br>
              <a:rPr lang="en-US" sz="2000" dirty="0" smtClean="0"/>
            </a:br>
            <a:r>
              <a:rPr lang="en-US" sz="2000" dirty="0" smtClean="0"/>
              <a:t>Product</a:t>
            </a:r>
            <a:endParaRPr lang="en-US" sz="2000" dirty="0"/>
          </a:p>
        </p:txBody>
      </p:sp>
      <p:sp>
        <p:nvSpPr>
          <p:cNvPr id="10" name="TextBox 9"/>
          <p:cNvSpPr txBox="1"/>
          <p:nvPr/>
        </p:nvSpPr>
        <p:spPr>
          <a:xfrm>
            <a:off x="6119305" y="5757935"/>
            <a:ext cx="2522921" cy="707886"/>
          </a:xfrm>
          <a:prstGeom prst="rect">
            <a:avLst/>
          </a:prstGeom>
          <a:noFill/>
        </p:spPr>
        <p:txBody>
          <a:bodyPr wrap="none" rtlCol="0">
            <a:spAutoFit/>
          </a:bodyPr>
          <a:lstStyle/>
          <a:p>
            <a:r>
              <a:rPr lang="en-US" sz="2000" dirty="0" smtClean="0"/>
              <a:t>Blended Sky Cover</a:t>
            </a:r>
            <a:br>
              <a:rPr lang="en-US" sz="2000" dirty="0" smtClean="0"/>
            </a:br>
            <a:r>
              <a:rPr lang="en-US" sz="2000" dirty="0" smtClean="0"/>
              <a:t>Analysis</a:t>
            </a:r>
            <a:endParaRPr lang="en-US" sz="2000" dirty="0"/>
          </a:p>
        </p:txBody>
      </p:sp>
      <p:sp>
        <p:nvSpPr>
          <p:cNvPr id="3" name="Oval 2"/>
          <p:cNvSpPr/>
          <p:nvPr/>
        </p:nvSpPr>
        <p:spPr>
          <a:xfrm rot="1044164">
            <a:off x="199956" y="3200386"/>
            <a:ext cx="2837886" cy="82061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044164">
            <a:off x="6177071" y="3200387"/>
            <a:ext cx="2837886" cy="82061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1044164">
            <a:off x="3203456" y="3200388"/>
            <a:ext cx="2837886" cy="820615"/>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0879" y="4396162"/>
            <a:ext cx="8824395" cy="369332"/>
          </a:xfrm>
          <a:prstGeom prst="rect">
            <a:avLst/>
          </a:prstGeom>
          <a:solidFill>
            <a:srgbClr val="FFFFFF">
              <a:alpha val="50000"/>
            </a:srgbClr>
          </a:solidFill>
        </p:spPr>
        <p:txBody>
          <a:bodyPr wrap="square" rtlCol="0">
            <a:spAutoFit/>
          </a:bodyPr>
          <a:lstStyle/>
          <a:p>
            <a:pPr algn="ctr"/>
            <a:r>
              <a:rPr lang="en-US" b="1" dirty="0" smtClean="0"/>
              <a:t>Increase in blended analysis amounts due to inclusion of surface observations</a:t>
            </a:r>
            <a:endParaRPr lang="en-US" b="1" dirty="0"/>
          </a:p>
        </p:txBody>
      </p:sp>
    </p:spTree>
    <p:extLst>
      <p:ext uri="{BB962C8B-B14F-4D97-AF65-F5344CB8AC3E}">
        <p14:creationId xmlns:p14="http://schemas.microsoft.com/office/powerpoint/2010/main" val="691540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450" t="14869" r="26105" b="42539"/>
          <a:stretch/>
        </p:blipFill>
        <p:spPr>
          <a:xfrm>
            <a:off x="160879" y="2186669"/>
            <a:ext cx="2862072" cy="3575304"/>
          </a:xfrm>
          <a:prstGeom prst="rect">
            <a:avLst/>
          </a:prstGeom>
        </p:spPr>
      </p:pic>
      <p:pic>
        <p:nvPicPr>
          <p:cNvPr id="5" name="Picture 4"/>
          <p:cNvPicPr>
            <a:picLocks noChangeAspect="1"/>
          </p:cNvPicPr>
          <p:nvPr/>
        </p:nvPicPr>
        <p:blipFill rotWithShape="1">
          <a:blip r:embed="rId3"/>
          <a:srcRect l="44469" t="14868" r="26033" b="42600"/>
          <a:stretch/>
        </p:blipFill>
        <p:spPr>
          <a:xfrm>
            <a:off x="6119305" y="2186669"/>
            <a:ext cx="2865969" cy="3571266"/>
          </a:xfrm>
          <a:prstGeom prst="rect">
            <a:avLst/>
          </a:prstGeom>
        </p:spPr>
      </p:pic>
      <p:pic>
        <p:nvPicPr>
          <p:cNvPr id="6" name="Picture 5"/>
          <p:cNvPicPr>
            <a:picLocks noChangeAspect="1"/>
          </p:cNvPicPr>
          <p:nvPr/>
        </p:nvPicPr>
        <p:blipFill rotWithShape="1">
          <a:blip r:embed="rId4"/>
          <a:srcRect l="44469" t="14867" r="26033" b="42600"/>
          <a:stretch/>
        </p:blipFill>
        <p:spPr>
          <a:xfrm>
            <a:off x="3145689" y="2186669"/>
            <a:ext cx="2865969" cy="3571266"/>
          </a:xfrm>
          <a:prstGeom prst="rect">
            <a:avLst/>
          </a:prstGeom>
        </p:spPr>
      </p:pic>
      <p:sp>
        <p:nvSpPr>
          <p:cNvPr id="7" name="Title 6"/>
          <p:cNvSpPr>
            <a:spLocks noGrp="1"/>
          </p:cNvSpPr>
          <p:nvPr>
            <p:ph type="title"/>
          </p:nvPr>
        </p:nvSpPr>
        <p:spPr/>
        <p:txBody>
          <a:bodyPr/>
          <a:lstStyle/>
          <a:p>
            <a:r>
              <a:rPr lang="en-US" dirty="0" smtClean="0"/>
              <a:t>13 December 2013, 6 UTC</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34</a:t>
            </a:fld>
            <a:endParaRPr lang="en-US"/>
          </a:p>
        </p:txBody>
      </p:sp>
      <p:sp>
        <p:nvSpPr>
          <p:cNvPr id="8" name="TextBox 7"/>
          <p:cNvSpPr txBox="1"/>
          <p:nvPr/>
        </p:nvSpPr>
        <p:spPr>
          <a:xfrm>
            <a:off x="160879" y="5761973"/>
            <a:ext cx="2837886" cy="707886"/>
          </a:xfrm>
          <a:prstGeom prst="rect">
            <a:avLst/>
          </a:prstGeom>
          <a:noFill/>
        </p:spPr>
        <p:txBody>
          <a:bodyPr wrap="none" rtlCol="0">
            <a:spAutoFit/>
          </a:bodyPr>
          <a:lstStyle/>
          <a:p>
            <a:r>
              <a:rPr lang="en-US" sz="2000" dirty="0" smtClean="0"/>
              <a:t>Surface Observations</a:t>
            </a:r>
            <a:br>
              <a:rPr lang="en-US" sz="2000" dirty="0" smtClean="0"/>
            </a:br>
            <a:r>
              <a:rPr lang="en-US" sz="2000" dirty="0" smtClean="0"/>
              <a:t>of Sky Cover</a:t>
            </a:r>
            <a:endParaRPr lang="en-US" sz="2000" dirty="0"/>
          </a:p>
        </p:txBody>
      </p:sp>
      <p:sp>
        <p:nvSpPr>
          <p:cNvPr id="9" name="TextBox 8"/>
          <p:cNvSpPr txBox="1"/>
          <p:nvPr/>
        </p:nvSpPr>
        <p:spPr>
          <a:xfrm>
            <a:off x="3145689" y="5757935"/>
            <a:ext cx="2447280" cy="707886"/>
          </a:xfrm>
          <a:prstGeom prst="rect">
            <a:avLst/>
          </a:prstGeom>
          <a:noFill/>
        </p:spPr>
        <p:txBody>
          <a:bodyPr wrap="none" rtlCol="0">
            <a:spAutoFit/>
          </a:bodyPr>
          <a:lstStyle/>
          <a:p>
            <a:r>
              <a:rPr lang="en-US" sz="2000" dirty="0" smtClean="0"/>
              <a:t>Satellite Sky Cover</a:t>
            </a:r>
            <a:br>
              <a:rPr lang="en-US" sz="2000" dirty="0" smtClean="0"/>
            </a:br>
            <a:r>
              <a:rPr lang="en-US" sz="2000" dirty="0" smtClean="0"/>
              <a:t>Product</a:t>
            </a:r>
            <a:endParaRPr lang="en-US" sz="2000" dirty="0"/>
          </a:p>
        </p:txBody>
      </p:sp>
      <p:sp>
        <p:nvSpPr>
          <p:cNvPr id="10" name="TextBox 9"/>
          <p:cNvSpPr txBox="1"/>
          <p:nvPr/>
        </p:nvSpPr>
        <p:spPr>
          <a:xfrm>
            <a:off x="6119305" y="5757935"/>
            <a:ext cx="2522921" cy="707886"/>
          </a:xfrm>
          <a:prstGeom prst="rect">
            <a:avLst/>
          </a:prstGeom>
          <a:noFill/>
        </p:spPr>
        <p:txBody>
          <a:bodyPr wrap="none" rtlCol="0">
            <a:spAutoFit/>
          </a:bodyPr>
          <a:lstStyle/>
          <a:p>
            <a:r>
              <a:rPr lang="en-US" sz="2000" dirty="0" smtClean="0"/>
              <a:t>Blended Sky Cover</a:t>
            </a:r>
            <a:br>
              <a:rPr lang="en-US" sz="2000" dirty="0" smtClean="0"/>
            </a:br>
            <a:r>
              <a:rPr lang="en-US" sz="2000" dirty="0" smtClean="0"/>
              <a:t>Analysis</a:t>
            </a:r>
            <a:endParaRPr lang="en-US" sz="2000" dirty="0"/>
          </a:p>
        </p:txBody>
      </p:sp>
      <p:sp>
        <p:nvSpPr>
          <p:cNvPr id="13" name="TextBox 12"/>
          <p:cNvSpPr txBox="1"/>
          <p:nvPr/>
        </p:nvSpPr>
        <p:spPr>
          <a:xfrm>
            <a:off x="160879" y="3824146"/>
            <a:ext cx="8824395" cy="369332"/>
          </a:xfrm>
          <a:prstGeom prst="rect">
            <a:avLst/>
          </a:prstGeom>
          <a:solidFill>
            <a:srgbClr val="FFFFFF">
              <a:alpha val="50000"/>
            </a:srgbClr>
          </a:solidFill>
        </p:spPr>
        <p:txBody>
          <a:bodyPr wrap="square" rtlCol="0">
            <a:spAutoFit/>
          </a:bodyPr>
          <a:lstStyle/>
          <a:p>
            <a:pPr algn="ctr"/>
            <a:r>
              <a:rPr lang="en-US" b="1" dirty="0" smtClean="0"/>
              <a:t>Satellite-detected high cloud over snowpack maintained in blended analysis</a:t>
            </a:r>
            <a:endParaRPr lang="en-US" b="1" dirty="0"/>
          </a:p>
        </p:txBody>
      </p:sp>
      <p:sp>
        <p:nvSpPr>
          <p:cNvPr id="14" name="Oval 13"/>
          <p:cNvSpPr/>
          <p:nvPr/>
        </p:nvSpPr>
        <p:spPr>
          <a:xfrm rot="1044164">
            <a:off x="505424" y="4414724"/>
            <a:ext cx="979510" cy="376458"/>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rot="1044164">
            <a:off x="3485967" y="4414727"/>
            <a:ext cx="979510" cy="376458"/>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1044164">
            <a:off x="6458134" y="4414723"/>
            <a:ext cx="979510" cy="376458"/>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064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4450" t="14869" r="26105" b="42539"/>
          <a:stretch/>
        </p:blipFill>
        <p:spPr>
          <a:xfrm>
            <a:off x="160879" y="2186669"/>
            <a:ext cx="2862072" cy="3575304"/>
          </a:xfrm>
          <a:prstGeom prst="rect">
            <a:avLst/>
          </a:prstGeom>
        </p:spPr>
      </p:pic>
      <p:pic>
        <p:nvPicPr>
          <p:cNvPr id="5" name="Picture 4"/>
          <p:cNvPicPr>
            <a:picLocks noChangeAspect="1"/>
          </p:cNvPicPr>
          <p:nvPr/>
        </p:nvPicPr>
        <p:blipFill rotWithShape="1">
          <a:blip r:embed="rId3"/>
          <a:srcRect l="44469" t="14868" r="26033" b="42600"/>
          <a:stretch/>
        </p:blipFill>
        <p:spPr>
          <a:xfrm>
            <a:off x="6119305" y="2186669"/>
            <a:ext cx="2865969" cy="3571266"/>
          </a:xfrm>
          <a:prstGeom prst="rect">
            <a:avLst/>
          </a:prstGeom>
        </p:spPr>
      </p:pic>
      <p:pic>
        <p:nvPicPr>
          <p:cNvPr id="6" name="Picture 5"/>
          <p:cNvPicPr>
            <a:picLocks noChangeAspect="1"/>
          </p:cNvPicPr>
          <p:nvPr/>
        </p:nvPicPr>
        <p:blipFill rotWithShape="1">
          <a:blip r:embed="rId4"/>
          <a:srcRect l="44469" t="14867" r="26033" b="42600"/>
          <a:stretch/>
        </p:blipFill>
        <p:spPr>
          <a:xfrm>
            <a:off x="3145689" y="2186669"/>
            <a:ext cx="2865969" cy="3571266"/>
          </a:xfrm>
          <a:prstGeom prst="rect">
            <a:avLst/>
          </a:prstGeom>
        </p:spPr>
      </p:pic>
      <p:sp>
        <p:nvSpPr>
          <p:cNvPr id="7" name="Title 6"/>
          <p:cNvSpPr>
            <a:spLocks noGrp="1"/>
          </p:cNvSpPr>
          <p:nvPr>
            <p:ph type="title"/>
          </p:nvPr>
        </p:nvSpPr>
        <p:spPr/>
        <p:txBody>
          <a:bodyPr/>
          <a:lstStyle/>
          <a:p>
            <a:r>
              <a:rPr lang="en-US" dirty="0" smtClean="0"/>
              <a:t>13 December 2013, 6 UTC</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35</a:t>
            </a:fld>
            <a:endParaRPr lang="en-US"/>
          </a:p>
        </p:txBody>
      </p:sp>
      <p:sp>
        <p:nvSpPr>
          <p:cNvPr id="8" name="TextBox 7"/>
          <p:cNvSpPr txBox="1"/>
          <p:nvPr/>
        </p:nvSpPr>
        <p:spPr>
          <a:xfrm>
            <a:off x="160879" y="5761973"/>
            <a:ext cx="2837886" cy="707886"/>
          </a:xfrm>
          <a:prstGeom prst="rect">
            <a:avLst/>
          </a:prstGeom>
          <a:noFill/>
        </p:spPr>
        <p:txBody>
          <a:bodyPr wrap="none" rtlCol="0">
            <a:spAutoFit/>
          </a:bodyPr>
          <a:lstStyle/>
          <a:p>
            <a:r>
              <a:rPr lang="en-US" sz="2000" dirty="0" smtClean="0"/>
              <a:t>Surface Observations</a:t>
            </a:r>
            <a:br>
              <a:rPr lang="en-US" sz="2000" dirty="0" smtClean="0"/>
            </a:br>
            <a:r>
              <a:rPr lang="en-US" sz="2000" dirty="0" smtClean="0"/>
              <a:t>of Sky Cover</a:t>
            </a:r>
            <a:endParaRPr lang="en-US" sz="2000" dirty="0"/>
          </a:p>
        </p:txBody>
      </p:sp>
      <p:sp>
        <p:nvSpPr>
          <p:cNvPr id="9" name="TextBox 8"/>
          <p:cNvSpPr txBox="1"/>
          <p:nvPr/>
        </p:nvSpPr>
        <p:spPr>
          <a:xfrm>
            <a:off x="3145689" y="5757935"/>
            <a:ext cx="2447280" cy="707886"/>
          </a:xfrm>
          <a:prstGeom prst="rect">
            <a:avLst/>
          </a:prstGeom>
          <a:noFill/>
        </p:spPr>
        <p:txBody>
          <a:bodyPr wrap="none" rtlCol="0">
            <a:spAutoFit/>
          </a:bodyPr>
          <a:lstStyle/>
          <a:p>
            <a:r>
              <a:rPr lang="en-US" sz="2000" dirty="0" smtClean="0"/>
              <a:t>Satellite Sky Cover</a:t>
            </a:r>
            <a:br>
              <a:rPr lang="en-US" sz="2000" dirty="0" smtClean="0"/>
            </a:br>
            <a:r>
              <a:rPr lang="en-US" sz="2000" dirty="0" smtClean="0"/>
              <a:t>Product</a:t>
            </a:r>
            <a:endParaRPr lang="en-US" sz="2000" dirty="0"/>
          </a:p>
        </p:txBody>
      </p:sp>
      <p:sp>
        <p:nvSpPr>
          <p:cNvPr id="10" name="TextBox 9"/>
          <p:cNvSpPr txBox="1"/>
          <p:nvPr/>
        </p:nvSpPr>
        <p:spPr>
          <a:xfrm>
            <a:off x="6119305" y="5757935"/>
            <a:ext cx="2522921" cy="707886"/>
          </a:xfrm>
          <a:prstGeom prst="rect">
            <a:avLst/>
          </a:prstGeom>
          <a:noFill/>
        </p:spPr>
        <p:txBody>
          <a:bodyPr wrap="none" rtlCol="0">
            <a:spAutoFit/>
          </a:bodyPr>
          <a:lstStyle/>
          <a:p>
            <a:r>
              <a:rPr lang="en-US" sz="2000" dirty="0" smtClean="0"/>
              <a:t>Blended Sky Cover</a:t>
            </a:r>
            <a:br>
              <a:rPr lang="en-US" sz="2000" dirty="0" smtClean="0"/>
            </a:br>
            <a:r>
              <a:rPr lang="en-US" sz="2000" dirty="0" smtClean="0"/>
              <a:t>Analysis</a:t>
            </a:r>
            <a:endParaRPr lang="en-US" sz="2000" dirty="0"/>
          </a:p>
        </p:txBody>
      </p:sp>
      <p:sp>
        <p:nvSpPr>
          <p:cNvPr id="13" name="TextBox 12"/>
          <p:cNvSpPr txBox="1"/>
          <p:nvPr/>
        </p:nvSpPr>
        <p:spPr>
          <a:xfrm>
            <a:off x="160879" y="3139232"/>
            <a:ext cx="8824395" cy="369332"/>
          </a:xfrm>
          <a:prstGeom prst="rect">
            <a:avLst/>
          </a:prstGeom>
          <a:solidFill>
            <a:srgbClr val="FFFFFF">
              <a:alpha val="50000"/>
            </a:srgbClr>
          </a:solidFill>
        </p:spPr>
        <p:txBody>
          <a:bodyPr wrap="square" rtlCol="0">
            <a:spAutoFit/>
          </a:bodyPr>
          <a:lstStyle/>
          <a:p>
            <a:pPr algn="ctr"/>
            <a:r>
              <a:rPr lang="en-US" b="1" dirty="0" smtClean="0"/>
              <a:t>Cloud detectability in isothermal troposphere over snowpack is challenging</a:t>
            </a:r>
            <a:endParaRPr lang="en-US" b="1" dirty="0"/>
          </a:p>
        </p:txBody>
      </p:sp>
      <p:sp>
        <p:nvSpPr>
          <p:cNvPr id="18" name="Oval 17"/>
          <p:cNvSpPr/>
          <p:nvPr/>
        </p:nvSpPr>
        <p:spPr>
          <a:xfrm rot="1044164">
            <a:off x="3938849" y="2439350"/>
            <a:ext cx="1758126" cy="447199"/>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t>
            </a:r>
          </a:p>
        </p:txBody>
      </p:sp>
      <p:sp>
        <p:nvSpPr>
          <p:cNvPr id="19" name="Oval 18"/>
          <p:cNvSpPr/>
          <p:nvPr/>
        </p:nvSpPr>
        <p:spPr>
          <a:xfrm rot="1044164">
            <a:off x="961959" y="2439351"/>
            <a:ext cx="1758126" cy="447199"/>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t>
            </a:r>
          </a:p>
        </p:txBody>
      </p:sp>
      <p:sp>
        <p:nvSpPr>
          <p:cNvPr id="20" name="Oval 19"/>
          <p:cNvSpPr/>
          <p:nvPr/>
        </p:nvSpPr>
        <p:spPr>
          <a:xfrm rot="1044164">
            <a:off x="6909833" y="2439352"/>
            <a:ext cx="1758126" cy="447199"/>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a:t>
            </a:r>
          </a:p>
        </p:txBody>
      </p:sp>
    </p:spTree>
    <p:extLst>
      <p:ext uri="{BB962C8B-B14F-4D97-AF65-F5344CB8AC3E}">
        <p14:creationId xmlns:p14="http://schemas.microsoft.com/office/powerpoint/2010/main" val="4098141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CALIOP</a:t>
            </a:r>
            <a:endParaRPr lang="en-US" dirty="0"/>
          </a:p>
        </p:txBody>
      </p:sp>
      <p:sp>
        <p:nvSpPr>
          <p:cNvPr id="3" name="Content Placeholder 2"/>
          <p:cNvSpPr>
            <a:spLocks noGrp="1"/>
          </p:cNvSpPr>
          <p:nvPr>
            <p:ph idx="1"/>
          </p:nvPr>
        </p:nvSpPr>
        <p:spPr/>
        <p:txBody>
          <a:bodyPr>
            <a:normAutofit/>
          </a:bodyPr>
          <a:lstStyle/>
          <a:p>
            <a:r>
              <a:rPr lang="en-US" dirty="0" smtClean="0"/>
              <a:t>Compared</a:t>
            </a:r>
          </a:p>
          <a:p>
            <a:pPr lvl="1"/>
            <a:r>
              <a:rPr lang="en-US" dirty="0" smtClean="0"/>
              <a:t>Clear (0%) satellite sky cover </a:t>
            </a:r>
            <a:r>
              <a:rPr lang="en-US" dirty="0"/>
              <a:t>product </a:t>
            </a:r>
            <a:r>
              <a:rPr lang="en-US" dirty="0" smtClean="0"/>
              <a:t>points</a:t>
            </a:r>
          </a:p>
          <a:p>
            <a:pPr lvl="2"/>
            <a:r>
              <a:rPr lang="en-US" dirty="0"/>
              <a:t>V</a:t>
            </a:r>
            <a:r>
              <a:rPr lang="en-US" dirty="0" smtClean="0"/>
              <a:t>alid </a:t>
            </a:r>
            <a:r>
              <a:rPr lang="en-US" dirty="0"/>
              <a:t>between 18 UTC and 19 </a:t>
            </a:r>
            <a:r>
              <a:rPr lang="en-US" dirty="0" smtClean="0"/>
              <a:t>UTC on 4 October 2013</a:t>
            </a:r>
          </a:p>
          <a:p>
            <a:pPr lvl="1"/>
            <a:r>
              <a:rPr lang="en-US" dirty="0" smtClean="0"/>
              <a:t>To corresponding CALIOP </a:t>
            </a:r>
            <a:r>
              <a:rPr lang="en-US" dirty="0"/>
              <a:t>observations</a:t>
            </a:r>
          </a:p>
          <a:p>
            <a:pPr lvl="2"/>
            <a:r>
              <a:rPr lang="en-US" dirty="0"/>
              <a:t>Taken between 17 UTC and 20 UTC on 4 October 2013</a:t>
            </a:r>
          </a:p>
          <a:p>
            <a:pPr lvl="2"/>
            <a:r>
              <a:rPr lang="en-US" dirty="0" smtClean="0"/>
              <a:t>Not </a:t>
            </a:r>
            <a:r>
              <a:rPr lang="en-US" dirty="0"/>
              <a:t>converted to celestial </a:t>
            </a:r>
            <a:r>
              <a:rPr lang="en-US" dirty="0" smtClean="0"/>
              <a:t>dome</a:t>
            </a:r>
          </a:p>
          <a:p>
            <a:pPr lvl="2"/>
            <a:r>
              <a:rPr lang="en-US" dirty="0" smtClean="0"/>
              <a:t>Considered clear of cloud when column </a:t>
            </a:r>
            <a:r>
              <a:rPr lang="en-US" dirty="0"/>
              <a:t>feature fraction </a:t>
            </a:r>
            <a:r>
              <a:rPr lang="en-US" dirty="0" smtClean="0"/>
              <a:t>is zero </a:t>
            </a:r>
            <a:r>
              <a:rPr lang="en-US" dirty="0"/>
              <a:t>or no cloud feature </a:t>
            </a:r>
            <a:r>
              <a:rPr lang="en-US" dirty="0" smtClean="0"/>
              <a:t>flag</a:t>
            </a:r>
          </a:p>
          <a:p>
            <a:r>
              <a:rPr lang="en-US" dirty="0" smtClean="0"/>
              <a:t>94% in agreement (clear matched clear); 6% not in agreement (clear matched non-clear)</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36</a:t>
            </a:fld>
            <a:endParaRPr lang="en-US"/>
          </a:p>
        </p:txBody>
      </p:sp>
    </p:spTree>
    <p:extLst>
      <p:ext uri="{BB962C8B-B14F-4D97-AF65-F5344CB8AC3E}">
        <p14:creationId xmlns:p14="http://schemas.microsoft.com/office/powerpoint/2010/main" val="376681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82A7F7-08BF-4252-8141-63FB96055BBB}" type="slidenum">
              <a:rPr lang="en-US" smtClean="0"/>
              <a:t>37</a:t>
            </a:fld>
            <a:endParaRPr lang="en-US"/>
          </a:p>
        </p:txBody>
      </p:sp>
      <p:pic>
        <p:nvPicPr>
          <p:cNvPr id="5" name="Picture 4"/>
          <p:cNvPicPr>
            <a:picLocks noChangeAspect="1"/>
          </p:cNvPicPr>
          <p:nvPr/>
        </p:nvPicPr>
        <p:blipFill rotWithShape="1">
          <a:blip r:embed="rId2"/>
          <a:srcRect t="6553"/>
          <a:stretch/>
        </p:blipFill>
        <p:spPr>
          <a:xfrm>
            <a:off x="925602" y="234466"/>
            <a:ext cx="7935627" cy="6408615"/>
          </a:xfrm>
          <a:prstGeom prst="rect">
            <a:avLst/>
          </a:prstGeom>
        </p:spPr>
      </p:pic>
      <p:sp>
        <p:nvSpPr>
          <p:cNvPr id="6" name="TextBox 5"/>
          <p:cNvSpPr txBox="1"/>
          <p:nvPr/>
        </p:nvSpPr>
        <p:spPr>
          <a:xfrm>
            <a:off x="328702" y="5787246"/>
            <a:ext cx="1980029" cy="830997"/>
          </a:xfrm>
          <a:prstGeom prst="rect">
            <a:avLst/>
          </a:prstGeom>
          <a:noFill/>
        </p:spPr>
        <p:txBody>
          <a:bodyPr wrap="none" rtlCol="0">
            <a:spAutoFit/>
          </a:bodyPr>
          <a:lstStyle/>
          <a:p>
            <a:r>
              <a:rPr lang="en-US" sz="1600" b="1" u="sng" dirty="0" smtClean="0"/>
              <a:t>Column fraction</a:t>
            </a:r>
          </a:p>
          <a:p>
            <a:r>
              <a:rPr lang="en-US" sz="1600" b="1" dirty="0" smtClean="0">
                <a:solidFill>
                  <a:srgbClr val="FF6600"/>
                </a:solidFill>
              </a:rPr>
              <a:t>CALIOP non-clear</a:t>
            </a:r>
            <a:r>
              <a:rPr lang="en-US" sz="1600" b="1" dirty="0" smtClean="0"/>
              <a:t/>
            </a:r>
            <a:br>
              <a:rPr lang="en-US" sz="1600" b="1" dirty="0" smtClean="0"/>
            </a:br>
            <a:r>
              <a:rPr lang="en-US" sz="1600" b="1" dirty="0" smtClean="0">
                <a:solidFill>
                  <a:srgbClr val="FF00FF"/>
                </a:solidFill>
              </a:rPr>
              <a:t>CALIOP clear</a:t>
            </a:r>
            <a:endParaRPr lang="en-US" sz="1600" b="1" dirty="0">
              <a:solidFill>
                <a:srgbClr val="FF00FF"/>
              </a:solidFill>
            </a:endParaRPr>
          </a:p>
        </p:txBody>
      </p:sp>
      <p:sp>
        <p:nvSpPr>
          <p:cNvPr id="7" name="TextBox 6"/>
          <p:cNvSpPr txBox="1"/>
          <p:nvPr/>
        </p:nvSpPr>
        <p:spPr>
          <a:xfrm>
            <a:off x="7634737" y="2579524"/>
            <a:ext cx="583187" cy="307777"/>
          </a:xfrm>
          <a:prstGeom prst="rect">
            <a:avLst/>
          </a:prstGeom>
          <a:noFill/>
        </p:spPr>
        <p:txBody>
          <a:bodyPr wrap="none" rtlCol="0">
            <a:spAutoFit/>
          </a:bodyPr>
          <a:lstStyle/>
          <a:p>
            <a:r>
              <a:rPr lang="en-US" sz="1400" b="1" dirty="0" smtClean="0">
                <a:solidFill>
                  <a:schemeClr val="bg1"/>
                </a:solidFill>
              </a:rPr>
              <a:t>MISS</a:t>
            </a:r>
            <a:endParaRPr lang="en-US" sz="1400" b="1" dirty="0">
              <a:solidFill>
                <a:schemeClr val="bg1"/>
              </a:solidFill>
            </a:endParaRPr>
          </a:p>
        </p:txBody>
      </p:sp>
    </p:spTree>
    <p:extLst>
      <p:ext uri="{BB962C8B-B14F-4D97-AF65-F5344CB8AC3E}">
        <p14:creationId xmlns:p14="http://schemas.microsoft.com/office/powerpoint/2010/main" val="2504865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Linear, Mixed Integer Optimization</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Optimization is a broader toolset than a regression technique because they can be formulated intelligently (keep the results physical)</a:t>
            </a:r>
          </a:p>
          <a:p>
            <a:r>
              <a:rPr lang="en-US" dirty="0" smtClean="0"/>
              <a:t>Solution is subject to linear constraint and/or decision structure controlled by integer/binary variable</a:t>
            </a:r>
          </a:p>
          <a:p>
            <a:r>
              <a:rPr lang="en-US" dirty="0" smtClean="0"/>
              <a:t>Mathematical “tricks” exist to express some cases of non-linearity in linear (for example, absolute value)</a:t>
            </a:r>
          </a:p>
          <a:p>
            <a:r>
              <a:rPr lang="en-US" dirty="0" smtClean="0"/>
              <a:t>Literature review suggests that the use of optimization in solving problems in the atmospheric sciences is not widespread</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38</a:t>
            </a:fld>
            <a:endParaRPr lang="en-US"/>
          </a:p>
        </p:txBody>
      </p:sp>
    </p:spTree>
    <p:extLst>
      <p:ext uri="{BB962C8B-B14F-4D97-AF65-F5344CB8AC3E}">
        <p14:creationId xmlns:p14="http://schemas.microsoft.com/office/powerpoint/2010/main" val="380222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Input fields (subset of points)</a:t>
            </a:r>
          </a:p>
          <a:p>
            <a:pPr lvl="1"/>
            <a:r>
              <a:rPr lang="en-US" dirty="0" smtClean="0"/>
              <a:t>Truth:  </a:t>
            </a:r>
            <a:r>
              <a:rPr lang="en-US" dirty="0"/>
              <a:t>S</a:t>
            </a:r>
            <a:r>
              <a:rPr lang="en-US" dirty="0" smtClean="0"/>
              <a:t>ky cover analysis</a:t>
            </a:r>
          </a:p>
          <a:p>
            <a:pPr lvl="1"/>
            <a:r>
              <a:rPr lang="en-US" dirty="0" smtClean="0"/>
              <a:t>Components</a:t>
            </a:r>
          </a:p>
          <a:p>
            <a:r>
              <a:rPr lang="en-US" dirty="0" smtClean="0"/>
              <a:t>Design model (formats:  linear, mixed integer, others)</a:t>
            </a:r>
          </a:p>
          <a:p>
            <a:pPr lvl="1"/>
            <a:r>
              <a:rPr lang="en-US" dirty="0" smtClean="0"/>
              <a:t>Objective using free variable, subject to constraint</a:t>
            </a:r>
          </a:p>
          <a:p>
            <a:pPr lvl="1"/>
            <a:r>
              <a:rPr lang="en-US" dirty="0" smtClean="0"/>
              <a:t>Terms, matching variables and components</a:t>
            </a:r>
          </a:p>
          <a:p>
            <a:pPr lvl="1"/>
            <a:r>
              <a:rPr lang="en-US" dirty="0" smtClean="0"/>
              <a:t>Constraints involving terms</a:t>
            </a:r>
          </a:p>
          <a:p>
            <a:r>
              <a:rPr lang="en-US" dirty="0" smtClean="0"/>
              <a:t>Execute optimizer</a:t>
            </a:r>
          </a:p>
          <a:p>
            <a:pPr lvl="1"/>
            <a:r>
              <a:rPr lang="en-US" dirty="0" smtClean="0"/>
              <a:t>Commercial solvers (free for academia)</a:t>
            </a:r>
          </a:p>
          <a:p>
            <a:pPr lvl="2"/>
            <a:r>
              <a:rPr lang="en-US" dirty="0" smtClean="0"/>
              <a:t>CPLEX</a:t>
            </a:r>
          </a:p>
          <a:p>
            <a:pPr lvl="2"/>
            <a:r>
              <a:rPr lang="en-US" dirty="0" err="1" smtClean="0"/>
              <a:t>Gurobi</a:t>
            </a:r>
            <a:endParaRPr lang="en-US" dirty="0" smtClean="0"/>
          </a:p>
          <a:p>
            <a:pPr lvl="1"/>
            <a:r>
              <a:rPr lang="en-US" dirty="0" smtClean="0"/>
              <a:t>Open source options (slower)</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39</a:t>
            </a:fld>
            <a:endParaRPr lang="en-US"/>
          </a:p>
        </p:txBody>
      </p:sp>
    </p:spTree>
    <p:extLst>
      <p:ext uri="{BB962C8B-B14F-4D97-AF65-F5344CB8AC3E}">
        <p14:creationId xmlns:p14="http://schemas.microsoft.com/office/powerpoint/2010/main" val="3145501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normAutofit lnSpcReduction="10000"/>
          </a:bodyPr>
          <a:lstStyle/>
          <a:p>
            <a:r>
              <a:rPr lang="en-US" dirty="0" smtClean="0"/>
              <a:t>“Cloud </a:t>
            </a:r>
            <a:r>
              <a:rPr lang="en-US" dirty="0"/>
              <a:t>Feedbacks in the Climate System: A Critical </a:t>
            </a:r>
            <a:r>
              <a:rPr lang="en-US" dirty="0" smtClean="0"/>
              <a:t>Review” (</a:t>
            </a:r>
            <a:r>
              <a:rPr lang="en-US" dirty="0"/>
              <a:t>G. </a:t>
            </a:r>
            <a:r>
              <a:rPr lang="en-US" dirty="0" smtClean="0"/>
              <a:t>Stephens 2005)</a:t>
            </a:r>
          </a:p>
          <a:p>
            <a:pPr lvl="1"/>
            <a:r>
              <a:rPr lang="en-US" dirty="0" smtClean="0"/>
              <a:t>Global circulation and numerical weather prediction models are weakened through the use of cloud parameterizations.</a:t>
            </a:r>
          </a:p>
          <a:p>
            <a:pPr lvl="1"/>
            <a:r>
              <a:rPr lang="en-US" dirty="0" smtClean="0"/>
              <a:t>Cloud parameterizations are built on assumptions and empirical formulations that are difficult to evaluate.</a:t>
            </a:r>
          </a:p>
          <a:p>
            <a:pPr lvl="1"/>
            <a:r>
              <a:rPr lang="en-US" dirty="0" smtClean="0"/>
              <a:t>Using observational methods to assess the performance of cloud parameterizations is “important element in the road map to progress.”</a:t>
            </a:r>
          </a:p>
          <a:p>
            <a:pPr lvl="1"/>
            <a:r>
              <a:rPr lang="en-US" dirty="0"/>
              <a:t>“The blueprint for progress must follow a more arduous path that requires a carefully orchestrated and systematic combination of model and </a:t>
            </a:r>
            <a:r>
              <a:rPr lang="en-US" dirty="0" smtClean="0"/>
              <a:t>observations</a:t>
            </a:r>
            <a:r>
              <a:rPr lang="en-US" dirty="0"/>
              <a:t>.</a:t>
            </a:r>
            <a:r>
              <a:rPr lang="en-US" dirty="0" smtClean="0"/>
              <a:t>”</a:t>
            </a:r>
          </a:p>
        </p:txBody>
      </p:sp>
      <p:sp>
        <p:nvSpPr>
          <p:cNvPr id="4" name="Slide Number Placeholder 3"/>
          <p:cNvSpPr>
            <a:spLocks noGrp="1"/>
          </p:cNvSpPr>
          <p:nvPr>
            <p:ph type="sldNum" sz="quarter" idx="12"/>
          </p:nvPr>
        </p:nvSpPr>
        <p:spPr/>
        <p:txBody>
          <a:bodyPr/>
          <a:lstStyle/>
          <a:p>
            <a:fld id="{4382A7F7-08BF-4252-8141-63FB96055BBB}" type="slidenum">
              <a:rPr lang="en-US" smtClean="0"/>
              <a:t>4</a:t>
            </a:fld>
            <a:endParaRPr lang="en-US"/>
          </a:p>
        </p:txBody>
      </p:sp>
    </p:spTree>
    <p:extLst>
      <p:ext uri="{BB962C8B-B14F-4D97-AF65-F5344CB8AC3E}">
        <p14:creationId xmlns:p14="http://schemas.microsoft.com/office/powerpoint/2010/main" val="3128316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Preparation Model</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40</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392161255"/>
              </p:ext>
            </p:extLst>
          </p:nvPr>
        </p:nvGraphicFramePr>
        <p:xfrm>
          <a:off x="0" y="3247536"/>
          <a:ext cx="9144000" cy="3321539"/>
        </p:xfrm>
        <a:graphic>
          <a:graphicData uri="http://schemas.openxmlformats.org/presentationml/2006/ole">
            <mc:AlternateContent xmlns:mc="http://schemas.openxmlformats.org/markup-compatibility/2006">
              <mc:Choice xmlns:v="urn:schemas-microsoft-com:vml" Requires="v">
                <p:oleObj spid="_x0000_s13376" name="Document" r:id="rId4" imgW="5943600" imgH="2159000" progId="Word.Document.12">
                  <p:embed/>
                </p:oleObj>
              </mc:Choice>
              <mc:Fallback>
                <p:oleObj name="Document" r:id="rId4" imgW="5943600" imgH="2159000" progId="Word.Document.12">
                  <p:embed/>
                  <p:pic>
                    <p:nvPicPr>
                      <p:cNvPr id="0" name=""/>
                      <p:cNvPicPr/>
                      <p:nvPr/>
                    </p:nvPicPr>
                    <p:blipFill>
                      <a:blip r:embed="rId5"/>
                      <a:stretch>
                        <a:fillRect/>
                      </a:stretch>
                    </p:blipFill>
                    <p:spPr>
                      <a:xfrm>
                        <a:off x="0" y="3247536"/>
                        <a:ext cx="9144000" cy="33215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45257781"/>
              </p:ext>
            </p:extLst>
          </p:nvPr>
        </p:nvGraphicFramePr>
        <p:xfrm>
          <a:off x="3418444" y="5296729"/>
          <a:ext cx="5725556" cy="1272346"/>
        </p:xfrm>
        <a:graphic>
          <a:graphicData uri="http://schemas.openxmlformats.org/presentationml/2006/ole">
            <mc:AlternateContent xmlns:mc="http://schemas.openxmlformats.org/markup-compatibility/2006">
              <mc:Choice xmlns:v="urn:schemas-microsoft-com:vml" Requires="v">
                <p:oleObj spid="_x0000_s13377" name="Document" r:id="rId7" imgW="5029200" imgH="1117600" progId="Word.Document.12">
                  <p:embed/>
                </p:oleObj>
              </mc:Choice>
              <mc:Fallback>
                <p:oleObj name="Document" r:id="rId7" imgW="5029200" imgH="1117600" progId="Word.Document.12">
                  <p:embed/>
                  <p:pic>
                    <p:nvPicPr>
                      <p:cNvPr id="0" name=""/>
                      <p:cNvPicPr/>
                      <p:nvPr/>
                    </p:nvPicPr>
                    <p:blipFill>
                      <a:blip r:embed="rId8"/>
                      <a:stretch>
                        <a:fillRect/>
                      </a:stretch>
                    </p:blipFill>
                    <p:spPr>
                      <a:xfrm>
                        <a:off x="3418444" y="5296729"/>
                        <a:ext cx="5725556" cy="127234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48284716"/>
              </p:ext>
            </p:extLst>
          </p:nvPr>
        </p:nvGraphicFramePr>
        <p:xfrm>
          <a:off x="1275945" y="2129936"/>
          <a:ext cx="5943600" cy="1117600"/>
        </p:xfrm>
        <a:graphic>
          <a:graphicData uri="http://schemas.openxmlformats.org/presentationml/2006/ole">
            <mc:AlternateContent xmlns:mc="http://schemas.openxmlformats.org/markup-compatibility/2006">
              <mc:Choice xmlns:v="urn:schemas-microsoft-com:vml" Requires="v">
                <p:oleObj spid="_x0000_s13378" name="Document" r:id="rId10" imgW="5943600" imgH="1117600" progId="Word.Document.12">
                  <p:embed/>
                </p:oleObj>
              </mc:Choice>
              <mc:Fallback>
                <p:oleObj name="Document" r:id="rId10" imgW="5943600" imgH="1117600" progId="Word.Document.12">
                  <p:embed/>
                  <p:pic>
                    <p:nvPicPr>
                      <p:cNvPr id="0" name=""/>
                      <p:cNvPicPr/>
                      <p:nvPr/>
                    </p:nvPicPr>
                    <p:blipFill>
                      <a:blip r:embed="rId11"/>
                      <a:stretch>
                        <a:fillRect/>
                      </a:stretch>
                    </p:blipFill>
                    <p:spPr>
                      <a:xfrm>
                        <a:off x="1275945" y="2129936"/>
                        <a:ext cx="5943600" cy="1117600"/>
                      </a:xfrm>
                      <a:prstGeom prst="rect">
                        <a:avLst/>
                      </a:prstGeom>
                    </p:spPr>
                  </p:pic>
                </p:oleObj>
              </mc:Fallback>
            </mc:AlternateContent>
          </a:graphicData>
        </a:graphic>
      </p:graphicFrame>
    </p:spTree>
    <p:extLst>
      <p:ext uri="{BB962C8B-B14F-4D97-AF65-F5344CB8AC3E}">
        <p14:creationId xmlns:p14="http://schemas.microsoft.com/office/powerpoint/2010/main" val="135433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Case Study</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41</a:t>
            </a:fld>
            <a:endParaRPr lang="en-US"/>
          </a:p>
        </p:txBody>
      </p:sp>
      <p:pic>
        <p:nvPicPr>
          <p:cNvPr id="10" name="Content Placeholder 9" descr="ky Cover Comparison"/>
          <p:cNvPicPr>
            <a:picLocks noGrp="1"/>
          </p:cNvPicPr>
          <p:nvPr>
            <p:ph sz="half" idx="1"/>
          </p:nvPr>
        </p:nvPicPr>
        <p:blipFill>
          <a:blip r:embed="rId3" cstate="email">
            <a:extLst>
              <a:ext uri="{28A0092B-C50C-407E-A947-70E740481C1C}">
                <a14:useLocalDpi xmlns:a14="http://schemas.microsoft.com/office/drawing/2010/main" val="0"/>
              </a:ext>
            </a:extLst>
          </a:blip>
          <a:srcRect t="-1616" b="-1616"/>
          <a:stretch>
            <a:fillRect/>
          </a:stretch>
        </p:blipFill>
        <p:spPr bwMode="auto">
          <a:prstGeom prst="rect">
            <a:avLst/>
          </a:prstGeom>
          <a:ln>
            <a:noFill/>
          </a:ln>
          <a:effectLst>
            <a:outerShdw blurRad="292100" dist="139700" dir="2700000" algn="tl" rotWithShape="0">
              <a:srgbClr val="333333">
                <a:alpha val="65000"/>
              </a:srgbClr>
            </a:outerShdw>
          </a:effectLst>
        </p:spPr>
      </p:pic>
      <p:pic>
        <p:nvPicPr>
          <p:cNvPr id="11" name="Content Placeholder 10" descr="istogram"/>
          <p:cNvPicPr>
            <a:picLocks noGrp="1"/>
          </p:cNvPicPr>
          <p:nvPr>
            <p:ph sz="half" idx="2"/>
          </p:nvPr>
        </p:nvPicPr>
        <p:blipFill>
          <a:blip r:embed="rId4" cstate="email">
            <a:extLst>
              <a:ext uri="{28A0092B-C50C-407E-A947-70E740481C1C}">
                <a14:useLocalDpi xmlns:a14="http://schemas.microsoft.com/office/drawing/2010/main" val="0"/>
              </a:ext>
            </a:extLst>
          </a:blip>
          <a:srcRect t="-1616" b="-1616"/>
          <a:stretch>
            <a:fillRect/>
          </a:stretch>
        </p:blipFill>
        <p:spPr bwMode="auto">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a:off x="3810000" y="3471333"/>
            <a:ext cx="2878667" cy="13208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95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82A7F7-08BF-4252-8141-63FB96055BBB}" type="slidenum">
              <a:rPr lang="en-US" smtClean="0"/>
              <a:t>42</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46" b="1763"/>
          <a:stretch/>
        </p:blipFill>
        <p:spPr bwMode="auto">
          <a:xfrm>
            <a:off x="91439" y="-1"/>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490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382A7F7-08BF-4252-8141-63FB96055BBB}" type="slidenum">
              <a:rPr lang="en-US" smtClean="0"/>
              <a:t>43</a:t>
            </a:fld>
            <a:endParaRPr lang="en-US"/>
          </a:p>
        </p:txBody>
      </p:sp>
      <p:pic>
        <p:nvPicPr>
          <p:cNvPr id="6"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45" b="1763"/>
          <a:stretch/>
        </p:blipFill>
        <p:spPr bwMode="auto">
          <a:xfrm>
            <a:off x="91440" y="0"/>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15082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Sky Cover</a:t>
            </a:r>
            <a:endParaRPr lang="en-US" dirty="0"/>
          </a:p>
        </p:txBody>
      </p:sp>
      <p:sp>
        <p:nvSpPr>
          <p:cNvPr id="3" name="Content Placeholder 2"/>
          <p:cNvSpPr>
            <a:spLocks noGrp="1"/>
          </p:cNvSpPr>
          <p:nvPr>
            <p:ph idx="1"/>
          </p:nvPr>
        </p:nvSpPr>
        <p:spPr/>
        <p:txBody>
          <a:bodyPr>
            <a:normAutofit/>
          </a:bodyPr>
          <a:lstStyle/>
          <a:p>
            <a:pPr marL="0" indent="0">
              <a:buNone/>
            </a:pPr>
            <a:r>
              <a:rPr lang="en-US" dirty="0"/>
              <a:t>The NWS’ </a:t>
            </a:r>
            <a:r>
              <a:rPr lang="en-US" dirty="0" smtClean="0"/>
              <a:t>NDFD contains </a:t>
            </a:r>
            <a:r>
              <a:rPr lang="en-US" dirty="0"/>
              <a:t>the gridded operational forecast for sky cover.  Issues with the national one-hour forecast include:</a:t>
            </a:r>
          </a:p>
          <a:p>
            <a:pPr lvl="1"/>
            <a:r>
              <a:rPr lang="en-US" dirty="0"/>
              <a:t>Clear areas with non-zero cloud cover</a:t>
            </a:r>
          </a:p>
          <a:p>
            <a:pPr lvl="1"/>
            <a:r>
              <a:rPr lang="en-US" dirty="0"/>
              <a:t>Vastly different cloud classifications for similar cloud scenes</a:t>
            </a:r>
          </a:p>
          <a:p>
            <a:pPr lvl="1"/>
            <a:r>
              <a:rPr lang="en-US" dirty="0"/>
              <a:t>Lack of spatial continuity between forecast areas</a:t>
            </a:r>
          </a:p>
          <a:p>
            <a:pPr lvl="1"/>
            <a:r>
              <a:rPr lang="en-US" dirty="0"/>
              <a:t>Temporal trends do not match </a:t>
            </a:r>
            <a:r>
              <a:rPr lang="en-US" dirty="0" smtClean="0"/>
              <a:t>observations</a:t>
            </a:r>
          </a:p>
          <a:p>
            <a:pPr lvl="1"/>
            <a:r>
              <a:rPr lang="en-US" dirty="0" smtClean="0"/>
              <a:t>Update frequencies vary by forecast office</a:t>
            </a:r>
            <a:endParaRPr lang="en-US" dirty="0"/>
          </a:p>
          <a:p>
            <a:pPr marL="6350" indent="0">
              <a:buNone/>
            </a:pPr>
            <a:r>
              <a:rPr lang="en-US" dirty="0" smtClean="0"/>
              <a:t>The NDFD is generally based on output from weather prediction models.</a:t>
            </a:r>
          </a:p>
        </p:txBody>
      </p:sp>
      <p:sp>
        <p:nvSpPr>
          <p:cNvPr id="4" name="Slide Number Placeholder 3"/>
          <p:cNvSpPr>
            <a:spLocks noGrp="1"/>
          </p:cNvSpPr>
          <p:nvPr>
            <p:ph type="sldNum" sz="quarter" idx="12"/>
          </p:nvPr>
        </p:nvSpPr>
        <p:spPr/>
        <p:txBody>
          <a:bodyPr/>
          <a:lstStyle/>
          <a:p>
            <a:fld id="{4382A7F7-08BF-4252-8141-63FB96055BBB}" type="slidenum">
              <a:rPr lang="en-US" smtClean="0"/>
              <a:t>44</a:t>
            </a:fld>
            <a:endParaRPr lang="en-US"/>
          </a:p>
        </p:txBody>
      </p:sp>
    </p:spTree>
    <p:extLst>
      <p:ext uri="{BB962C8B-B14F-4D97-AF65-F5344CB8AC3E}">
        <p14:creationId xmlns:p14="http://schemas.microsoft.com/office/powerpoint/2010/main" val="36282836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BBD00F-1514-4DA1-9D2E-4BF3F309AAC7}" type="slidenum">
              <a:rPr lang="en-US" smtClean="0"/>
              <a:t>45</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38" b="1754"/>
          <a:stretch/>
        </p:blipFill>
        <p:spPr bwMode="auto">
          <a:xfrm>
            <a:off x="91440" y="0"/>
            <a:ext cx="867141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65762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82A7F7-08BF-4252-8141-63FB96055BBB}" type="slidenum">
              <a:rPr lang="en-US" smtClean="0"/>
              <a:t>46</a:t>
            </a:fld>
            <a:endParaRPr lang="en-US"/>
          </a:p>
        </p:txBody>
      </p:sp>
      <p:pic>
        <p:nvPicPr>
          <p:cNvPr id="3" name="Picture 2"/>
          <p:cNvPicPr>
            <a:picLocks noChangeAspect="1"/>
          </p:cNvPicPr>
          <p:nvPr/>
        </p:nvPicPr>
        <p:blipFill rotWithShape="1">
          <a:blip r:embed="rId2"/>
          <a:srcRect t="6708" b="1829"/>
          <a:stretch/>
        </p:blipFill>
        <p:spPr>
          <a:xfrm>
            <a:off x="91440" y="0"/>
            <a:ext cx="8668512" cy="6858000"/>
          </a:xfrm>
          <a:prstGeom prst="rect">
            <a:avLst/>
          </a:prstGeom>
        </p:spPr>
      </p:pic>
    </p:spTree>
    <p:extLst>
      <p:ext uri="{BB962C8B-B14F-4D97-AF65-F5344CB8AC3E}">
        <p14:creationId xmlns:p14="http://schemas.microsoft.com/office/powerpoint/2010/main" val="3030700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can an optimization methodology contribute to solving problems in the atmospheric sciences?</a:t>
            </a:r>
            <a:endParaRPr lang="en-US" dirty="0"/>
          </a:p>
        </p:txBody>
      </p:sp>
      <p:sp>
        <p:nvSpPr>
          <p:cNvPr id="4" name="Text Placeholder 3"/>
          <p:cNvSpPr>
            <a:spLocks noGrp="1"/>
          </p:cNvSpPr>
          <p:nvPr>
            <p:ph type="body" idx="1"/>
          </p:nvPr>
        </p:nvSpPr>
        <p:spPr/>
        <p:txBody>
          <a:bodyPr/>
          <a:lstStyle/>
          <a:p>
            <a:r>
              <a:rPr lang="en-US" dirty="0" smtClean="0"/>
              <a:t>An observational method for creating and validating analyses</a:t>
            </a:r>
            <a:endParaRPr lang="en-US" dirty="0"/>
          </a:p>
        </p:txBody>
      </p:sp>
      <p:sp>
        <p:nvSpPr>
          <p:cNvPr id="2" name="Slide Number Placeholder 1"/>
          <p:cNvSpPr>
            <a:spLocks noGrp="1"/>
          </p:cNvSpPr>
          <p:nvPr>
            <p:ph type="sldNum" sz="quarter" idx="12"/>
          </p:nvPr>
        </p:nvSpPr>
        <p:spPr/>
        <p:txBody>
          <a:bodyPr/>
          <a:lstStyle/>
          <a:p>
            <a:fld id="{4382A7F7-08BF-4252-8141-63FB96055BBB}" type="slidenum">
              <a:rPr lang="en-US" smtClean="0"/>
              <a:t>47</a:t>
            </a:fld>
            <a:endParaRPr lang="en-US"/>
          </a:p>
        </p:txBody>
      </p:sp>
      <p:pic>
        <p:nvPicPr>
          <p:cNvPr id="5" name="Picture 4"/>
          <p:cNvPicPr>
            <a:picLocks noChangeAspect="1"/>
          </p:cNvPicPr>
          <p:nvPr/>
        </p:nvPicPr>
        <p:blipFill rotWithShape="1">
          <a:blip r:embed="rId3"/>
          <a:srcRect t="29590" b="17566"/>
          <a:stretch/>
        </p:blipFill>
        <p:spPr>
          <a:xfrm>
            <a:off x="914401" y="184368"/>
            <a:ext cx="8001000" cy="3016031"/>
          </a:xfrm>
          <a:prstGeom prst="rect">
            <a:avLst/>
          </a:prstGeom>
        </p:spPr>
      </p:pic>
    </p:spTree>
    <p:extLst>
      <p:ext uri="{BB962C8B-B14F-4D97-AF65-F5344CB8AC3E}">
        <p14:creationId xmlns:p14="http://schemas.microsoft.com/office/powerpoint/2010/main" val="630518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Schemes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Diagnostic schemes</a:t>
            </a:r>
          </a:p>
          <a:p>
            <a:pPr lvl="1"/>
            <a:r>
              <a:rPr lang="en-US" dirty="0" smtClean="0"/>
              <a:t>Cloud quantities are diagnosed from other model variables during model execution or post-processing</a:t>
            </a:r>
          </a:p>
          <a:p>
            <a:r>
              <a:rPr lang="en-US" dirty="0" smtClean="0"/>
              <a:t>Prognostic schemes</a:t>
            </a:r>
          </a:p>
          <a:p>
            <a:pPr lvl="1"/>
            <a:r>
              <a:rPr lang="en-US" dirty="0" smtClean="0"/>
              <a:t>Cloud cover, water vapor, and condensate variables are interconnected, dependent, and advanced/calculated during model execution</a:t>
            </a:r>
          </a:p>
          <a:p>
            <a:r>
              <a:rPr lang="en-US" dirty="0" smtClean="0"/>
              <a:t>Hybrid scheme</a:t>
            </a:r>
          </a:p>
          <a:p>
            <a:pPr lvl="1"/>
            <a:r>
              <a:rPr lang="en-US" dirty="0" smtClean="0"/>
              <a:t>Condensate variables are prognostic, but cloud cover is diagnostic</a:t>
            </a:r>
            <a:endParaRPr lang="en-US" dirty="0"/>
          </a:p>
          <a:p>
            <a:pPr lvl="2"/>
            <a:r>
              <a:rPr lang="en-US" dirty="0" smtClean="0"/>
              <a:t>Global Forecast System (GFS) and Weather Research and Forecast (WRF) models</a:t>
            </a:r>
          </a:p>
        </p:txBody>
      </p:sp>
      <p:sp>
        <p:nvSpPr>
          <p:cNvPr id="4" name="Slide Number Placeholder 3"/>
          <p:cNvSpPr>
            <a:spLocks noGrp="1"/>
          </p:cNvSpPr>
          <p:nvPr>
            <p:ph type="sldNum" sz="quarter" idx="12"/>
          </p:nvPr>
        </p:nvSpPr>
        <p:spPr/>
        <p:txBody>
          <a:bodyPr/>
          <a:lstStyle/>
          <a:p>
            <a:fld id="{4382A7F7-08BF-4252-8141-63FB96055BBB}" type="slidenum">
              <a:rPr lang="en-US" smtClean="0"/>
              <a:t>48</a:t>
            </a:fld>
            <a:endParaRPr lang="en-US"/>
          </a:p>
        </p:txBody>
      </p:sp>
    </p:spTree>
    <p:extLst>
      <p:ext uri="{BB962C8B-B14F-4D97-AF65-F5344CB8AC3E}">
        <p14:creationId xmlns:p14="http://schemas.microsoft.com/office/powerpoint/2010/main" val="38047783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Schemes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Relative humidity schemes</a:t>
            </a:r>
          </a:p>
          <a:p>
            <a:pPr lvl="1"/>
            <a:r>
              <a:rPr lang="en-US" dirty="0" smtClean="0"/>
              <a:t>Primary assumption is that cloudiness is represented through the sub-grid scale variability of the relative humidity field</a:t>
            </a:r>
          </a:p>
          <a:p>
            <a:r>
              <a:rPr lang="en-US" dirty="0" smtClean="0"/>
              <a:t>Statistical schemes</a:t>
            </a:r>
          </a:p>
          <a:p>
            <a:pPr lvl="1"/>
            <a:r>
              <a:rPr lang="en-US" dirty="0" smtClean="0"/>
              <a:t>Employ the use of a probability density function (PDF) with respect to total water (sum of mixing ratios)</a:t>
            </a:r>
          </a:p>
          <a:p>
            <a:pPr lvl="1"/>
            <a:r>
              <a:rPr lang="en-US" dirty="0" smtClean="0"/>
              <a:t>Most PDFs are </a:t>
            </a:r>
            <a:r>
              <a:rPr lang="en-US" dirty="0" err="1" smtClean="0"/>
              <a:t>unimodal</a:t>
            </a:r>
            <a:r>
              <a:rPr lang="en-US" dirty="0" smtClean="0"/>
              <a:t>, varying shape and </a:t>
            </a:r>
            <a:r>
              <a:rPr lang="en-US" dirty="0" err="1" smtClean="0"/>
              <a:t>skewness</a:t>
            </a:r>
            <a:endParaRPr lang="en-US" dirty="0" smtClean="0"/>
          </a:p>
          <a:p>
            <a:r>
              <a:rPr lang="en-US" dirty="0"/>
              <a:t>T</a:t>
            </a:r>
            <a:r>
              <a:rPr lang="en-US" dirty="0" smtClean="0"/>
              <a:t>here </a:t>
            </a:r>
            <a:r>
              <a:rPr lang="en-US" dirty="0"/>
              <a:t>is either a critical relative humidity threshold or assumption about the </a:t>
            </a:r>
            <a:r>
              <a:rPr lang="en-US" dirty="0" err="1"/>
              <a:t>subgrid</a:t>
            </a:r>
            <a:r>
              <a:rPr lang="en-US" dirty="0"/>
              <a:t>-scale temperature and/or humidity behavior that is a central component of the approach/scheme in all </a:t>
            </a:r>
            <a:r>
              <a:rPr lang="en-US" dirty="0" smtClean="0"/>
              <a:t>implementations.</a:t>
            </a:r>
          </a:p>
        </p:txBody>
      </p:sp>
      <p:sp>
        <p:nvSpPr>
          <p:cNvPr id="4" name="Slide Number Placeholder 3"/>
          <p:cNvSpPr>
            <a:spLocks noGrp="1"/>
          </p:cNvSpPr>
          <p:nvPr>
            <p:ph type="sldNum" sz="quarter" idx="12"/>
          </p:nvPr>
        </p:nvSpPr>
        <p:spPr/>
        <p:txBody>
          <a:bodyPr/>
          <a:lstStyle/>
          <a:p>
            <a:fld id="{4382A7F7-08BF-4252-8141-63FB96055BBB}" type="slidenum">
              <a:rPr lang="en-US" smtClean="0"/>
              <a:t>49</a:t>
            </a:fld>
            <a:endParaRPr lang="en-US"/>
          </a:p>
        </p:txBody>
      </p:sp>
    </p:spTree>
    <p:extLst>
      <p:ext uri="{BB962C8B-B14F-4D97-AF65-F5344CB8AC3E}">
        <p14:creationId xmlns:p14="http://schemas.microsoft.com/office/powerpoint/2010/main" val="81739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ormAutofit lnSpcReduction="10000"/>
          </a:bodyPr>
          <a:lstStyle/>
          <a:p>
            <a:r>
              <a:rPr lang="en-US" b="1" dirty="0" smtClean="0"/>
              <a:t>Problem:  There is the lack of an observational method through which to verify the behavior of cloud parameterizations in climate and weather models, which are useful in examining cloud feedbacks.</a:t>
            </a:r>
            <a:endParaRPr lang="en-US" b="1" dirty="0"/>
          </a:p>
          <a:p>
            <a:r>
              <a:rPr lang="en-US" dirty="0" smtClean="0"/>
              <a:t>There are two parts to solving this problem.</a:t>
            </a:r>
            <a:endParaRPr lang="en-US" dirty="0"/>
          </a:p>
          <a:p>
            <a:pPr marL="457200" indent="-457200">
              <a:buFont typeface="+mj-lt"/>
              <a:buAutoNum type="arabicPeriod"/>
            </a:pPr>
            <a:r>
              <a:rPr lang="en-US" dirty="0" smtClean="0"/>
              <a:t>Produce a sky cover analysis which </a:t>
            </a:r>
            <a:r>
              <a:rPr lang="en-US" dirty="0"/>
              <a:t>is representative of current conditions and suitable for use as </a:t>
            </a:r>
            <a:r>
              <a:rPr lang="en-US" dirty="0" smtClean="0"/>
              <a:t>validation</a:t>
            </a:r>
          </a:p>
          <a:p>
            <a:pPr marL="457200" indent="-457200">
              <a:buFont typeface="+mj-lt"/>
              <a:buAutoNum type="arabicPeriod"/>
            </a:pPr>
            <a:r>
              <a:rPr lang="en-US" dirty="0" smtClean="0"/>
              <a:t>Determine the relationship between sky </a:t>
            </a:r>
            <a:r>
              <a:rPr lang="en-US" dirty="0"/>
              <a:t>cover as purported by the analysis and related atmospheric </a:t>
            </a:r>
            <a:r>
              <a:rPr lang="en-US" dirty="0" smtClean="0"/>
              <a:t>quantities in a cloud-resolving model</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5</a:t>
            </a:fld>
            <a:endParaRPr lang="en-US"/>
          </a:p>
        </p:txBody>
      </p:sp>
    </p:spTree>
    <p:extLst>
      <p:ext uri="{BB962C8B-B14F-4D97-AF65-F5344CB8AC3E}">
        <p14:creationId xmlns:p14="http://schemas.microsoft.com/office/powerpoint/2010/main" val="2831084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atsc/2000/15200469-57.12/1520-0469%282000%29057%3C1888%3Arbtwcw%3E2.0.co%3B2/production/images/medium/i1520-0469-57-12-1888-e9.gif"/>
          <p:cNvPicPr>
            <a:picLocks noChangeAspect="1" noChangeArrowheads="1"/>
          </p:cNvPicPr>
          <p:nvPr/>
        </p:nvPicPr>
        <p:blipFill rotWithShape="1">
          <a:blip r:embed="rId3">
            <a:extLst>
              <a:ext uri="{28A0092B-C50C-407E-A947-70E740481C1C}">
                <a14:useLocalDpi xmlns:a14="http://schemas.microsoft.com/office/drawing/2010/main" val="0"/>
              </a:ext>
            </a:extLst>
          </a:blip>
          <a:srcRect b="29203"/>
          <a:stretch/>
        </p:blipFill>
        <p:spPr bwMode="auto">
          <a:xfrm>
            <a:off x="3834821" y="5764260"/>
            <a:ext cx="4476750" cy="5934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journals.ametsoc.org/na101/home/literatum/publisher/ams/journals/content/atsc/2000/15200469-57.12/1520-0469%282000%29057%3C1888%3Arbtwcw%3E2.0.co%3B2/production/images/medium/i1520-0469-57-12-1888-e8.gif"/>
          <p:cNvPicPr>
            <a:picLocks noChangeAspect="1" noChangeArrowheads="1"/>
          </p:cNvPicPr>
          <p:nvPr/>
        </p:nvPicPr>
        <p:blipFill rotWithShape="1">
          <a:blip r:embed="rId4">
            <a:extLst>
              <a:ext uri="{28A0092B-C50C-407E-A947-70E740481C1C}">
                <a14:useLocalDpi xmlns:a14="http://schemas.microsoft.com/office/drawing/2010/main" val="0"/>
              </a:ext>
            </a:extLst>
          </a:blip>
          <a:srcRect r="28503"/>
          <a:stretch/>
        </p:blipFill>
        <p:spPr bwMode="auto">
          <a:xfrm>
            <a:off x="3827253" y="3458628"/>
            <a:ext cx="5093918" cy="20097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journals.ametsoc.org/na101/home/literatum/publisher/ams/journals/content/atsc/2000/15200469-57.12/1520-0469%282000%29057%3C1888%3Arbtwcw%3E2.0.co%3B2/production/images/medium/i1520-0469-57-12-1888-e7.gif"/>
          <p:cNvPicPr>
            <a:picLocks noChangeAspect="1" noChangeArrowheads="1"/>
          </p:cNvPicPr>
          <p:nvPr/>
        </p:nvPicPr>
        <p:blipFill rotWithShape="1">
          <a:blip r:embed="rId5">
            <a:extLst>
              <a:ext uri="{28A0092B-C50C-407E-A947-70E740481C1C}">
                <a14:useLocalDpi xmlns:a14="http://schemas.microsoft.com/office/drawing/2010/main" val="0"/>
              </a:ext>
            </a:extLst>
          </a:blip>
          <a:srcRect r="5940" b="25886"/>
          <a:stretch/>
        </p:blipFill>
        <p:spPr bwMode="auto">
          <a:xfrm>
            <a:off x="3815771" y="2429667"/>
            <a:ext cx="4210833" cy="818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1723" y="2314389"/>
            <a:ext cx="2562240" cy="1015663"/>
          </a:xfrm>
          <a:prstGeom prst="rect">
            <a:avLst/>
          </a:prstGeom>
          <a:noFill/>
        </p:spPr>
        <p:txBody>
          <a:bodyPr wrap="none" rtlCol="0">
            <a:spAutoFit/>
          </a:bodyPr>
          <a:lstStyle/>
          <a:p>
            <a:r>
              <a:rPr lang="en-US" b="1" dirty="0" err="1" smtClean="0"/>
              <a:t>Slingo</a:t>
            </a:r>
            <a:r>
              <a:rPr lang="en-US" b="1" dirty="0" smtClean="0"/>
              <a:t> (1980)</a:t>
            </a:r>
          </a:p>
          <a:p>
            <a:endParaRPr lang="en-US" sz="1400" dirty="0" smtClean="0"/>
          </a:p>
          <a:p>
            <a:r>
              <a:rPr lang="en-US" sz="1400" dirty="0" smtClean="0"/>
              <a:t>M = 0.80 for low and high clouds</a:t>
            </a:r>
          </a:p>
          <a:p>
            <a:r>
              <a:rPr lang="en-US" sz="1400" dirty="0" smtClean="0"/>
              <a:t>M = 0.65 for mid-level clouds</a:t>
            </a:r>
            <a:endParaRPr lang="en-US" sz="1400" dirty="0"/>
          </a:p>
        </p:txBody>
      </p:sp>
      <p:sp>
        <p:nvSpPr>
          <p:cNvPr id="11" name="TextBox 10"/>
          <p:cNvSpPr txBox="1"/>
          <p:nvPr/>
        </p:nvSpPr>
        <p:spPr>
          <a:xfrm>
            <a:off x="291723" y="3990789"/>
            <a:ext cx="2841419" cy="1015663"/>
          </a:xfrm>
          <a:prstGeom prst="rect">
            <a:avLst/>
          </a:prstGeom>
          <a:noFill/>
        </p:spPr>
        <p:txBody>
          <a:bodyPr wrap="none" rtlCol="0">
            <a:spAutoFit/>
          </a:bodyPr>
          <a:lstStyle/>
          <a:p>
            <a:r>
              <a:rPr lang="en-US" b="1" dirty="0" smtClean="0"/>
              <a:t>Smith (1990)</a:t>
            </a:r>
          </a:p>
          <a:p>
            <a:endParaRPr lang="en-US" sz="1400" dirty="0" smtClean="0"/>
          </a:p>
          <a:p>
            <a:r>
              <a:rPr lang="en-US" sz="1400" dirty="0" err="1" smtClean="0"/>
              <a:t>RH</a:t>
            </a:r>
            <a:r>
              <a:rPr lang="en-US" sz="1400" baseline="-25000" dirty="0" err="1" smtClean="0"/>
              <a:t>crit</a:t>
            </a:r>
            <a:r>
              <a:rPr lang="en-US" sz="1400" dirty="0" smtClean="0"/>
              <a:t> = 0.90 at surface</a:t>
            </a:r>
          </a:p>
          <a:p>
            <a:r>
              <a:rPr lang="en-US" sz="1400" dirty="0" err="1" smtClean="0"/>
              <a:t>RH</a:t>
            </a:r>
            <a:r>
              <a:rPr lang="en-US" sz="1400" baseline="-25000" dirty="0" err="1" smtClean="0"/>
              <a:t>crit</a:t>
            </a:r>
            <a:r>
              <a:rPr lang="en-US" sz="1400" dirty="0" smtClean="0"/>
              <a:t> = 0.70 at PBL height and above</a:t>
            </a:r>
            <a:endParaRPr lang="en-US" sz="1400" dirty="0"/>
          </a:p>
        </p:txBody>
      </p:sp>
      <p:sp>
        <p:nvSpPr>
          <p:cNvPr id="12" name="TextBox 11"/>
          <p:cNvSpPr txBox="1"/>
          <p:nvPr/>
        </p:nvSpPr>
        <p:spPr>
          <a:xfrm>
            <a:off x="291723" y="5610621"/>
            <a:ext cx="2428870" cy="800219"/>
          </a:xfrm>
          <a:prstGeom prst="rect">
            <a:avLst/>
          </a:prstGeom>
          <a:noFill/>
        </p:spPr>
        <p:txBody>
          <a:bodyPr wrap="none" rtlCol="0">
            <a:spAutoFit/>
          </a:bodyPr>
          <a:lstStyle/>
          <a:p>
            <a:r>
              <a:rPr lang="en-US" b="1" dirty="0" err="1" smtClean="0"/>
              <a:t>Xu</a:t>
            </a:r>
            <a:r>
              <a:rPr lang="en-US" b="1" dirty="0" smtClean="0"/>
              <a:t> and Randall (1996)</a:t>
            </a:r>
          </a:p>
          <a:p>
            <a:endParaRPr lang="en-US" sz="1400" dirty="0" smtClean="0"/>
          </a:p>
          <a:p>
            <a:r>
              <a:rPr lang="en-US" sz="1400" dirty="0"/>
              <a:t>p</a:t>
            </a:r>
            <a:r>
              <a:rPr lang="en-US" sz="1400" dirty="0" smtClean="0"/>
              <a:t> = 0.25, </a:t>
            </a:r>
            <a:r>
              <a:rPr lang="en-US" sz="1400" i="1" dirty="0" smtClean="0"/>
              <a:t>α</a:t>
            </a:r>
            <a:r>
              <a:rPr lang="en-US" sz="1400" baseline="-25000" dirty="0" smtClean="0"/>
              <a:t>0</a:t>
            </a:r>
            <a:r>
              <a:rPr lang="en-US" sz="1400" dirty="0" smtClean="0"/>
              <a:t> </a:t>
            </a:r>
            <a:r>
              <a:rPr lang="en-US" sz="1400" dirty="0"/>
              <a:t>= </a:t>
            </a:r>
            <a:r>
              <a:rPr lang="en-US" sz="1400" dirty="0" smtClean="0"/>
              <a:t>100, </a:t>
            </a:r>
            <a:r>
              <a:rPr lang="en-US" sz="1400" dirty="0"/>
              <a:t>and </a:t>
            </a:r>
            <a:r>
              <a:rPr lang="en-US" sz="1400" i="1" dirty="0"/>
              <a:t>γ</a:t>
            </a:r>
            <a:r>
              <a:rPr lang="en-US" sz="1400" dirty="0"/>
              <a:t> = 0.49</a:t>
            </a:r>
            <a:endParaRPr lang="en-US" sz="1400" dirty="0" smtClean="0"/>
          </a:p>
        </p:txBody>
      </p:sp>
      <p:sp>
        <p:nvSpPr>
          <p:cNvPr id="2" name="Title 1"/>
          <p:cNvSpPr>
            <a:spLocks noGrp="1"/>
          </p:cNvSpPr>
          <p:nvPr>
            <p:ph type="title"/>
          </p:nvPr>
        </p:nvSpPr>
        <p:spPr/>
        <p:txBody>
          <a:bodyPr/>
          <a:lstStyle/>
          <a:p>
            <a:r>
              <a:rPr lang="en-US" dirty="0" smtClean="0"/>
              <a:t>Relative Humidity Schemes</a:t>
            </a:r>
            <a:endParaRPr lang="en-US" dirty="0"/>
          </a:p>
        </p:txBody>
      </p:sp>
      <p:sp>
        <p:nvSpPr>
          <p:cNvPr id="6" name="Rectangle 5"/>
          <p:cNvSpPr/>
          <p:nvPr/>
        </p:nvSpPr>
        <p:spPr>
          <a:xfrm>
            <a:off x="291723" y="5634579"/>
            <a:ext cx="8629448" cy="800219"/>
          </a:xfrm>
          <a:prstGeom prst="rect">
            <a:avLst/>
          </a:prstGeom>
          <a:noFill/>
          <a:ln>
            <a:solidFill>
              <a:srgbClr val="000000"/>
            </a:solid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50</a:t>
            </a:fld>
            <a:endParaRPr lang="en-US"/>
          </a:p>
        </p:txBody>
      </p:sp>
    </p:spTree>
    <p:extLst>
      <p:ext uri="{BB962C8B-B14F-4D97-AF65-F5344CB8AC3E}">
        <p14:creationId xmlns:p14="http://schemas.microsoft.com/office/powerpoint/2010/main" val="5418662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HRRR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High-Resolution </a:t>
            </a:r>
            <a:r>
              <a:rPr lang="en-US" dirty="0"/>
              <a:t>Rapid Refresh (http://</a:t>
            </a:r>
            <a:r>
              <a:rPr lang="en-US" dirty="0" err="1"/>
              <a:t>ruc.noaa.gov</a:t>
            </a:r>
            <a:r>
              <a:rPr lang="en-US" dirty="0"/>
              <a:t>/</a:t>
            </a:r>
            <a:r>
              <a:rPr lang="en-US" dirty="0" err="1"/>
              <a:t>hrrr</a:t>
            </a:r>
            <a:r>
              <a:rPr lang="en-US" dirty="0" smtClean="0"/>
              <a:t>/)</a:t>
            </a:r>
          </a:p>
          <a:p>
            <a:r>
              <a:rPr lang="en-US" dirty="0" smtClean="0"/>
              <a:t>Horizontal resolution of 3 km, 50 vertical levels</a:t>
            </a:r>
          </a:p>
          <a:p>
            <a:r>
              <a:rPr lang="en-US" dirty="0" smtClean="0"/>
              <a:t>Cloud-resolving model, no convective parameterization</a:t>
            </a:r>
          </a:p>
          <a:p>
            <a:r>
              <a:rPr lang="en-US" dirty="0" smtClean="0"/>
              <a:t>Literature </a:t>
            </a:r>
            <a:r>
              <a:rPr lang="en-US" dirty="0"/>
              <a:t>available for WRF </a:t>
            </a:r>
            <a:r>
              <a:rPr lang="en-US" dirty="0" smtClean="0"/>
              <a:t>framework which is the basis for the HRRR</a:t>
            </a:r>
          </a:p>
          <a:p>
            <a:pPr lvl="1"/>
            <a:r>
              <a:rPr lang="en-US" dirty="0" smtClean="0"/>
              <a:t>Advanced Research WRF (ARW) core (v3.4.1+) with </a:t>
            </a:r>
            <a:r>
              <a:rPr lang="en-US" dirty="0"/>
              <a:t>Thompson </a:t>
            </a:r>
            <a:r>
              <a:rPr lang="en-US" dirty="0" smtClean="0"/>
              <a:t>microphysics and </a:t>
            </a:r>
            <a:r>
              <a:rPr lang="en-US" dirty="0"/>
              <a:t>RUC/</a:t>
            </a:r>
            <a:r>
              <a:rPr lang="en-US" dirty="0" err="1"/>
              <a:t>Smirnova</a:t>
            </a:r>
            <a:r>
              <a:rPr lang="en-US" dirty="0"/>
              <a:t> land-surface model</a:t>
            </a:r>
          </a:p>
          <a:p>
            <a:r>
              <a:rPr lang="en-US" dirty="0"/>
              <a:t>Assimilates GOES cloud </a:t>
            </a:r>
            <a:r>
              <a:rPr lang="en-US" dirty="0" smtClean="0"/>
              <a:t>products and METARs</a:t>
            </a:r>
          </a:p>
          <a:p>
            <a:r>
              <a:rPr lang="en-US" dirty="0"/>
              <a:t>Available hourly in real-</a:t>
            </a:r>
            <a:r>
              <a:rPr lang="en-US" dirty="0" smtClean="0"/>
              <a:t>time</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51</a:t>
            </a:fld>
            <a:endParaRPr lang="en-US"/>
          </a:p>
        </p:txBody>
      </p:sp>
    </p:spTree>
    <p:extLst>
      <p:ext uri="{BB962C8B-B14F-4D97-AF65-F5344CB8AC3E}">
        <p14:creationId xmlns:p14="http://schemas.microsoft.com/office/powerpoint/2010/main" val="1586251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82A7F7-08BF-4252-8141-63FB96055BBB}" type="slidenum">
              <a:rPr lang="en-US" smtClean="0"/>
              <a:t>52</a:t>
            </a:fld>
            <a:endParaRPr lang="en-US"/>
          </a:p>
        </p:txBody>
      </p:sp>
      <p:pic>
        <p:nvPicPr>
          <p:cNvPr id="4"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53" b="1771"/>
          <a:stretch/>
        </p:blipFill>
        <p:spPr bwMode="auto">
          <a:xfrm>
            <a:off x="91440" y="-1"/>
            <a:ext cx="8672345"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48752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4" name="Content Placeholder 3"/>
          <p:cNvSpPr>
            <a:spLocks noGrp="1"/>
          </p:cNvSpPr>
          <p:nvPr>
            <p:ph sz="half" idx="1"/>
          </p:nvPr>
        </p:nvSpPr>
        <p:spPr/>
        <p:txBody>
          <a:bodyPr>
            <a:normAutofit/>
          </a:bodyPr>
          <a:lstStyle/>
          <a:p>
            <a:pPr marL="0" indent="0">
              <a:buNone/>
            </a:pPr>
            <a:r>
              <a:rPr lang="en-US" dirty="0" smtClean="0"/>
              <a:t>Components:</a:t>
            </a:r>
          </a:p>
          <a:p>
            <a:pPr lvl="1"/>
            <a:r>
              <a:rPr lang="en-US" dirty="0" smtClean="0"/>
              <a:t>Relative Humidity (all levels)</a:t>
            </a:r>
          </a:p>
          <a:p>
            <a:pPr lvl="1"/>
            <a:r>
              <a:rPr lang="en-US" dirty="0" smtClean="0"/>
              <a:t>Cloud Water Mixing Ratio, Cloud Ice Mixing Ratio, Rain Water Mixing Ratio, Snow Mixing Ratio (all levels)</a:t>
            </a:r>
          </a:p>
          <a:p>
            <a:pPr lvl="1"/>
            <a:r>
              <a:rPr lang="en-US" dirty="0" smtClean="0"/>
              <a:t>Absolute </a:t>
            </a:r>
            <a:r>
              <a:rPr lang="en-US" dirty="0" err="1" smtClean="0"/>
              <a:t>Vorticity</a:t>
            </a:r>
            <a:r>
              <a:rPr lang="en-US" dirty="0" smtClean="0"/>
              <a:t> (200 </a:t>
            </a:r>
            <a:r>
              <a:rPr lang="en-US" dirty="0" err="1" smtClean="0"/>
              <a:t>hPa</a:t>
            </a:r>
            <a:r>
              <a:rPr lang="en-US" dirty="0" smtClean="0"/>
              <a:t> only), partitioned into positive and negative components</a:t>
            </a:r>
          </a:p>
          <a:p>
            <a:endParaRPr lang="en-US" dirty="0"/>
          </a:p>
        </p:txBody>
      </p:sp>
      <p:sp>
        <p:nvSpPr>
          <p:cNvPr id="5" name="Content Placeholder 4"/>
          <p:cNvSpPr>
            <a:spLocks noGrp="1"/>
          </p:cNvSpPr>
          <p:nvPr>
            <p:ph sz="half" idx="2"/>
          </p:nvPr>
        </p:nvSpPr>
        <p:spPr/>
        <p:txBody>
          <a:bodyPr>
            <a:normAutofit/>
          </a:bodyPr>
          <a:lstStyle/>
          <a:p>
            <a:r>
              <a:rPr lang="en-US" dirty="0" smtClean="0"/>
              <a:t>Pressure levels:</a:t>
            </a:r>
          </a:p>
          <a:p>
            <a:pPr lvl="1"/>
            <a:r>
              <a:rPr lang="en-US" dirty="0" smtClean="0"/>
              <a:t>200 </a:t>
            </a:r>
            <a:r>
              <a:rPr lang="en-US" dirty="0" err="1" smtClean="0"/>
              <a:t>hPa</a:t>
            </a:r>
            <a:endParaRPr lang="en-US" dirty="0" smtClean="0"/>
          </a:p>
          <a:p>
            <a:pPr lvl="1"/>
            <a:r>
              <a:rPr lang="en-US" dirty="0" smtClean="0"/>
              <a:t>300 </a:t>
            </a:r>
            <a:r>
              <a:rPr lang="en-US" dirty="0" err="1" smtClean="0"/>
              <a:t>hPa</a:t>
            </a:r>
            <a:endParaRPr lang="en-US" dirty="0" smtClean="0"/>
          </a:p>
          <a:p>
            <a:pPr lvl="1"/>
            <a:r>
              <a:rPr lang="en-US" dirty="0" smtClean="0"/>
              <a:t>500 </a:t>
            </a:r>
            <a:r>
              <a:rPr lang="en-US" dirty="0" err="1" smtClean="0"/>
              <a:t>hPa</a:t>
            </a:r>
            <a:endParaRPr lang="en-US" dirty="0" smtClean="0"/>
          </a:p>
          <a:p>
            <a:pPr lvl="1"/>
            <a:r>
              <a:rPr lang="en-US" dirty="0" smtClean="0"/>
              <a:t>700 </a:t>
            </a:r>
            <a:r>
              <a:rPr lang="en-US" dirty="0" err="1" smtClean="0"/>
              <a:t>hPa</a:t>
            </a:r>
            <a:endParaRPr lang="en-US" dirty="0" smtClean="0"/>
          </a:p>
          <a:p>
            <a:pPr lvl="1"/>
            <a:r>
              <a:rPr lang="en-US" dirty="0" smtClean="0"/>
              <a:t>800 </a:t>
            </a:r>
            <a:r>
              <a:rPr lang="en-US" dirty="0" err="1" smtClean="0"/>
              <a:t>hPa</a:t>
            </a:r>
            <a:endParaRPr lang="en-US" dirty="0" smtClean="0"/>
          </a:p>
          <a:p>
            <a:pPr lvl="1"/>
            <a:r>
              <a:rPr lang="en-US" dirty="0" smtClean="0"/>
              <a:t>850 </a:t>
            </a:r>
            <a:r>
              <a:rPr lang="en-US" dirty="0" err="1" smtClean="0"/>
              <a:t>hPa</a:t>
            </a:r>
            <a:endParaRPr lang="en-US" dirty="0" smtClean="0"/>
          </a:p>
          <a:p>
            <a:pPr lvl="1"/>
            <a:r>
              <a:rPr lang="en-US" dirty="0" smtClean="0"/>
              <a:t>900 </a:t>
            </a:r>
            <a:r>
              <a:rPr lang="en-US" dirty="0" err="1" smtClean="0"/>
              <a:t>hPa</a:t>
            </a:r>
            <a:endParaRPr lang="en-US" dirty="0" smtClean="0"/>
          </a:p>
          <a:p>
            <a:pPr lvl="1"/>
            <a:r>
              <a:rPr lang="en-US" dirty="0" smtClean="0"/>
              <a:t>950 </a:t>
            </a:r>
            <a:r>
              <a:rPr lang="en-US" dirty="0" err="1" smtClean="0"/>
              <a:t>hPa</a:t>
            </a:r>
            <a:endParaRPr lang="en-US" dirty="0" smtClean="0"/>
          </a:p>
          <a:p>
            <a:pPr lvl="1"/>
            <a:r>
              <a:rPr lang="en-US" dirty="0" smtClean="0"/>
              <a:t>1000 </a:t>
            </a:r>
            <a:r>
              <a:rPr lang="en-US" dirty="0" err="1" smtClean="0"/>
              <a:t>hPa</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53</a:t>
            </a:fld>
            <a:endParaRPr lang="en-US"/>
          </a:p>
        </p:txBody>
      </p:sp>
    </p:spTree>
    <p:extLst>
      <p:ext uri="{BB962C8B-B14F-4D97-AF65-F5344CB8AC3E}">
        <p14:creationId xmlns:p14="http://schemas.microsoft.com/office/powerpoint/2010/main" val="31974317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Justification for Components</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Relative humidity</a:t>
            </a:r>
          </a:p>
          <a:p>
            <a:pPr lvl="1"/>
            <a:r>
              <a:rPr lang="en-US" dirty="0" err="1" smtClean="0"/>
              <a:t>Smagorinsky</a:t>
            </a:r>
            <a:r>
              <a:rPr lang="en-US" dirty="0" smtClean="0"/>
              <a:t> (1960); </a:t>
            </a:r>
            <a:r>
              <a:rPr lang="en-US" dirty="0"/>
              <a:t>Williamson et al. </a:t>
            </a:r>
            <a:r>
              <a:rPr lang="en-US" dirty="0" smtClean="0"/>
              <a:t>(1987)</a:t>
            </a:r>
          </a:p>
          <a:p>
            <a:r>
              <a:rPr lang="en-US" dirty="0" smtClean="0"/>
              <a:t>Cloud condensate</a:t>
            </a:r>
          </a:p>
          <a:p>
            <a:pPr lvl="1"/>
            <a:r>
              <a:rPr lang="en-US" dirty="0" smtClean="0"/>
              <a:t>Wood and Field (2000)</a:t>
            </a:r>
            <a:endParaRPr lang="en-US" dirty="0"/>
          </a:p>
          <a:p>
            <a:r>
              <a:rPr lang="en-US" dirty="0" smtClean="0"/>
              <a:t>Absolute vorticity at 200 hPa</a:t>
            </a:r>
          </a:p>
          <a:p>
            <a:pPr lvl="1"/>
            <a:r>
              <a:rPr lang="en-US" dirty="0"/>
              <a:t>A</a:t>
            </a:r>
            <a:r>
              <a:rPr lang="en-US" dirty="0" smtClean="0"/>
              <a:t>djust </a:t>
            </a:r>
            <a:r>
              <a:rPr lang="en-US" dirty="0"/>
              <a:t>the cloud cover based on the favorability of the environment for cloudiness from a dynamical </a:t>
            </a:r>
            <a:r>
              <a:rPr lang="en-US" dirty="0" smtClean="0"/>
              <a:t>perspective, particularly in cases of:</a:t>
            </a:r>
          </a:p>
          <a:p>
            <a:pPr lvl="2"/>
            <a:r>
              <a:rPr lang="en-US" dirty="0" smtClean="0"/>
              <a:t>Gradients in cloudiness consistent with synoptic pattern</a:t>
            </a:r>
          </a:p>
          <a:p>
            <a:pPr lvl="2"/>
            <a:r>
              <a:rPr lang="en-US" dirty="0" smtClean="0"/>
              <a:t>Synoptic scale subsidence (high pressure)</a:t>
            </a:r>
          </a:p>
          <a:p>
            <a:pPr lvl="1"/>
            <a:r>
              <a:rPr lang="en-US" dirty="0" smtClean="0"/>
              <a:t>“Balances” relative humidity</a:t>
            </a:r>
          </a:p>
        </p:txBody>
      </p:sp>
      <p:sp>
        <p:nvSpPr>
          <p:cNvPr id="2" name="Slide Number Placeholder 1"/>
          <p:cNvSpPr>
            <a:spLocks noGrp="1"/>
          </p:cNvSpPr>
          <p:nvPr>
            <p:ph type="sldNum" sz="quarter" idx="12"/>
          </p:nvPr>
        </p:nvSpPr>
        <p:spPr/>
        <p:txBody>
          <a:bodyPr/>
          <a:lstStyle/>
          <a:p>
            <a:fld id="{4382A7F7-08BF-4252-8141-63FB96055BBB}" type="slidenum">
              <a:rPr lang="en-US" smtClean="0"/>
              <a:t>54</a:t>
            </a:fld>
            <a:endParaRPr lang="en-US"/>
          </a:p>
        </p:txBody>
      </p:sp>
    </p:spTree>
    <p:extLst>
      <p:ext uri="{BB962C8B-B14F-4D97-AF65-F5344CB8AC3E}">
        <p14:creationId xmlns:p14="http://schemas.microsoft.com/office/powerpoint/2010/main" val="10618664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Maclaurin</a:t>
            </a:r>
            <a:r>
              <a:rPr lang="en-US" dirty="0" smtClean="0"/>
              <a:t> Series</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Though the exponential function is nonlinear, the </a:t>
            </a:r>
            <a:r>
              <a:rPr lang="en-US" dirty="0" err="1"/>
              <a:t>Maclaurin</a:t>
            </a:r>
            <a:r>
              <a:rPr lang="en-US" dirty="0"/>
              <a:t> </a:t>
            </a:r>
            <a:r>
              <a:rPr lang="en-US" dirty="0" smtClean="0"/>
              <a:t>series (case of Taylor series) </a:t>
            </a:r>
            <a:r>
              <a:rPr lang="en-US" dirty="0"/>
              <a:t>for the function </a:t>
            </a:r>
            <a:r>
              <a:rPr lang="en-US" i="1" dirty="0"/>
              <a:t>e</a:t>
            </a:r>
            <a:r>
              <a:rPr lang="en-US" i="1" baseline="30000" dirty="0"/>
              <a:t>-x</a:t>
            </a:r>
            <a:r>
              <a:rPr lang="en-US" dirty="0"/>
              <a:t> is</a:t>
            </a:r>
          </a:p>
          <a:p>
            <a:endParaRPr lang="en-US" dirty="0" smtClean="0"/>
          </a:p>
          <a:p>
            <a:endParaRPr lang="en-US" dirty="0" smtClean="0"/>
          </a:p>
          <a:p>
            <a:pPr marL="342900" lvl="1" indent="0">
              <a:buNone/>
            </a:pPr>
            <a:r>
              <a:rPr lang="en-US" sz="2000" dirty="0" smtClean="0"/>
              <a:t>where </a:t>
            </a:r>
            <a:r>
              <a:rPr lang="en-US" sz="2000" i="1" dirty="0"/>
              <a:t>0≤x≤1</a:t>
            </a:r>
            <a:r>
              <a:rPr lang="en-US" sz="2000" dirty="0"/>
              <a:t> for this application.  If higher order terms, where </a:t>
            </a:r>
            <a:r>
              <a:rPr lang="en-US" sz="2000" i="1" dirty="0"/>
              <a:t>n≥2</a:t>
            </a:r>
            <a:r>
              <a:rPr lang="en-US" sz="2000" dirty="0"/>
              <a:t>, are disregarded, </a:t>
            </a:r>
            <a:r>
              <a:rPr lang="en-US" sz="2000" i="1" dirty="0" smtClean="0"/>
              <a:t>f(x)=</a:t>
            </a:r>
            <a:r>
              <a:rPr lang="en-US" sz="2000" i="1" dirty="0"/>
              <a:t>1-e</a:t>
            </a:r>
            <a:r>
              <a:rPr lang="en-US" sz="2000" i="1" baseline="30000" dirty="0"/>
              <a:t>x</a:t>
            </a:r>
            <a:r>
              <a:rPr lang="en-US" sz="2000" dirty="0"/>
              <a:t> can be reduced to </a:t>
            </a:r>
            <a:r>
              <a:rPr lang="en-US" sz="2000" i="1" dirty="0" smtClean="0"/>
              <a:t>f(x)≈</a:t>
            </a:r>
            <a:r>
              <a:rPr lang="en-US" sz="2000" i="1" dirty="0"/>
              <a:t>1</a:t>
            </a:r>
            <a:r>
              <a:rPr lang="en-US" sz="2000" i="1" dirty="0" smtClean="0"/>
              <a:t>-(1</a:t>
            </a:r>
            <a:r>
              <a:rPr lang="en-US" sz="2000" i="1" dirty="0"/>
              <a:t>-</a:t>
            </a:r>
            <a:r>
              <a:rPr lang="en-US" sz="2000" i="1" dirty="0" smtClean="0"/>
              <a:t>x)=</a:t>
            </a:r>
            <a:r>
              <a:rPr lang="en-US" sz="2000" i="1" dirty="0"/>
              <a:t>x</a:t>
            </a:r>
            <a:r>
              <a:rPr lang="en-US" sz="2000" dirty="0"/>
              <a:t>, which is </a:t>
            </a:r>
            <a:r>
              <a:rPr lang="en-US" sz="2000" dirty="0" smtClean="0"/>
              <a:t>linear.</a:t>
            </a:r>
          </a:p>
          <a:p>
            <a:r>
              <a:rPr lang="en-US" dirty="0" smtClean="0"/>
              <a:t>Such </a:t>
            </a:r>
            <a:r>
              <a:rPr lang="en-US" dirty="0"/>
              <a:t>an adjustment is possible because significant error between the approximated value and the actual value arises for </a:t>
            </a:r>
            <a:r>
              <a:rPr lang="en-US" i="1" dirty="0"/>
              <a:t>x&gt;1</a:t>
            </a:r>
            <a:r>
              <a:rPr lang="en-US" dirty="0"/>
              <a:t>, where the value of </a:t>
            </a:r>
            <a:r>
              <a:rPr lang="en-US" i="1" dirty="0"/>
              <a:t>x</a:t>
            </a:r>
            <a:r>
              <a:rPr lang="en-US" dirty="0"/>
              <a:t> becomes much larger than the approximated function.</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95920240"/>
              </p:ext>
            </p:extLst>
          </p:nvPr>
        </p:nvGraphicFramePr>
        <p:xfrm>
          <a:off x="2975" y="3220297"/>
          <a:ext cx="7596853" cy="795397"/>
        </p:xfrm>
        <a:graphic>
          <a:graphicData uri="http://schemas.openxmlformats.org/presentationml/2006/ole">
            <mc:AlternateContent xmlns:mc="http://schemas.openxmlformats.org/markup-compatibility/2006">
              <mc:Choice xmlns:v="urn:schemas-microsoft-com:vml" Requires="v">
                <p:oleObj spid="_x0000_s3146" name="Document" r:id="rId4" imgW="5943600" imgH="622300" progId="Word.Document.12">
                  <p:embed/>
                </p:oleObj>
              </mc:Choice>
              <mc:Fallback>
                <p:oleObj name="Document" r:id="rId4" imgW="5943600" imgH="622300" progId="Word.Document.12">
                  <p:embed/>
                  <p:pic>
                    <p:nvPicPr>
                      <p:cNvPr id="0" name=""/>
                      <p:cNvPicPr/>
                      <p:nvPr/>
                    </p:nvPicPr>
                    <p:blipFill>
                      <a:blip r:embed="rId5"/>
                      <a:stretch>
                        <a:fillRect/>
                      </a:stretch>
                    </p:blipFill>
                    <p:spPr>
                      <a:xfrm>
                        <a:off x="2975" y="3220297"/>
                        <a:ext cx="7596853" cy="795397"/>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4382A7F7-08BF-4252-8141-63FB96055BBB}" type="slidenum">
              <a:rPr lang="en-US" smtClean="0"/>
              <a:t>55</a:t>
            </a:fld>
            <a:endParaRPr lang="en-US"/>
          </a:p>
        </p:txBody>
      </p:sp>
    </p:spTree>
    <p:extLst>
      <p:ext uri="{BB962C8B-B14F-4D97-AF65-F5344CB8AC3E}">
        <p14:creationId xmlns:p14="http://schemas.microsoft.com/office/powerpoint/2010/main" val="35549493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18130" y="2864912"/>
            <a:ext cx="3087541" cy="369332"/>
          </a:xfrm>
          <a:prstGeom prst="rect">
            <a:avLst/>
          </a:prstGeom>
          <a:noFill/>
        </p:spPr>
        <p:txBody>
          <a:bodyPr wrap="none" rtlCol="0">
            <a:spAutoFit/>
          </a:bodyPr>
          <a:lstStyle/>
          <a:p>
            <a:r>
              <a:rPr lang="en-US" i="1" dirty="0" smtClean="0"/>
              <a:t>300 </a:t>
            </a:r>
            <a:r>
              <a:rPr lang="en-US" i="1" dirty="0" err="1" smtClean="0"/>
              <a:t>hPa</a:t>
            </a:r>
            <a:r>
              <a:rPr lang="en-US" i="1" dirty="0" smtClean="0"/>
              <a:t> Relative Humidity</a:t>
            </a:r>
            <a:endParaRPr lang="en-US" i="1" dirty="0"/>
          </a:p>
        </p:txBody>
      </p:sp>
      <p:sp>
        <p:nvSpPr>
          <p:cNvPr id="8" name="TextBox 7"/>
          <p:cNvSpPr txBox="1"/>
          <p:nvPr/>
        </p:nvSpPr>
        <p:spPr>
          <a:xfrm>
            <a:off x="118130" y="6028183"/>
            <a:ext cx="3807224" cy="369332"/>
          </a:xfrm>
          <a:prstGeom prst="rect">
            <a:avLst/>
          </a:prstGeom>
          <a:noFill/>
        </p:spPr>
        <p:txBody>
          <a:bodyPr wrap="none" rtlCol="0">
            <a:spAutoFit/>
          </a:bodyPr>
          <a:lstStyle/>
          <a:p>
            <a:r>
              <a:rPr lang="en-US" i="1" dirty="0" smtClean="0"/>
              <a:t>700 hPa Rain Water Mixing Ratio</a:t>
            </a:r>
            <a:endParaRPr lang="en-US" i="1" dirty="0"/>
          </a:p>
        </p:txBody>
      </p:sp>
      <p:sp>
        <p:nvSpPr>
          <p:cNvPr id="9" name="TextBox 8"/>
          <p:cNvSpPr txBox="1"/>
          <p:nvPr/>
        </p:nvSpPr>
        <p:spPr>
          <a:xfrm>
            <a:off x="4719908" y="6028408"/>
            <a:ext cx="4005934" cy="369332"/>
          </a:xfrm>
          <a:prstGeom prst="rect">
            <a:avLst/>
          </a:prstGeom>
          <a:noFill/>
        </p:spPr>
        <p:txBody>
          <a:bodyPr wrap="none" rtlCol="0">
            <a:spAutoFit/>
          </a:bodyPr>
          <a:lstStyle/>
          <a:p>
            <a:r>
              <a:rPr lang="en-US" i="1" dirty="0" smtClean="0"/>
              <a:t>900 hPa Cloud Water Mixing Ratio</a:t>
            </a:r>
            <a:endParaRPr lang="en-US" i="1" dirty="0"/>
          </a:p>
        </p:txBody>
      </p:sp>
      <p:sp>
        <p:nvSpPr>
          <p:cNvPr id="12" name="TextBox 11"/>
          <p:cNvSpPr txBox="1"/>
          <p:nvPr/>
        </p:nvSpPr>
        <p:spPr>
          <a:xfrm>
            <a:off x="4719908" y="2864912"/>
            <a:ext cx="3519064" cy="369332"/>
          </a:xfrm>
          <a:prstGeom prst="rect">
            <a:avLst/>
          </a:prstGeom>
          <a:noFill/>
        </p:spPr>
        <p:txBody>
          <a:bodyPr wrap="none" rtlCol="0">
            <a:spAutoFit/>
          </a:bodyPr>
          <a:lstStyle/>
          <a:p>
            <a:r>
              <a:rPr lang="en-US" i="1" dirty="0"/>
              <a:t>5</a:t>
            </a:r>
            <a:r>
              <a:rPr lang="en-US" i="1" dirty="0" smtClean="0"/>
              <a:t>00 </a:t>
            </a:r>
            <a:r>
              <a:rPr lang="en-US" i="1" dirty="0" err="1" smtClean="0"/>
              <a:t>hPa</a:t>
            </a:r>
            <a:r>
              <a:rPr lang="en-US" i="1" dirty="0" smtClean="0"/>
              <a:t> Cloud Ice Mixing Ratio</a:t>
            </a:r>
            <a:endParaRPr lang="en-US" i="1" dirty="0"/>
          </a:p>
        </p:txBody>
      </p:sp>
      <p:sp>
        <p:nvSpPr>
          <p:cNvPr id="5" name="Slide Number Placeholder 4"/>
          <p:cNvSpPr>
            <a:spLocks noGrp="1"/>
          </p:cNvSpPr>
          <p:nvPr>
            <p:ph type="sldNum" sz="quarter" idx="12"/>
          </p:nvPr>
        </p:nvSpPr>
        <p:spPr/>
        <p:txBody>
          <a:bodyPr/>
          <a:lstStyle/>
          <a:p>
            <a:fld id="{4382A7F7-08BF-4252-8141-63FB96055BBB}" type="slidenum">
              <a:rPr lang="en-US" smtClean="0"/>
              <a:t>56</a:t>
            </a:fld>
            <a:endParaRPr lang="en-US"/>
          </a:p>
        </p:txBody>
      </p:sp>
      <p:pic>
        <p:nvPicPr>
          <p:cNvPr id="6" name="Picture 5"/>
          <p:cNvPicPr>
            <a:picLocks noChangeAspect="1"/>
          </p:cNvPicPr>
          <p:nvPr/>
        </p:nvPicPr>
        <p:blipFill rotWithShape="1">
          <a:blip r:embed="rId2"/>
          <a:srcRect l="89" t="9566" r="11417" b="8035"/>
          <a:stretch/>
        </p:blipFill>
        <p:spPr>
          <a:xfrm>
            <a:off x="0" y="80511"/>
            <a:ext cx="4572000" cy="2953512"/>
          </a:xfrm>
          <a:prstGeom prst="rect">
            <a:avLst/>
          </a:prstGeom>
          <a:ln>
            <a:noFill/>
          </a:ln>
          <a:effectLst>
            <a:softEdge rad="112500"/>
          </a:effectLst>
        </p:spPr>
      </p:pic>
      <p:pic>
        <p:nvPicPr>
          <p:cNvPr id="10" name="Picture 9"/>
          <p:cNvPicPr>
            <a:picLocks noChangeAspect="1"/>
          </p:cNvPicPr>
          <p:nvPr/>
        </p:nvPicPr>
        <p:blipFill rotWithShape="1">
          <a:blip r:embed="rId3"/>
          <a:srcRect l="88" t="9566" r="11415" b="8035"/>
          <a:stretch/>
        </p:blipFill>
        <p:spPr>
          <a:xfrm>
            <a:off x="4567101" y="80511"/>
            <a:ext cx="4572000" cy="2953512"/>
          </a:xfrm>
          <a:prstGeom prst="rect">
            <a:avLst/>
          </a:prstGeom>
          <a:ln>
            <a:noFill/>
          </a:ln>
          <a:effectLst>
            <a:softEdge rad="112500"/>
          </a:effectLst>
        </p:spPr>
      </p:pic>
      <p:pic>
        <p:nvPicPr>
          <p:cNvPr id="13" name="Picture 12"/>
          <p:cNvPicPr>
            <a:picLocks noChangeAspect="1"/>
          </p:cNvPicPr>
          <p:nvPr/>
        </p:nvPicPr>
        <p:blipFill rotWithShape="1">
          <a:blip r:embed="rId4"/>
          <a:srcRect l="88" t="9566" r="11415" b="8035"/>
          <a:stretch/>
        </p:blipFill>
        <p:spPr>
          <a:xfrm>
            <a:off x="4572000" y="3239247"/>
            <a:ext cx="4572000" cy="2953512"/>
          </a:xfrm>
          <a:prstGeom prst="rect">
            <a:avLst/>
          </a:prstGeom>
          <a:ln>
            <a:noFill/>
          </a:ln>
          <a:effectLst>
            <a:softEdge rad="112500"/>
          </a:effectLst>
        </p:spPr>
      </p:pic>
      <p:pic>
        <p:nvPicPr>
          <p:cNvPr id="14" name="Picture 13"/>
          <p:cNvPicPr>
            <a:picLocks noChangeAspect="1"/>
          </p:cNvPicPr>
          <p:nvPr/>
        </p:nvPicPr>
        <p:blipFill rotWithShape="1">
          <a:blip r:embed="rId5"/>
          <a:srcRect l="88" t="9566" r="11415" b="8035"/>
          <a:stretch/>
        </p:blipFill>
        <p:spPr>
          <a:xfrm>
            <a:off x="0" y="3239247"/>
            <a:ext cx="4572000" cy="2953512"/>
          </a:xfrm>
          <a:prstGeom prst="rect">
            <a:avLst/>
          </a:prstGeom>
          <a:ln>
            <a:noFill/>
          </a:ln>
          <a:effectLst>
            <a:softEdge rad="112500"/>
          </a:effectLst>
        </p:spPr>
      </p:pic>
      <p:sp>
        <p:nvSpPr>
          <p:cNvPr id="15" name="TextBox 14"/>
          <p:cNvSpPr txBox="1"/>
          <p:nvPr/>
        </p:nvSpPr>
        <p:spPr>
          <a:xfrm>
            <a:off x="0" y="6425221"/>
            <a:ext cx="9144000" cy="338554"/>
          </a:xfrm>
          <a:prstGeom prst="rect">
            <a:avLst/>
          </a:prstGeom>
          <a:noFill/>
        </p:spPr>
        <p:txBody>
          <a:bodyPr wrap="square" rtlCol="0">
            <a:spAutoFit/>
          </a:bodyPr>
          <a:lstStyle/>
          <a:p>
            <a:pPr algn="ctr"/>
            <a:r>
              <a:rPr lang="en-US" sz="1600" b="1" dirty="0" smtClean="0"/>
              <a:t>All images are HRRR model analysis output valid at 18 UTC on 4 October 2013.</a:t>
            </a:r>
            <a:endParaRPr lang="en-US" sz="1600" b="1" dirty="0"/>
          </a:p>
        </p:txBody>
      </p:sp>
    </p:spTree>
    <p:extLst>
      <p:ext uri="{BB962C8B-B14F-4D97-AF65-F5344CB8AC3E}">
        <p14:creationId xmlns:p14="http://schemas.microsoft.com/office/powerpoint/2010/main" val="2675885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Quantities Not Included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Due to use of condensate terms</a:t>
            </a:r>
          </a:p>
          <a:p>
            <a:pPr lvl="1"/>
            <a:r>
              <a:rPr lang="en-US" dirty="0" smtClean="0"/>
              <a:t>Temperature and lapse rates</a:t>
            </a:r>
          </a:p>
          <a:p>
            <a:pPr lvl="1"/>
            <a:r>
              <a:rPr lang="en-US" dirty="0" err="1" smtClean="0"/>
              <a:t>Precipitable</a:t>
            </a:r>
            <a:r>
              <a:rPr lang="en-US" dirty="0" smtClean="0"/>
              <a:t> water</a:t>
            </a:r>
          </a:p>
          <a:p>
            <a:pPr lvl="1"/>
            <a:r>
              <a:rPr lang="en-US" dirty="0" smtClean="0"/>
              <a:t>Convective Available Potential Energy</a:t>
            </a:r>
          </a:p>
          <a:p>
            <a:pPr lvl="1"/>
            <a:r>
              <a:rPr lang="en-US" dirty="0" smtClean="0"/>
              <a:t>Other instability parameters</a:t>
            </a:r>
          </a:p>
          <a:p>
            <a:r>
              <a:rPr lang="en-US" dirty="0" smtClean="0"/>
              <a:t>Due to terrain and local effects</a:t>
            </a:r>
          </a:p>
          <a:p>
            <a:pPr lvl="1"/>
            <a:r>
              <a:rPr lang="en-US" dirty="0" smtClean="0"/>
              <a:t>Vertical velocity</a:t>
            </a:r>
          </a:p>
          <a:p>
            <a:pPr lvl="1"/>
            <a:r>
              <a:rPr lang="en-US" dirty="0" smtClean="0"/>
              <a:t>Horizontal winds and related quantities with advection terms</a:t>
            </a:r>
          </a:p>
          <a:p>
            <a:r>
              <a:rPr lang="en-US" dirty="0" smtClean="0"/>
              <a:t>Due to obvious lack of routine correlation</a:t>
            </a:r>
          </a:p>
          <a:p>
            <a:pPr lvl="1"/>
            <a:r>
              <a:rPr lang="en-US" dirty="0" err="1" smtClean="0"/>
              <a:t>Geopotential</a:t>
            </a:r>
            <a:r>
              <a:rPr lang="en-US" dirty="0" smtClean="0"/>
              <a:t> heights and thicknesses</a:t>
            </a:r>
          </a:p>
        </p:txBody>
      </p:sp>
      <p:sp>
        <p:nvSpPr>
          <p:cNvPr id="4" name="Slide Number Placeholder 3"/>
          <p:cNvSpPr>
            <a:spLocks noGrp="1"/>
          </p:cNvSpPr>
          <p:nvPr>
            <p:ph type="sldNum" sz="quarter" idx="12"/>
          </p:nvPr>
        </p:nvSpPr>
        <p:spPr/>
        <p:txBody>
          <a:bodyPr/>
          <a:lstStyle/>
          <a:p>
            <a:fld id="{4382A7F7-08BF-4252-8141-63FB96055BBB}" type="slidenum">
              <a:rPr lang="en-US" smtClean="0"/>
              <a:t>57</a:t>
            </a:fld>
            <a:endParaRPr lang="en-US"/>
          </a:p>
        </p:txBody>
      </p:sp>
    </p:spTree>
    <p:extLst>
      <p:ext uri="{BB962C8B-B14F-4D97-AF65-F5344CB8AC3E}">
        <p14:creationId xmlns:p14="http://schemas.microsoft.com/office/powerpoint/2010/main" val="32130238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Relevant Literature</a:t>
            </a:r>
            <a:endParaRPr lang="en-US" dirty="0"/>
          </a:p>
        </p:txBody>
      </p:sp>
      <p:sp>
        <p:nvSpPr>
          <p:cNvPr id="3" name="Content Placeholder 2"/>
          <p:cNvSpPr>
            <a:spLocks noGrp="1"/>
          </p:cNvSpPr>
          <p:nvPr>
            <p:ph idx="1"/>
          </p:nvPr>
        </p:nvSpPr>
        <p:spPr/>
        <p:txBody>
          <a:bodyPr>
            <a:normAutofit lnSpcReduction="10000"/>
          </a:bodyPr>
          <a:lstStyle/>
          <a:p>
            <a:r>
              <a:rPr lang="en-US" dirty="0" err="1"/>
              <a:t>Kvamstø</a:t>
            </a:r>
            <a:r>
              <a:rPr lang="en-US" dirty="0"/>
              <a:t> (1990</a:t>
            </a:r>
            <a:r>
              <a:rPr lang="en-US" dirty="0" smtClean="0"/>
              <a:t>)</a:t>
            </a:r>
          </a:p>
          <a:p>
            <a:pPr lvl="1"/>
            <a:r>
              <a:rPr lang="en-US" dirty="0" smtClean="0"/>
              <a:t>Variables correlated </a:t>
            </a:r>
            <a:r>
              <a:rPr lang="en-US" dirty="0"/>
              <a:t>with cloudiness:</a:t>
            </a:r>
          </a:p>
          <a:p>
            <a:pPr lvl="2"/>
            <a:r>
              <a:rPr lang="en-US" dirty="0"/>
              <a:t>Relative humidity</a:t>
            </a:r>
          </a:p>
          <a:p>
            <a:pPr lvl="1"/>
            <a:r>
              <a:rPr lang="en-US" dirty="0" smtClean="0"/>
              <a:t>Variables not </a:t>
            </a:r>
            <a:r>
              <a:rPr lang="en-US" dirty="0"/>
              <a:t>correlated with cloudiness:</a:t>
            </a:r>
          </a:p>
          <a:p>
            <a:pPr lvl="2"/>
            <a:r>
              <a:rPr lang="en-US" dirty="0"/>
              <a:t>Vertical </a:t>
            </a:r>
            <a:r>
              <a:rPr lang="en-US" dirty="0" smtClean="0"/>
              <a:t>velocity, advection </a:t>
            </a:r>
            <a:r>
              <a:rPr lang="en-US" dirty="0"/>
              <a:t>of </a:t>
            </a:r>
            <a:r>
              <a:rPr lang="en-US" dirty="0" smtClean="0"/>
              <a:t>thickness, advection </a:t>
            </a:r>
            <a:r>
              <a:rPr lang="en-US" dirty="0"/>
              <a:t>of equivalent potential </a:t>
            </a:r>
            <a:r>
              <a:rPr lang="en-US" dirty="0" smtClean="0"/>
              <a:t>temperature, relative </a:t>
            </a:r>
            <a:r>
              <a:rPr lang="en-US" dirty="0" err="1" smtClean="0"/>
              <a:t>vorticity</a:t>
            </a:r>
            <a:r>
              <a:rPr lang="en-US" dirty="0" smtClean="0"/>
              <a:t>, and stratification</a:t>
            </a:r>
            <a:endParaRPr lang="en-US" dirty="0"/>
          </a:p>
          <a:p>
            <a:r>
              <a:rPr lang="en-US" dirty="0" smtClean="0"/>
              <a:t>Teixeira (2001)</a:t>
            </a:r>
          </a:p>
          <a:p>
            <a:pPr lvl="1"/>
            <a:r>
              <a:rPr lang="en-US" dirty="0"/>
              <a:t>F</a:t>
            </a:r>
            <a:r>
              <a:rPr lang="en-US" dirty="0" smtClean="0"/>
              <a:t>or </a:t>
            </a:r>
            <a:r>
              <a:rPr lang="en-US" dirty="0"/>
              <a:t>a high relative humidity value, there is not necessarily a trend toward high cloud fraction, nor is there a threshold of relative humidity where cloud is consistently absent </a:t>
            </a:r>
          </a:p>
        </p:txBody>
      </p:sp>
      <p:sp>
        <p:nvSpPr>
          <p:cNvPr id="4" name="Slide Number Placeholder 3"/>
          <p:cNvSpPr>
            <a:spLocks noGrp="1"/>
          </p:cNvSpPr>
          <p:nvPr>
            <p:ph type="sldNum" sz="quarter" idx="12"/>
          </p:nvPr>
        </p:nvSpPr>
        <p:spPr/>
        <p:txBody>
          <a:bodyPr/>
          <a:lstStyle/>
          <a:p>
            <a:fld id="{4382A7F7-08BF-4252-8141-63FB96055BBB}" type="slidenum">
              <a:rPr lang="en-US" smtClean="0"/>
              <a:t>58</a:t>
            </a:fld>
            <a:endParaRPr lang="en-US"/>
          </a:p>
        </p:txBody>
      </p:sp>
    </p:spTree>
    <p:extLst>
      <p:ext uri="{BB962C8B-B14F-4D97-AF65-F5344CB8AC3E}">
        <p14:creationId xmlns:p14="http://schemas.microsoft.com/office/powerpoint/2010/main" val="3161731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Relevant Literature</a:t>
            </a:r>
            <a:endParaRPr lang="en-US" dirty="0"/>
          </a:p>
        </p:txBody>
      </p:sp>
      <p:sp>
        <p:nvSpPr>
          <p:cNvPr id="3" name="Content Placeholder 2"/>
          <p:cNvSpPr>
            <a:spLocks noGrp="1"/>
          </p:cNvSpPr>
          <p:nvPr>
            <p:ph idx="1"/>
          </p:nvPr>
        </p:nvSpPr>
        <p:spPr/>
        <p:txBody>
          <a:bodyPr>
            <a:normAutofit/>
          </a:bodyPr>
          <a:lstStyle/>
          <a:p>
            <a:r>
              <a:rPr lang="en-US" dirty="0" smtClean="0"/>
              <a:t>Zhang (2003)</a:t>
            </a:r>
          </a:p>
          <a:p>
            <a:pPr lvl="1"/>
            <a:r>
              <a:rPr lang="en-US" dirty="0" smtClean="0"/>
              <a:t>Compared Rapid Update Cycle (RUC) output and GOES-8 cloud properties between 18 June and 18 July 1997</a:t>
            </a:r>
          </a:p>
          <a:p>
            <a:pPr lvl="1"/>
            <a:r>
              <a:rPr lang="en-US" dirty="0" smtClean="0"/>
              <a:t>Cloud </a:t>
            </a:r>
            <a:r>
              <a:rPr lang="en-US" dirty="0"/>
              <a:t>amount increased for more expansive cloud areas</a:t>
            </a:r>
          </a:p>
          <a:p>
            <a:pPr lvl="1"/>
            <a:r>
              <a:rPr lang="en-US" dirty="0" smtClean="0"/>
              <a:t>Cloud amount dependence on relative humidity for low-level cloud is greater than at other, higher levels</a:t>
            </a:r>
            <a:endParaRPr lang="en-US" dirty="0"/>
          </a:p>
          <a:p>
            <a:pPr lvl="1"/>
            <a:r>
              <a:rPr lang="en-US" dirty="0" smtClean="0"/>
              <a:t>Mean </a:t>
            </a:r>
            <a:r>
              <a:rPr lang="en-US" dirty="0"/>
              <a:t>relative humidity values for cloudy areas were approximately between 30% and 70%</a:t>
            </a:r>
          </a:p>
          <a:p>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59</a:t>
            </a:fld>
            <a:endParaRPr lang="en-US"/>
          </a:p>
        </p:txBody>
      </p:sp>
    </p:spTree>
    <p:extLst>
      <p:ext uri="{BB962C8B-B14F-4D97-AF65-F5344CB8AC3E}">
        <p14:creationId xmlns:p14="http://schemas.microsoft.com/office/powerpoint/2010/main" val="3903311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4" name="Content Placeholder 3"/>
          <p:cNvSpPr>
            <a:spLocks noGrp="1"/>
          </p:cNvSpPr>
          <p:nvPr>
            <p:ph sz="half" idx="1"/>
          </p:nvPr>
        </p:nvSpPr>
        <p:spPr/>
        <p:txBody>
          <a:bodyPr>
            <a:normAutofit lnSpcReduction="10000"/>
          </a:bodyPr>
          <a:lstStyle/>
          <a:p>
            <a:pPr marL="0" indent="0">
              <a:buNone/>
            </a:pPr>
            <a:r>
              <a:rPr lang="en-US" b="1" u="sng" dirty="0" smtClean="0"/>
              <a:t>What</a:t>
            </a:r>
          </a:p>
          <a:p>
            <a:r>
              <a:rPr lang="en-US" dirty="0" smtClean="0"/>
              <a:t>Improve the analysis and short-term forecasts of sky cover across the continental United States, Hawaii, and adjacent coastal areas using geostationary satellite and in-situ surface observations</a:t>
            </a:r>
          </a:p>
          <a:p>
            <a:r>
              <a:rPr lang="en-US" dirty="0" smtClean="0"/>
              <a:t>Understand relationship between sky cover and atmospheric quantities</a:t>
            </a:r>
            <a:endParaRPr lang="en-US" dirty="0"/>
          </a:p>
        </p:txBody>
      </p:sp>
      <p:sp>
        <p:nvSpPr>
          <p:cNvPr id="5" name="Content Placeholder 4"/>
          <p:cNvSpPr>
            <a:spLocks noGrp="1"/>
          </p:cNvSpPr>
          <p:nvPr>
            <p:ph sz="half" idx="2"/>
          </p:nvPr>
        </p:nvSpPr>
        <p:spPr/>
        <p:txBody>
          <a:bodyPr>
            <a:normAutofit lnSpcReduction="10000"/>
          </a:bodyPr>
          <a:lstStyle/>
          <a:p>
            <a:pPr marL="0" indent="0">
              <a:buNone/>
            </a:pPr>
            <a:r>
              <a:rPr lang="en-US" b="1" u="sng" dirty="0" smtClean="0"/>
              <a:t>How</a:t>
            </a:r>
          </a:p>
          <a:p>
            <a:r>
              <a:rPr lang="en-US" dirty="0" smtClean="0"/>
              <a:t>Use linear and/or mixed integer optimization to minimize the mean absolute difference between multi-source sky cover observations and short-term numerical weather prediction forecasts of cloud and moisture variables</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6</a:t>
            </a:fld>
            <a:endParaRPr lang="en-US"/>
          </a:p>
        </p:txBody>
      </p:sp>
    </p:spTree>
    <p:extLst>
      <p:ext uri="{BB962C8B-B14F-4D97-AF65-F5344CB8AC3E}">
        <p14:creationId xmlns:p14="http://schemas.microsoft.com/office/powerpoint/2010/main" val="13372044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Cloud Layers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a:t>exponential relationship between cloud cover and mixing ratio assumes the same form as absorbance absent scattering, </a:t>
            </a:r>
            <a:r>
              <a:rPr lang="en-US" i="1" dirty="0"/>
              <a:t>1-t</a:t>
            </a:r>
            <a:r>
              <a:rPr lang="en-US" dirty="0"/>
              <a:t>, where transmittance </a:t>
            </a:r>
            <a:r>
              <a:rPr lang="en-US" i="1" dirty="0"/>
              <a:t>t=e</a:t>
            </a:r>
            <a:r>
              <a:rPr lang="en-US" i="1" baseline="30000" dirty="0"/>
              <a:t>-</a:t>
            </a:r>
            <a:r>
              <a:rPr lang="en-US" i="1" baseline="30000" dirty="0" err="1"/>
              <a:t>τ</a:t>
            </a:r>
            <a:r>
              <a:rPr lang="en-US" dirty="0"/>
              <a:t>, and </a:t>
            </a:r>
            <a:r>
              <a:rPr lang="en-US" i="1" dirty="0" err="1"/>
              <a:t>τ</a:t>
            </a:r>
            <a:r>
              <a:rPr lang="en-US" dirty="0"/>
              <a:t> is the optical </a:t>
            </a:r>
            <a:r>
              <a:rPr lang="en-US" dirty="0" smtClean="0"/>
              <a:t>depth.</a:t>
            </a:r>
          </a:p>
          <a:p>
            <a:r>
              <a:rPr lang="en-US" dirty="0" smtClean="0"/>
              <a:t>The </a:t>
            </a:r>
            <a:r>
              <a:rPr lang="en-US" dirty="0"/>
              <a:t>Beer-Lambert law, or Beer’s law, provides that there is a linear relationship between absorbance and concentration of the </a:t>
            </a:r>
            <a:r>
              <a:rPr lang="en-US" dirty="0" smtClean="0"/>
              <a:t>absorber.</a:t>
            </a:r>
          </a:p>
          <a:p>
            <a:r>
              <a:rPr lang="en-US" dirty="0" smtClean="0"/>
              <a:t>The </a:t>
            </a:r>
            <a:r>
              <a:rPr lang="en-US" dirty="0"/>
              <a:t>transmittance through two adjacent atmospheric layers is the product of the transmittance through each layer individually.  The geometric argument for cloud fraction is construed </a:t>
            </a:r>
            <a:r>
              <a:rPr lang="en-US" dirty="0" smtClean="0"/>
              <a:t>similarly.</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60</a:t>
            </a:fld>
            <a:endParaRPr lang="en-US"/>
          </a:p>
        </p:txBody>
      </p:sp>
    </p:spTree>
    <p:extLst>
      <p:ext uri="{BB962C8B-B14F-4D97-AF65-F5344CB8AC3E}">
        <p14:creationId xmlns:p14="http://schemas.microsoft.com/office/powerpoint/2010/main" val="28933615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 Sky Fraction</a:t>
            </a:r>
            <a:endParaRPr lang="en-US" dirty="0"/>
          </a:p>
        </p:txBody>
      </p:sp>
      <p:sp>
        <p:nvSpPr>
          <p:cNvPr id="3" name="Content Placeholder 2"/>
          <p:cNvSpPr>
            <a:spLocks noGrp="1"/>
          </p:cNvSpPr>
          <p:nvPr>
            <p:ph idx="1"/>
          </p:nvPr>
        </p:nvSpPr>
        <p:spPr/>
        <p:txBody>
          <a:bodyPr/>
          <a:lstStyle/>
          <a:p>
            <a:r>
              <a:rPr lang="en-US" dirty="0" smtClean="0"/>
              <a:t>The </a:t>
            </a:r>
            <a:r>
              <a:rPr lang="en-US" dirty="0"/>
              <a:t>clear sky through an atmospheric column is the product of the clear sky fraction for the layers within the column, such that</a:t>
            </a:r>
          </a:p>
          <a:p>
            <a:endParaRPr lang="en-US" dirty="0" smtClean="0"/>
          </a:p>
          <a:p>
            <a:endParaRPr lang="en-US" dirty="0" smtClean="0"/>
          </a:p>
          <a:p>
            <a:pPr marL="342900" lvl="1" indent="0">
              <a:buNone/>
            </a:pPr>
            <a:r>
              <a:rPr lang="en-US" sz="2000" dirty="0" smtClean="0"/>
              <a:t>for </a:t>
            </a:r>
            <a:r>
              <a:rPr lang="en-US" sz="2000" i="1" dirty="0" err="1"/>
              <a:t>i∈N</a:t>
            </a:r>
            <a:r>
              <a:rPr lang="en-US" sz="2000" dirty="0"/>
              <a:t> layers in the column, where </a:t>
            </a:r>
            <a:r>
              <a:rPr lang="en-US" sz="2000" i="1" dirty="0"/>
              <a:t>A</a:t>
            </a:r>
            <a:r>
              <a:rPr lang="en-US" sz="2000" i="1" baseline="-25000" dirty="0"/>
              <a:t>i</a:t>
            </a:r>
            <a:r>
              <a:rPr lang="en-US" sz="2000" dirty="0"/>
              <a:t> is the clear sky fraction for layer </a:t>
            </a:r>
            <a:r>
              <a:rPr lang="en-US" sz="2000" i="1" dirty="0" err="1"/>
              <a:t>i</a:t>
            </a:r>
            <a:r>
              <a:rPr lang="en-US" sz="2000" dirty="0"/>
              <a:t> or the entire column for </a:t>
            </a:r>
            <a:r>
              <a:rPr lang="en-US" sz="2000" i="1" dirty="0"/>
              <a:t>A</a:t>
            </a:r>
            <a:r>
              <a:rPr lang="en-US" sz="2000" i="1" baseline="-25000" dirty="0"/>
              <a:t>Z</a:t>
            </a:r>
            <a:r>
              <a:rPr lang="en-US" sz="2000" dirty="0"/>
              <a:t>, and </a:t>
            </a:r>
            <a:r>
              <a:rPr lang="en-US" sz="2000" i="1" dirty="0" err="1"/>
              <a:t>C</a:t>
            </a:r>
            <a:r>
              <a:rPr lang="en-US" sz="2000" i="1" baseline="-25000" dirty="0" err="1"/>
              <a:t>i</a:t>
            </a:r>
            <a:r>
              <a:rPr lang="en-US" sz="2000" dirty="0"/>
              <a:t> is the cloud fraction for layer </a:t>
            </a:r>
            <a:r>
              <a:rPr lang="en-US" sz="2000" i="1" dirty="0" err="1"/>
              <a:t>i</a:t>
            </a:r>
            <a:r>
              <a:rPr lang="en-US" sz="2000" dirty="0"/>
              <a:t> or the entire column for </a:t>
            </a:r>
            <a:r>
              <a:rPr lang="en-US" sz="2000" i="1" dirty="0"/>
              <a:t>C</a:t>
            </a:r>
            <a:r>
              <a:rPr lang="en-US" sz="2000" i="1" baseline="-25000" dirty="0"/>
              <a:t>Z</a:t>
            </a:r>
            <a:r>
              <a:rPr lang="en-US" sz="2000" dirty="0" smtClean="0"/>
              <a:t>.</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2365363743"/>
              </p:ext>
            </p:extLst>
          </p:nvPr>
        </p:nvGraphicFramePr>
        <p:xfrm>
          <a:off x="355029" y="3709069"/>
          <a:ext cx="8558784" cy="914400"/>
        </p:xfrm>
        <a:graphic>
          <a:graphicData uri="http://schemas.openxmlformats.org/presentationml/2006/ole">
            <mc:AlternateContent xmlns:mc="http://schemas.openxmlformats.org/markup-compatibility/2006">
              <mc:Choice xmlns:v="urn:schemas-microsoft-com:vml" Requires="v">
                <p:oleObj spid="_x0000_s4169" name="Document" r:id="rId4" imgW="5943600" imgH="635000" progId="Word.Document.12">
                  <p:embed/>
                </p:oleObj>
              </mc:Choice>
              <mc:Fallback>
                <p:oleObj name="Document" r:id="rId4" imgW="5943600" imgH="635000" progId="Word.Document.12">
                  <p:embed/>
                  <p:pic>
                    <p:nvPicPr>
                      <p:cNvPr id="0" name=""/>
                      <p:cNvPicPr/>
                      <p:nvPr/>
                    </p:nvPicPr>
                    <p:blipFill>
                      <a:blip r:embed="rId5"/>
                      <a:stretch>
                        <a:fillRect/>
                      </a:stretch>
                    </p:blipFill>
                    <p:spPr>
                      <a:xfrm>
                        <a:off x="355029" y="3709069"/>
                        <a:ext cx="8558784" cy="914400"/>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4382A7F7-08BF-4252-8141-63FB96055BBB}" type="slidenum">
              <a:rPr lang="en-US" smtClean="0"/>
              <a:t>61</a:t>
            </a:fld>
            <a:endParaRPr lang="en-US"/>
          </a:p>
        </p:txBody>
      </p:sp>
    </p:spTree>
    <p:extLst>
      <p:ext uri="{BB962C8B-B14F-4D97-AF65-F5344CB8AC3E}">
        <p14:creationId xmlns:p14="http://schemas.microsoft.com/office/powerpoint/2010/main" val="2778653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 Ratio and Cloud Fraction</a:t>
            </a:r>
            <a:endParaRPr lang="en-US" dirty="0"/>
          </a:p>
        </p:txBody>
      </p:sp>
      <p:sp>
        <p:nvSpPr>
          <p:cNvPr id="3" name="Content Placeholder 2"/>
          <p:cNvSpPr>
            <a:spLocks noGrp="1"/>
          </p:cNvSpPr>
          <p:nvPr>
            <p:ph idx="1"/>
          </p:nvPr>
        </p:nvSpPr>
        <p:spPr/>
        <p:txBody>
          <a:bodyPr>
            <a:normAutofit lnSpcReduction="10000"/>
          </a:bodyPr>
          <a:lstStyle/>
          <a:p>
            <a:r>
              <a:rPr lang="en-US" dirty="0" smtClean="0"/>
              <a:t>Since</a:t>
            </a:r>
          </a:p>
          <a:p>
            <a:pPr lvl="1"/>
            <a:r>
              <a:rPr lang="en-US" dirty="0" smtClean="0"/>
              <a:t>optical </a:t>
            </a:r>
            <a:r>
              <a:rPr lang="en-US" dirty="0"/>
              <a:t>depth is a function of the extinction coefficient</a:t>
            </a:r>
            <a:r>
              <a:rPr lang="en-US" dirty="0" smtClean="0"/>
              <a:t>,</a:t>
            </a:r>
          </a:p>
          <a:p>
            <a:pPr lvl="1"/>
            <a:r>
              <a:rPr lang="en-US" dirty="0" smtClean="0"/>
              <a:t>the </a:t>
            </a:r>
            <a:r>
              <a:rPr lang="en-US" dirty="0"/>
              <a:t>extinction coefficient is proportional to mixing ratio, </a:t>
            </a:r>
            <a:r>
              <a:rPr lang="en-US" dirty="0" smtClean="0"/>
              <a:t>and</a:t>
            </a:r>
          </a:p>
          <a:p>
            <a:pPr lvl="1"/>
            <a:r>
              <a:rPr lang="en-US" dirty="0" smtClean="0"/>
              <a:t>given </a:t>
            </a:r>
            <a:r>
              <a:rPr lang="en-US" dirty="0"/>
              <a:t>there exists a direct relationship between absorbance and cloud fraction</a:t>
            </a:r>
            <a:r>
              <a:rPr lang="en-US" dirty="0" smtClean="0"/>
              <a:t>,</a:t>
            </a:r>
          </a:p>
          <a:p>
            <a:pPr lvl="1"/>
            <a:r>
              <a:rPr lang="en-US" dirty="0" smtClean="0"/>
              <a:t>it </a:t>
            </a:r>
            <a:r>
              <a:rPr lang="en-US" dirty="0"/>
              <a:t>is possible to define the cloud cover as the sum of adjusted relative humidity values and adjusted mixing ratio values within a </a:t>
            </a:r>
            <a:r>
              <a:rPr lang="en-US" dirty="0" smtClean="0"/>
              <a:t>column.</a:t>
            </a:r>
          </a:p>
          <a:p>
            <a:r>
              <a:rPr lang="en-US" dirty="0" smtClean="0"/>
              <a:t>Therefore</a:t>
            </a:r>
            <a:r>
              <a:rPr lang="en-US" dirty="0"/>
              <a:t>, the sum of adjusted mixing ratio quantities is approximated using the same </a:t>
            </a:r>
            <a:r>
              <a:rPr lang="en-US" dirty="0" err="1"/>
              <a:t>Maclaurin</a:t>
            </a:r>
            <a:r>
              <a:rPr lang="en-US" dirty="0"/>
              <a:t> series of </a:t>
            </a:r>
            <a:r>
              <a:rPr lang="en-US" i="1" dirty="0"/>
              <a:t>e</a:t>
            </a:r>
            <a:r>
              <a:rPr lang="en-US" i="1" baseline="30000" dirty="0"/>
              <a:t>-x</a:t>
            </a:r>
            <a:r>
              <a:rPr lang="en-US" dirty="0"/>
              <a:t> as </a:t>
            </a:r>
            <a:r>
              <a:rPr lang="en-US" dirty="0" smtClean="0"/>
              <a:t>previously.</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62</a:t>
            </a:fld>
            <a:endParaRPr lang="en-US"/>
          </a:p>
        </p:txBody>
      </p:sp>
    </p:spTree>
    <p:extLst>
      <p:ext uri="{BB962C8B-B14F-4D97-AF65-F5344CB8AC3E}">
        <p14:creationId xmlns:p14="http://schemas.microsoft.com/office/powerpoint/2010/main" val="39282558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lnSpcReduction="10000"/>
          </a:bodyPr>
          <a:lstStyle/>
          <a:p>
            <a:r>
              <a:rPr lang="en-US" dirty="0" smtClean="0"/>
              <a:t>Optimization objective:  Minimize the mean absolute error between the affine expression of adjusted input fields and the truth field</a:t>
            </a:r>
          </a:p>
          <a:p>
            <a:r>
              <a:rPr lang="en-US" dirty="0" smtClean="0"/>
              <a:t>Terms:</a:t>
            </a:r>
          </a:p>
          <a:p>
            <a:pPr lvl="1"/>
            <a:r>
              <a:rPr lang="en-US" dirty="0" smtClean="0"/>
              <a:t>Coefficient allowed for 200 </a:t>
            </a:r>
            <a:r>
              <a:rPr lang="en-US" dirty="0" err="1" smtClean="0"/>
              <a:t>hPa</a:t>
            </a:r>
            <a:r>
              <a:rPr lang="en-US" dirty="0" smtClean="0"/>
              <a:t> positive and negative absolute </a:t>
            </a:r>
            <a:r>
              <a:rPr lang="en-US" dirty="0" err="1" smtClean="0"/>
              <a:t>vorticity</a:t>
            </a:r>
            <a:r>
              <a:rPr lang="en-US" dirty="0" smtClean="0"/>
              <a:t> (</a:t>
            </a:r>
            <a:r>
              <a:rPr lang="en-US" i="1" dirty="0" smtClean="0"/>
              <a:t>m</a:t>
            </a:r>
            <a:r>
              <a:rPr lang="en-US" i="1" baseline="-25000" dirty="0" smtClean="0"/>
              <a:t>200</a:t>
            </a:r>
            <a:r>
              <a:rPr lang="en-US" i="1" dirty="0" smtClean="0"/>
              <a:t>AV</a:t>
            </a:r>
            <a:r>
              <a:rPr lang="en-US" i="1" baseline="-25000" dirty="0" smtClean="0"/>
              <a:t>200</a:t>
            </a:r>
            <a:r>
              <a:rPr lang="en-US" dirty="0" smtClean="0"/>
              <a:t>)</a:t>
            </a:r>
          </a:p>
          <a:p>
            <a:pPr lvl="1"/>
            <a:r>
              <a:rPr lang="en-US" dirty="0" smtClean="0"/>
              <a:t>Coefficient allowed for relative humidity quantities (</a:t>
            </a:r>
            <a:r>
              <a:rPr lang="en-US" i="1" dirty="0" err="1" smtClean="0"/>
              <a:t>m</a:t>
            </a:r>
            <a:r>
              <a:rPr lang="en-US" i="1" baseline="-25000" dirty="0" err="1" smtClean="0"/>
              <a:t>x</a:t>
            </a:r>
            <a:r>
              <a:rPr lang="en-US" i="1" dirty="0" err="1" smtClean="0"/>
              <a:t>RH</a:t>
            </a:r>
            <a:r>
              <a:rPr lang="en-US" i="1" baseline="-25000" dirty="0" err="1" smtClean="0"/>
              <a:t>x</a:t>
            </a:r>
            <a:r>
              <a:rPr lang="en-US" dirty="0" smtClean="0"/>
              <a:t>)</a:t>
            </a:r>
          </a:p>
          <a:p>
            <a:pPr lvl="1"/>
            <a:r>
              <a:rPr lang="en-US" dirty="0" smtClean="0"/>
              <a:t>Threshold allowed for applying coefficient to 1000 </a:t>
            </a:r>
            <a:r>
              <a:rPr lang="en-US" dirty="0" err="1" smtClean="0"/>
              <a:t>hPa</a:t>
            </a:r>
            <a:r>
              <a:rPr lang="en-US" dirty="0" smtClean="0"/>
              <a:t> relative humidity field (</a:t>
            </a:r>
            <a:r>
              <a:rPr lang="en-US" i="1" dirty="0" smtClean="0"/>
              <a:t>m</a:t>
            </a:r>
            <a:r>
              <a:rPr lang="en-US" i="1" baseline="-25000" dirty="0" smtClean="0"/>
              <a:t>1000</a:t>
            </a:r>
            <a:r>
              <a:rPr lang="en-US" i="1" dirty="0" smtClean="0"/>
              <a:t>RH</a:t>
            </a:r>
            <a:r>
              <a:rPr lang="en-US" i="1" baseline="-25000" dirty="0" smtClean="0"/>
              <a:t>1000</a:t>
            </a:r>
            <a:r>
              <a:rPr lang="en-US" dirty="0" smtClean="0"/>
              <a:t> if </a:t>
            </a:r>
            <a:r>
              <a:rPr lang="en-US" i="1" dirty="0" smtClean="0"/>
              <a:t>RH</a:t>
            </a:r>
            <a:r>
              <a:rPr lang="en-US" i="1" baseline="-25000" dirty="0" smtClean="0"/>
              <a:t>1000</a:t>
            </a:r>
            <a:r>
              <a:rPr lang="en-US" i="1" dirty="0" smtClean="0"/>
              <a:t> &gt; RH</a:t>
            </a:r>
            <a:r>
              <a:rPr lang="en-US" i="1" baseline="-25000" dirty="0" smtClean="0"/>
              <a:t>T</a:t>
            </a:r>
            <a:r>
              <a:rPr lang="en-US" dirty="0" smtClean="0"/>
              <a:t>)</a:t>
            </a:r>
          </a:p>
          <a:p>
            <a:pPr lvl="1"/>
            <a:r>
              <a:rPr lang="en-US" dirty="0" smtClean="0"/>
              <a:t>Coefficient and scalar allowed for non-zero mixing ratio quantities (</a:t>
            </a:r>
            <a:r>
              <a:rPr lang="en-US" i="1" dirty="0" err="1" smtClean="0"/>
              <a:t>m</a:t>
            </a:r>
            <a:r>
              <a:rPr lang="en-US" i="1" baseline="-25000" dirty="0" err="1"/>
              <a:t>y</a:t>
            </a:r>
            <a:r>
              <a:rPr lang="en-US" i="1" dirty="0" err="1" smtClean="0"/>
              <a:t>MR</a:t>
            </a:r>
            <a:r>
              <a:rPr lang="en-US" i="1" baseline="-25000" dirty="0" err="1" smtClean="0"/>
              <a:t>y</a:t>
            </a:r>
            <a:r>
              <a:rPr lang="en-US" i="1" dirty="0" err="1" smtClean="0"/>
              <a:t>+b</a:t>
            </a:r>
            <a:r>
              <a:rPr lang="en-US" i="1" baseline="-25000" dirty="0" err="1" smtClean="0"/>
              <a:t>y</a:t>
            </a:r>
            <a:r>
              <a:rPr lang="en-US" dirty="0" smtClean="0"/>
              <a:t> if </a:t>
            </a:r>
            <a:r>
              <a:rPr lang="en-US" i="1" dirty="0" err="1" smtClean="0"/>
              <a:t>MR</a:t>
            </a:r>
            <a:r>
              <a:rPr lang="en-US" i="1" baseline="-25000" dirty="0" err="1" smtClean="0"/>
              <a:t>y</a:t>
            </a:r>
            <a:r>
              <a:rPr lang="en-US" i="1" dirty="0" smtClean="0"/>
              <a:t> &gt; 0</a:t>
            </a:r>
            <a:r>
              <a:rPr lang="en-US" dirty="0" smtClean="0"/>
              <a:t>, otherwise </a:t>
            </a:r>
            <a:r>
              <a:rPr lang="en-US" i="1" dirty="0" smtClean="0"/>
              <a:t>0</a:t>
            </a:r>
            <a:r>
              <a:rPr lang="en-US" dirty="0" smtClean="0"/>
              <a:t>)</a:t>
            </a:r>
          </a:p>
        </p:txBody>
      </p:sp>
      <p:sp>
        <p:nvSpPr>
          <p:cNvPr id="4" name="Slide Number Placeholder 3"/>
          <p:cNvSpPr>
            <a:spLocks noGrp="1"/>
          </p:cNvSpPr>
          <p:nvPr>
            <p:ph type="sldNum" sz="quarter" idx="12"/>
          </p:nvPr>
        </p:nvSpPr>
        <p:spPr/>
        <p:txBody>
          <a:bodyPr/>
          <a:lstStyle/>
          <a:p>
            <a:fld id="{4382A7F7-08BF-4252-8141-63FB96055BBB}" type="slidenum">
              <a:rPr lang="en-US" smtClean="0"/>
              <a:t>63</a:t>
            </a:fld>
            <a:endParaRPr lang="en-US"/>
          </a:p>
        </p:txBody>
      </p:sp>
    </p:spTree>
    <p:extLst>
      <p:ext uri="{BB962C8B-B14F-4D97-AF65-F5344CB8AC3E}">
        <p14:creationId xmlns:p14="http://schemas.microsoft.com/office/powerpoint/2010/main" val="3247743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lstStyle/>
          <a:p>
            <a:r>
              <a:rPr lang="en-US" dirty="0"/>
              <a:t>If there is condensed water in the integrated column, then for such a </a:t>
            </a:r>
            <a:r>
              <a:rPr lang="en-US" i="1" dirty="0"/>
              <a:t>j</a:t>
            </a:r>
            <a:r>
              <a:rPr lang="en-US" dirty="0" smtClean="0"/>
              <a:t>:</a:t>
            </a:r>
          </a:p>
          <a:p>
            <a:endParaRPr lang="en-US" dirty="0"/>
          </a:p>
          <a:p>
            <a:endParaRPr lang="en-US" dirty="0" smtClean="0"/>
          </a:p>
          <a:p>
            <a:r>
              <a:rPr lang="en-US" dirty="0"/>
              <a:t>If there is no condensed water in the integrated column </a:t>
            </a:r>
            <a:r>
              <a:rPr lang="en-US" dirty="0" smtClean="0"/>
              <a:t>(only water vapor), </a:t>
            </a:r>
            <a:r>
              <a:rPr lang="en-US" dirty="0"/>
              <a:t>then for such a </a:t>
            </a:r>
            <a:r>
              <a:rPr lang="en-US" i="1" dirty="0"/>
              <a:t>j</a:t>
            </a:r>
            <a:r>
              <a:rPr lang="en-US" dirty="0"/>
              <a:t>:</a:t>
            </a:r>
          </a:p>
          <a:p>
            <a:endParaRPr lang="en-US" dirty="0"/>
          </a:p>
          <a:p>
            <a:endParaRPr lang="en-US" dirty="0"/>
          </a:p>
        </p:txBody>
      </p:sp>
      <p:sp>
        <p:nvSpPr>
          <p:cNvPr id="6" name="Slide Number Placeholder 5"/>
          <p:cNvSpPr>
            <a:spLocks noGrp="1"/>
          </p:cNvSpPr>
          <p:nvPr>
            <p:ph type="sldNum" sz="quarter" idx="12"/>
          </p:nvPr>
        </p:nvSpPr>
        <p:spPr/>
        <p:txBody>
          <a:bodyPr/>
          <a:lstStyle/>
          <a:p>
            <a:fld id="{4382A7F7-08BF-4252-8141-63FB96055BBB}" type="slidenum">
              <a:rPr lang="en-US" smtClean="0"/>
              <a:t>64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027971148"/>
              </p:ext>
            </p:extLst>
          </p:nvPr>
        </p:nvGraphicFramePr>
        <p:xfrm>
          <a:off x="128616" y="3380775"/>
          <a:ext cx="8913814" cy="990424"/>
        </p:xfrm>
        <a:graphic>
          <a:graphicData uri="http://schemas.openxmlformats.org/presentationml/2006/ole">
            <mc:AlternateContent xmlns:mc="http://schemas.openxmlformats.org/markup-compatibility/2006">
              <mc:Choice xmlns:v="urn:schemas-microsoft-com:vml" Requires="v">
                <p:oleObj spid="_x0000_s1161" name="Document" r:id="rId4" imgW="5943600" imgH="660400" progId="Word.Document.12">
                  <p:embed/>
                </p:oleObj>
              </mc:Choice>
              <mc:Fallback>
                <p:oleObj name="Document" r:id="rId4" imgW="5943600" imgH="660400" progId="Word.Document.12">
                  <p:embed/>
                  <p:pic>
                    <p:nvPicPr>
                      <p:cNvPr id="0" name=""/>
                      <p:cNvPicPr/>
                      <p:nvPr/>
                    </p:nvPicPr>
                    <p:blipFill>
                      <a:blip r:embed="rId5"/>
                      <a:stretch>
                        <a:fillRect/>
                      </a:stretch>
                    </p:blipFill>
                    <p:spPr>
                      <a:xfrm>
                        <a:off x="128616" y="3380775"/>
                        <a:ext cx="8913814" cy="99042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7365988"/>
              </p:ext>
            </p:extLst>
          </p:nvPr>
        </p:nvGraphicFramePr>
        <p:xfrm>
          <a:off x="128616" y="5349300"/>
          <a:ext cx="9015384" cy="1001709"/>
        </p:xfrm>
        <a:graphic>
          <a:graphicData uri="http://schemas.openxmlformats.org/presentationml/2006/ole">
            <mc:AlternateContent xmlns:mc="http://schemas.openxmlformats.org/markup-compatibility/2006">
              <mc:Choice xmlns:v="urn:schemas-microsoft-com:vml" Requires="v">
                <p:oleObj spid="_x0000_s1162" name="Document" r:id="rId7" imgW="5943600" imgH="660400" progId="Word.Document.12">
                  <p:embed/>
                </p:oleObj>
              </mc:Choice>
              <mc:Fallback>
                <p:oleObj name="Document" r:id="rId7" imgW="5943600" imgH="660400" progId="Word.Document.12">
                  <p:embed/>
                  <p:pic>
                    <p:nvPicPr>
                      <p:cNvPr id="0" name=""/>
                      <p:cNvPicPr/>
                      <p:nvPr/>
                    </p:nvPicPr>
                    <p:blipFill>
                      <a:blip r:embed="rId8"/>
                      <a:stretch>
                        <a:fillRect/>
                      </a:stretch>
                    </p:blipFill>
                    <p:spPr>
                      <a:xfrm>
                        <a:off x="128616" y="5349300"/>
                        <a:ext cx="9015384" cy="1001709"/>
                      </a:xfrm>
                      <a:prstGeom prst="rect">
                        <a:avLst/>
                      </a:prstGeom>
                    </p:spPr>
                  </p:pic>
                </p:oleObj>
              </mc:Fallback>
            </mc:AlternateContent>
          </a:graphicData>
        </a:graphic>
      </p:graphicFrame>
    </p:spTree>
    <p:extLst>
      <p:ext uri="{BB962C8B-B14F-4D97-AF65-F5344CB8AC3E}">
        <p14:creationId xmlns:p14="http://schemas.microsoft.com/office/powerpoint/2010/main" val="31592262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229712267"/>
              </p:ext>
            </p:extLst>
          </p:nvPr>
        </p:nvGraphicFramePr>
        <p:xfrm>
          <a:off x="0" y="5127463"/>
          <a:ext cx="9144000" cy="879231"/>
        </p:xfrm>
        <a:graphic>
          <a:graphicData uri="http://schemas.openxmlformats.org/presentationml/2006/ole">
            <mc:AlternateContent xmlns:mc="http://schemas.openxmlformats.org/markup-compatibility/2006">
              <mc:Choice xmlns:v="urn:schemas-microsoft-com:vml" Requires="v">
                <p:oleObj spid="_x0000_s5259" name="Document" r:id="rId5" imgW="5943600" imgH="571500" progId="Word.Document.12">
                  <p:embed/>
                </p:oleObj>
              </mc:Choice>
              <mc:Fallback>
                <p:oleObj name="Document" r:id="rId5" imgW="5943600" imgH="571500" progId="Word.Document.12">
                  <p:embed/>
                  <p:pic>
                    <p:nvPicPr>
                      <p:cNvPr id="0" name=""/>
                      <p:cNvPicPr/>
                      <p:nvPr/>
                    </p:nvPicPr>
                    <p:blipFill>
                      <a:blip r:embed="rId6"/>
                      <a:stretch>
                        <a:fillRect/>
                      </a:stretch>
                    </p:blipFill>
                    <p:spPr>
                      <a:xfrm>
                        <a:off x="0" y="5127463"/>
                        <a:ext cx="9144000" cy="87923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39857268"/>
              </p:ext>
            </p:extLst>
          </p:nvPr>
        </p:nvGraphicFramePr>
        <p:xfrm>
          <a:off x="0" y="2955746"/>
          <a:ext cx="9144000" cy="1543538"/>
        </p:xfrm>
        <a:graphic>
          <a:graphicData uri="http://schemas.openxmlformats.org/presentationml/2006/ole">
            <mc:AlternateContent xmlns:mc="http://schemas.openxmlformats.org/markup-compatibility/2006">
              <mc:Choice xmlns:v="urn:schemas-microsoft-com:vml" Requires="v">
                <p:oleObj spid="_x0000_s5260" name="Document" r:id="rId8" imgW="5943600" imgH="1003300" progId="Word.Document.12">
                  <p:embed/>
                </p:oleObj>
              </mc:Choice>
              <mc:Fallback>
                <p:oleObj name="Document" r:id="rId8" imgW="5943600" imgH="1003300" progId="Word.Document.12">
                  <p:embed/>
                  <p:pic>
                    <p:nvPicPr>
                      <p:cNvPr id="0" name=""/>
                      <p:cNvPicPr/>
                      <p:nvPr/>
                    </p:nvPicPr>
                    <p:blipFill>
                      <a:blip r:embed="rId9"/>
                      <a:stretch>
                        <a:fillRect/>
                      </a:stretch>
                    </p:blipFill>
                    <p:spPr>
                      <a:xfrm>
                        <a:off x="0" y="2955746"/>
                        <a:ext cx="9144000" cy="154353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normAutofit fontScale="92500"/>
          </a:bodyPr>
          <a:lstStyle/>
          <a:p>
            <a:r>
              <a:rPr lang="en-US" dirty="0"/>
              <a:t>The following constraints apply for all </a:t>
            </a:r>
            <a:r>
              <a:rPr lang="en-US" i="1" dirty="0"/>
              <a:t>j</a:t>
            </a:r>
            <a:r>
              <a:rPr lang="en-US" dirty="0" smtClean="0"/>
              <a:t>:</a:t>
            </a:r>
          </a:p>
          <a:p>
            <a:endParaRPr lang="en-US" dirty="0"/>
          </a:p>
          <a:p>
            <a:endParaRPr lang="en-US" dirty="0" smtClean="0"/>
          </a:p>
          <a:p>
            <a:pPr marL="0" indent="0">
              <a:buNone/>
            </a:pPr>
            <a:r>
              <a:rPr lang="en-US" dirty="0" smtClean="0"/>
              <a:t>where </a:t>
            </a:r>
            <a:r>
              <a:rPr lang="en-US" i="1" dirty="0"/>
              <a:t>B</a:t>
            </a:r>
            <a:r>
              <a:rPr lang="en-US" i="1" baseline="-25000" dirty="0"/>
              <a:t>L</a:t>
            </a:r>
            <a:r>
              <a:rPr lang="en-US" dirty="0"/>
              <a:t> is a</a:t>
            </a:r>
            <a:r>
              <a:rPr lang="en-US" dirty="0" smtClean="0"/>
              <a:t> </a:t>
            </a:r>
            <a:r>
              <a:rPr lang="en-US" dirty="0"/>
              <a:t>threshold within field </a:t>
            </a:r>
            <a:r>
              <a:rPr lang="en-US" dirty="0" smtClean="0"/>
              <a:t>L (1000 hPa relative humidity).</a:t>
            </a:r>
            <a:endParaRPr lang="en-US" dirty="0"/>
          </a:p>
          <a:p>
            <a:r>
              <a:rPr lang="en-US" dirty="0" smtClean="0"/>
              <a:t>The objective is:</a:t>
            </a:r>
          </a:p>
          <a:p>
            <a:endParaRPr lang="en-US" dirty="0"/>
          </a:p>
          <a:p>
            <a:pPr marL="0" indent="0">
              <a:buNone/>
            </a:pPr>
            <a:r>
              <a:rPr lang="en-US" dirty="0"/>
              <a:t>where </a:t>
            </a:r>
            <a:r>
              <a:rPr lang="en-US" i="1" dirty="0"/>
              <a:t>N</a:t>
            </a:r>
            <a:r>
              <a:rPr lang="en-US" dirty="0"/>
              <a:t> is the number of objects in </a:t>
            </a:r>
            <a:r>
              <a:rPr lang="en-US" i="1" dirty="0"/>
              <a:t>Y</a:t>
            </a:r>
            <a:r>
              <a:rPr lang="en-US" dirty="0"/>
              <a:t>, and every and only </a:t>
            </a:r>
            <a:r>
              <a:rPr lang="en-US" i="1" dirty="0" err="1"/>
              <a:t>y</a:t>
            </a:r>
            <a:r>
              <a:rPr lang="en-US" i="1" baseline="-25000" dirty="0" err="1"/>
              <a:t>j</a:t>
            </a:r>
            <a:r>
              <a:rPr lang="en-US" i="1" dirty="0" err="1"/>
              <a:t>∈Y</a:t>
            </a:r>
            <a:r>
              <a:rPr lang="en-US" dirty="0" smtClean="0"/>
              <a:t>.</a:t>
            </a:r>
            <a:endParaRPr lang="en-US" dirty="0"/>
          </a:p>
        </p:txBody>
      </p:sp>
      <p:sp>
        <p:nvSpPr>
          <p:cNvPr id="6" name="Slide Number Placeholder 5"/>
          <p:cNvSpPr>
            <a:spLocks noGrp="1"/>
          </p:cNvSpPr>
          <p:nvPr>
            <p:ph type="sldNum" sz="quarter" idx="12"/>
          </p:nvPr>
        </p:nvSpPr>
        <p:spPr/>
        <p:txBody>
          <a:bodyPr/>
          <a:lstStyle/>
          <a:p>
            <a:fld id="{4382A7F7-08BF-4252-8141-63FB96055BBB}" type="slidenum">
              <a:rPr lang="en-US" smtClean="0"/>
              <a:t>65</a:t>
            </a:fld>
            <a:endParaRPr lang="en-US"/>
          </a:p>
        </p:txBody>
      </p:sp>
    </p:spTree>
    <p:extLst>
      <p:ext uri="{BB962C8B-B14F-4D97-AF65-F5344CB8AC3E}">
        <p14:creationId xmlns:p14="http://schemas.microsoft.com/office/powerpoint/2010/main" val="5180377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492202089"/>
              </p:ext>
            </p:extLst>
          </p:nvPr>
        </p:nvGraphicFramePr>
        <p:xfrm>
          <a:off x="0" y="4640865"/>
          <a:ext cx="9144000" cy="840154"/>
        </p:xfrm>
        <a:graphic>
          <a:graphicData uri="http://schemas.openxmlformats.org/presentationml/2006/ole">
            <mc:AlternateContent xmlns:mc="http://schemas.openxmlformats.org/markup-compatibility/2006">
              <mc:Choice xmlns:v="urn:schemas-microsoft-com:vml" Requires="v">
                <p:oleObj spid="_x0000_s6259" name="Document" r:id="rId4" imgW="5943600" imgH="546100" progId="Word.Document.12">
                  <p:embed/>
                </p:oleObj>
              </mc:Choice>
              <mc:Fallback>
                <p:oleObj name="Document" r:id="rId4" imgW="5943600" imgH="546100" progId="Word.Document.12">
                  <p:embed/>
                  <p:pic>
                    <p:nvPicPr>
                      <p:cNvPr id="0" name=""/>
                      <p:cNvPicPr/>
                      <p:nvPr/>
                    </p:nvPicPr>
                    <p:blipFill>
                      <a:blip r:embed="rId5"/>
                      <a:stretch>
                        <a:fillRect/>
                      </a:stretch>
                    </p:blipFill>
                    <p:spPr>
                      <a:xfrm>
                        <a:off x="0" y="4640865"/>
                        <a:ext cx="9144000" cy="840154"/>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Optimizing </a:t>
            </a:r>
            <a:r>
              <a:rPr lang="en-US" dirty="0"/>
              <a:t>S</a:t>
            </a:r>
            <a:r>
              <a:rPr lang="en-US" dirty="0" smtClean="0"/>
              <a:t>ky Cover</a:t>
            </a:r>
            <a:endParaRPr lang="en-US" dirty="0"/>
          </a:p>
        </p:txBody>
      </p:sp>
      <p:sp>
        <p:nvSpPr>
          <p:cNvPr id="3" name="Content Placeholder 2"/>
          <p:cNvSpPr>
            <a:spLocks noGrp="1"/>
          </p:cNvSpPr>
          <p:nvPr>
            <p:ph idx="1"/>
          </p:nvPr>
        </p:nvSpPr>
        <p:spPr/>
        <p:txBody>
          <a:bodyPr>
            <a:normAutofit lnSpcReduction="10000"/>
          </a:bodyPr>
          <a:lstStyle/>
          <a:p>
            <a:r>
              <a:rPr lang="en-US" dirty="0"/>
              <a:t>The distribution of the values in the output is also controlled as follows:</a:t>
            </a:r>
          </a:p>
          <a:p>
            <a:pPr marL="0" indent="0">
              <a:buNone/>
            </a:pPr>
            <a:endParaRPr lang="en-US" dirty="0" smtClean="0"/>
          </a:p>
          <a:p>
            <a:pPr marL="0" indent="0">
              <a:buNone/>
            </a:pPr>
            <a:r>
              <a:rPr lang="en-US" dirty="0" smtClean="0"/>
              <a:t>where </a:t>
            </a:r>
            <a:r>
              <a:rPr lang="en-US" i="1" dirty="0" err="1"/>
              <a:t>γ</a:t>
            </a:r>
            <a:r>
              <a:rPr lang="en-US" dirty="0"/>
              <a:t> is the mean </a:t>
            </a:r>
            <a:r>
              <a:rPr lang="en-US" dirty="0" smtClean="0"/>
              <a:t>value of the desired truth field and </a:t>
            </a:r>
            <a:r>
              <a:rPr lang="en-US" i="1" dirty="0"/>
              <a:t>β</a:t>
            </a:r>
            <a:r>
              <a:rPr lang="en-US" dirty="0"/>
              <a:t> is the </a:t>
            </a:r>
            <a:r>
              <a:rPr lang="en-US" dirty="0" smtClean="0"/>
              <a:t>tolerance</a:t>
            </a:r>
            <a:r>
              <a:rPr lang="en-US" dirty="0"/>
              <a:t> </a:t>
            </a:r>
            <a:r>
              <a:rPr lang="en-US" dirty="0" smtClean="0"/>
              <a:t>and</a:t>
            </a:r>
          </a:p>
          <a:p>
            <a:pPr marL="0" indent="0">
              <a:buNone/>
            </a:pPr>
            <a:endParaRPr lang="en-US" dirty="0"/>
          </a:p>
          <a:p>
            <a:r>
              <a:rPr lang="en-US" dirty="0" smtClean="0"/>
              <a:t>There are also constraints enforcing the integrity of the acceptable range edges in order to preserve cloudy and clear areas.</a:t>
            </a:r>
          </a:p>
          <a:p>
            <a:pPr marL="0" indent="0">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474181"/>
              </p:ext>
            </p:extLst>
          </p:nvPr>
        </p:nvGraphicFramePr>
        <p:xfrm>
          <a:off x="0" y="3323981"/>
          <a:ext cx="9144000" cy="488462"/>
        </p:xfrm>
        <a:graphic>
          <a:graphicData uri="http://schemas.openxmlformats.org/presentationml/2006/ole">
            <mc:AlternateContent xmlns:mc="http://schemas.openxmlformats.org/markup-compatibility/2006">
              <mc:Choice xmlns:v="urn:schemas-microsoft-com:vml" Requires="v">
                <p:oleObj spid="_x0000_s6260" name="Document" r:id="rId7" imgW="5943600" imgH="317500" progId="Word.Document.12">
                  <p:embed/>
                </p:oleObj>
              </mc:Choice>
              <mc:Fallback>
                <p:oleObj name="Document" r:id="rId7" imgW="5943600" imgH="317500" progId="Word.Document.12">
                  <p:embed/>
                  <p:pic>
                    <p:nvPicPr>
                      <p:cNvPr id="0" name=""/>
                      <p:cNvPicPr/>
                      <p:nvPr/>
                    </p:nvPicPr>
                    <p:blipFill>
                      <a:blip r:embed="rId8"/>
                      <a:stretch>
                        <a:fillRect/>
                      </a:stretch>
                    </p:blipFill>
                    <p:spPr>
                      <a:xfrm>
                        <a:off x="0" y="3323981"/>
                        <a:ext cx="9144000" cy="488462"/>
                      </a:xfrm>
                      <a:prstGeom prst="rect">
                        <a:avLst/>
                      </a:prstGeom>
                    </p:spPr>
                  </p:pic>
                </p:oleObj>
              </mc:Fallback>
            </mc:AlternateContent>
          </a:graphicData>
        </a:graphic>
      </p:graphicFrame>
      <p:sp>
        <p:nvSpPr>
          <p:cNvPr id="4" name="Slide Number Placeholder 3"/>
          <p:cNvSpPr>
            <a:spLocks noGrp="1"/>
          </p:cNvSpPr>
          <p:nvPr>
            <p:ph type="sldNum" sz="quarter" idx="12"/>
          </p:nvPr>
        </p:nvSpPr>
        <p:spPr/>
        <p:txBody>
          <a:bodyPr/>
          <a:lstStyle/>
          <a:p>
            <a:fld id="{4382A7F7-08BF-4252-8141-63FB96055BBB}" type="slidenum">
              <a:rPr lang="en-US" smtClean="0"/>
              <a:t>66</a:t>
            </a:fld>
            <a:endParaRPr lang="en-US"/>
          </a:p>
        </p:txBody>
      </p:sp>
    </p:spTree>
    <p:extLst>
      <p:ext uri="{BB962C8B-B14F-4D97-AF65-F5344CB8AC3E}">
        <p14:creationId xmlns:p14="http://schemas.microsoft.com/office/powerpoint/2010/main" val="2773282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Optimizing Sky Cover</a:t>
            </a:r>
            <a:endParaRPr lang="en-US" dirty="0"/>
          </a:p>
        </p:txBody>
      </p:sp>
      <p:sp>
        <p:nvSpPr>
          <p:cNvPr id="3" name="Content Placeholder 2"/>
          <p:cNvSpPr>
            <a:spLocks noGrp="1"/>
          </p:cNvSpPr>
          <p:nvPr>
            <p:ph idx="1"/>
          </p:nvPr>
        </p:nvSpPr>
        <p:spPr/>
        <p:txBody>
          <a:bodyPr/>
          <a:lstStyle/>
          <a:p>
            <a:r>
              <a:rPr lang="en-US" dirty="0" smtClean="0"/>
              <a:t>Other terms include constraints for:</a:t>
            </a:r>
          </a:p>
          <a:p>
            <a:pPr lvl="1"/>
            <a:r>
              <a:rPr lang="en-US" dirty="0" smtClean="0"/>
              <a:t>Setting an upper limit on scalar contributions to non-zero condensate values</a:t>
            </a:r>
          </a:p>
          <a:p>
            <a:pPr lvl="2"/>
            <a:r>
              <a:rPr lang="en-US" dirty="0" smtClean="0"/>
              <a:t>Maintain spatial distributions in HRRR model fields</a:t>
            </a:r>
          </a:p>
          <a:p>
            <a:pPr lvl="1"/>
            <a:r>
              <a:rPr lang="en-US" dirty="0" smtClean="0"/>
              <a:t>Not allowing a coefficient to result in a sky cover amount over 200%</a:t>
            </a:r>
          </a:p>
          <a:p>
            <a:pPr lvl="1"/>
            <a:r>
              <a:rPr lang="en-US" dirty="0" smtClean="0"/>
              <a:t>Not allowing a coefficient for a vorticity quantity to result in a sky cover amount over 100%</a:t>
            </a:r>
          </a:p>
          <a:p>
            <a:pPr lvl="1"/>
            <a:r>
              <a:rPr lang="en-US" dirty="0"/>
              <a:t>F</a:t>
            </a:r>
            <a:r>
              <a:rPr lang="en-US" dirty="0" smtClean="0"/>
              <a:t>orcing columns with condensate to be non-clear</a:t>
            </a:r>
          </a:p>
          <a:p>
            <a:pPr lvl="2"/>
            <a:r>
              <a:rPr lang="en-US" dirty="0" smtClean="0"/>
              <a:t>Trust HRRR model fields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67</a:t>
            </a:fld>
            <a:endParaRPr lang="en-US"/>
          </a:p>
        </p:txBody>
      </p:sp>
    </p:spTree>
    <p:extLst>
      <p:ext uri="{BB962C8B-B14F-4D97-AF65-F5344CB8AC3E}">
        <p14:creationId xmlns:p14="http://schemas.microsoft.com/office/powerpoint/2010/main" val="14468943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53" b="1771"/>
          <a:stretch/>
        </p:blipFill>
        <p:spPr bwMode="auto">
          <a:xfrm>
            <a:off x="4754221" y="253282"/>
            <a:ext cx="4162725" cy="3291840"/>
          </a:xfrm>
          <a:prstGeom prst="rect">
            <a:avLst/>
          </a:prstGeom>
          <a:noFill/>
          <a:ln>
            <a:noFill/>
          </a:ln>
          <a:extLst>
            <a:ext uri="{53640926-AAD7-44D8-BBD7-CCE9431645EC}">
              <a14:shadowObscured xmlns:a14="http://schemas.microsoft.com/office/drawing/2010/main"/>
            </a:ext>
          </a:extLst>
        </p:spPr>
      </p:pic>
      <p:pic>
        <p:nvPicPr>
          <p:cNvPr id="10" name="sky-img" descr="ky Cover Comparison"/>
          <p:cNvPicPr>
            <a:picLocks noChangeAspect="1"/>
          </p:cNvPicPr>
          <p:nvPr/>
        </p:nvPicPr>
        <p:blipFill rotWithShape="1">
          <a:blip r:embed="rId3" cstate="email">
            <a:extLst>
              <a:ext uri="{28A0092B-C50C-407E-A947-70E740481C1C}">
                <a14:useLocalDpi xmlns:a14="http://schemas.microsoft.com/office/drawing/2010/main" val="0"/>
              </a:ext>
            </a:extLst>
          </a:blip>
          <a:srcRect t="6733" b="1749"/>
          <a:stretch/>
        </p:blipFill>
        <p:spPr bwMode="auto">
          <a:xfrm>
            <a:off x="567672" y="253282"/>
            <a:ext cx="4160520" cy="3290448"/>
          </a:xfrm>
          <a:prstGeom prst="rect">
            <a:avLst/>
          </a:prstGeom>
          <a:noFill/>
          <a:ln>
            <a:noFill/>
          </a:ln>
          <a:extLst>
            <a:ext uri="{53640926-AAD7-44D8-BBD7-CCE9431645EC}">
              <a14:shadowObscured xmlns:a14="http://schemas.microsoft.com/office/drawing/2010/main"/>
            </a:ext>
          </a:extLst>
        </p:spPr>
      </p:pic>
      <p:pic>
        <p:nvPicPr>
          <p:cNvPr id="9" name="sky-img" descr="ky Cover Comparison"/>
          <p:cNvPicPr>
            <a:picLocks noChangeAspect="1"/>
          </p:cNvPicPr>
          <p:nvPr/>
        </p:nvPicPr>
        <p:blipFill rotWithShape="1">
          <a:blip r:embed="rId4" cstate="email">
            <a:extLst>
              <a:ext uri="{28A0092B-C50C-407E-A947-70E740481C1C}">
                <a14:useLocalDpi xmlns:a14="http://schemas.microsoft.com/office/drawing/2010/main" val="0"/>
              </a:ext>
            </a:extLst>
          </a:blip>
          <a:srcRect t="6538" b="-2"/>
          <a:stretch/>
        </p:blipFill>
        <p:spPr bwMode="auto">
          <a:xfrm>
            <a:off x="566637" y="3151930"/>
            <a:ext cx="4159088" cy="347472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5"/>
          <a:srcRect t="6511" b="123"/>
          <a:stretch/>
        </p:blipFill>
        <p:spPr>
          <a:xfrm>
            <a:off x="4756426" y="3151930"/>
            <a:ext cx="4160520" cy="3474720"/>
          </a:xfrm>
          <a:prstGeom prst="rect">
            <a:avLst/>
          </a:prstGeom>
        </p:spPr>
      </p:pic>
      <p:sp>
        <p:nvSpPr>
          <p:cNvPr id="6" name="Slide Number Placeholder 4"/>
          <p:cNvSpPr>
            <a:spLocks noGrp="1"/>
          </p:cNvSpPr>
          <p:nvPr>
            <p:ph type="sldNum" sz="quarter" idx="12"/>
          </p:nvPr>
        </p:nvSpPr>
        <p:spPr>
          <a:xfrm>
            <a:off x="8789894" y="6569075"/>
            <a:ext cx="457200" cy="365125"/>
          </a:xfrm>
        </p:spPr>
        <p:txBody>
          <a:bodyPr/>
          <a:lstStyle/>
          <a:p>
            <a:fld id="{4382A7F7-08BF-4252-8141-63FB96055BBB}" type="slidenum">
              <a:rPr lang="en-US" smtClean="0"/>
              <a:t>68</a:t>
            </a:fld>
            <a:endParaRPr lang="en-US"/>
          </a:p>
        </p:txBody>
      </p:sp>
    </p:spTree>
    <p:extLst>
      <p:ext uri="{BB962C8B-B14F-4D97-AF65-F5344CB8AC3E}">
        <p14:creationId xmlns:p14="http://schemas.microsoft.com/office/powerpoint/2010/main" val="7482297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69</a:t>
            </a:fld>
            <a:endParaRPr lang="en-US" dirty="0"/>
          </a:p>
        </p:txBody>
      </p:sp>
      <p:pic>
        <p:nvPicPr>
          <p:cNvPr id="10" name="Content Placeholder 9" descr="istogram"/>
          <p:cNvPicPr>
            <a:picLocks noGrp="1"/>
          </p:cNvPicPr>
          <p:nvPr>
            <p:ph sz="half" idx="2"/>
          </p:nvPr>
        </p:nvPicPr>
        <p:blipFill>
          <a:blip r:embed="rId2" cstate="email">
            <a:extLst>
              <a:ext uri="{28A0092B-C50C-407E-A947-70E740481C1C}">
                <a14:useLocalDpi xmlns:a14="http://schemas.microsoft.com/office/drawing/2010/main" val="0"/>
              </a:ext>
            </a:extLst>
          </a:blip>
          <a:srcRect l="1574" r="1574"/>
          <a:stretch>
            <a:fillRect/>
          </a:stretch>
        </p:blipFill>
        <p:spPr bwMode="auto">
          <a:prstGeom prst="rect">
            <a:avLst/>
          </a:prstGeom>
          <a:ln>
            <a:noFill/>
          </a:ln>
          <a:effectLst>
            <a:outerShdw blurRad="292100" dist="139700" dir="2700000" algn="tl" rotWithShape="0">
              <a:srgbClr val="333333">
                <a:alpha val="65000"/>
              </a:srgbClr>
            </a:outerShdw>
          </a:effectLst>
        </p:spPr>
      </p:pic>
      <p:pic>
        <p:nvPicPr>
          <p:cNvPr id="11" name="Content Placeholder 10" descr="istogram"/>
          <p:cNvPicPr>
            <a:picLocks noGrp="1"/>
          </p:cNvPicPr>
          <p:nvPr>
            <p:ph sz="half" idx="1"/>
          </p:nvPr>
        </p:nvPicPr>
        <p:blipFill>
          <a:blip r:embed="rId3" cstate="email">
            <a:extLst>
              <a:ext uri="{28A0092B-C50C-407E-A947-70E740481C1C}">
                <a14:useLocalDpi xmlns:a14="http://schemas.microsoft.com/office/drawing/2010/main" val="0"/>
              </a:ext>
            </a:extLst>
          </a:blip>
          <a:srcRect l="1574" r="1574"/>
          <a:stretch>
            <a:fillRect/>
          </a:stretch>
        </p:blipFill>
        <p:spPr bwMode="auto">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7112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Sky Cover</a:t>
            </a:r>
            <a:endParaRPr lang="en-US" dirty="0"/>
          </a:p>
        </p:txBody>
      </p:sp>
      <p:sp>
        <p:nvSpPr>
          <p:cNvPr id="3" name="Content Placeholder 2"/>
          <p:cNvSpPr>
            <a:spLocks noGrp="1"/>
          </p:cNvSpPr>
          <p:nvPr>
            <p:ph idx="1"/>
          </p:nvPr>
        </p:nvSpPr>
        <p:spPr/>
        <p:txBody>
          <a:bodyPr/>
          <a:lstStyle/>
          <a:p>
            <a:r>
              <a:rPr lang="en-US" dirty="0" smtClean="0"/>
              <a:t>The Federal Meteorological Handbook (FMH) No. 1 defines </a:t>
            </a:r>
            <a:r>
              <a:rPr lang="en-US" dirty="0"/>
              <a:t>sky cover </a:t>
            </a:r>
            <a:r>
              <a:rPr lang="en-US" dirty="0" smtClean="0"/>
              <a:t>as “the </a:t>
            </a:r>
            <a:r>
              <a:rPr lang="en-US" dirty="0"/>
              <a:t>amount of the celestial dome hidden by clouds and/or </a:t>
            </a:r>
            <a:r>
              <a:rPr lang="en-US" dirty="0" smtClean="0"/>
              <a:t>obscurations”.</a:t>
            </a:r>
          </a:p>
          <a:p>
            <a:r>
              <a:rPr lang="en-US" dirty="0" smtClean="0"/>
              <a:t>The National Weather Service (NWS) defines sky </a:t>
            </a:r>
            <a:r>
              <a:rPr lang="en-US" dirty="0"/>
              <a:t>cover as “amount of opaque clouds (in percent) covering the </a:t>
            </a:r>
            <a:r>
              <a:rPr lang="en-US" dirty="0" smtClean="0"/>
              <a:t>sky” over a one-hour period.</a:t>
            </a:r>
          </a:p>
          <a:p>
            <a:r>
              <a:rPr lang="en-US" dirty="0" smtClean="0"/>
              <a:t>The NWS produces their routine sky cover forecast as part of the National Digital Forecast Database (NDFD).</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7</a:t>
            </a:fld>
            <a:endParaRPr lang="en-US"/>
          </a:p>
        </p:txBody>
      </p:sp>
    </p:spTree>
    <p:extLst>
      <p:ext uri="{BB962C8B-B14F-4D97-AF65-F5344CB8AC3E}">
        <p14:creationId xmlns:p14="http://schemas.microsoft.com/office/powerpoint/2010/main" val="42339363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p:nvPr>
        </p:nvSpPr>
        <p:spPr/>
        <p:txBody>
          <a:bodyPr>
            <a:normAutofit/>
          </a:bodyPr>
          <a:lstStyle/>
          <a:p>
            <a:r>
              <a:rPr lang="en-US" dirty="0" smtClean="0"/>
              <a:t>Results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322340535"/>
              </p:ext>
            </p:extLst>
          </p:nvPr>
        </p:nvGraphicFramePr>
        <p:xfrm>
          <a:off x="1544268" y="2595562"/>
          <a:ext cx="7180632" cy="1854200"/>
        </p:xfrm>
        <a:graphic>
          <a:graphicData uri="http://schemas.openxmlformats.org/drawingml/2006/table">
            <a:tbl>
              <a:tblPr firstRow="1" bandRow="1">
                <a:tableStyleId>{0E3FDE45-AF77-4B5C-9715-49D594BDF05E}</a:tableStyleId>
              </a:tblPr>
              <a:tblGrid>
                <a:gridCol w="1795158"/>
                <a:gridCol w="1795158"/>
                <a:gridCol w="1795158"/>
                <a:gridCol w="1795158"/>
              </a:tblGrid>
              <a:tr h="370840">
                <a:tc>
                  <a:txBody>
                    <a:bodyPr/>
                    <a:lstStyle/>
                    <a:p>
                      <a:r>
                        <a:rPr lang="en-US" dirty="0" smtClean="0"/>
                        <a:t>0-hour</a:t>
                      </a:r>
                      <a:endParaRPr lang="en-US" dirty="0"/>
                    </a:p>
                  </a:txBody>
                  <a:tcPr/>
                </a:tc>
                <a:tc>
                  <a:txBody>
                    <a:bodyPr/>
                    <a:lstStyle/>
                    <a:p>
                      <a:r>
                        <a:rPr lang="en-US" dirty="0" smtClean="0"/>
                        <a:t>Operational</a:t>
                      </a:r>
                      <a:endParaRPr lang="en-US" dirty="0"/>
                    </a:p>
                  </a:txBody>
                  <a:tcPr/>
                </a:tc>
                <a:tc>
                  <a:txBody>
                    <a:bodyPr/>
                    <a:lstStyle/>
                    <a:p>
                      <a:r>
                        <a:rPr lang="en-US" dirty="0" smtClean="0"/>
                        <a:t>Optimal</a:t>
                      </a:r>
                      <a:endParaRPr lang="en-US" dirty="0"/>
                    </a:p>
                  </a:txBody>
                  <a:tcPr/>
                </a:tc>
                <a:tc>
                  <a:txBody>
                    <a:bodyPr/>
                    <a:lstStyle/>
                    <a:p>
                      <a:r>
                        <a:rPr lang="en-US" dirty="0" smtClean="0"/>
                        <a:t>Improvement</a:t>
                      </a:r>
                      <a:endParaRPr lang="en-US" dirty="0"/>
                    </a:p>
                  </a:txBody>
                  <a:tcPr/>
                </a:tc>
              </a:tr>
              <a:tr h="370840">
                <a:tc>
                  <a:txBody>
                    <a:bodyPr/>
                    <a:lstStyle/>
                    <a:p>
                      <a:r>
                        <a:rPr lang="en-US" dirty="0" smtClean="0"/>
                        <a:t>Cases</a:t>
                      </a:r>
                      <a:endParaRPr lang="en-US" dirty="0"/>
                    </a:p>
                  </a:txBody>
                  <a:tcPr/>
                </a:tc>
                <a:tc>
                  <a:txBody>
                    <a:bodyPr/>
                    <a:lstStyle/>
                    <a:p>
                      <a:r>
                        <a:rPr lang="en-US" dirty="0" smtClean="0"/>
                        <a:t>823</a:t>
                      </a:r>
                      <a:endParaRPr lang="en-US" dirty="0"/>
                    </a:p>
                  </a:txBody>
                  <a:tcPr/>
                </a:tc>
                <a:tc>
                  <a:txBody>
                    <a:bodyPr/>
                    <a:lstStyle/>
                    <a:p>
                      <a:r>
                        <a:rPr lang="en-US" dirty="0" smtClean="0"/>
                        <a:t>793</a:t>
                      </a:r>
                      <a:endParaRPr lang="en-US" dirty="0"/>
                    </a:p>
                  </a:txBody>
                  <a:tcPr/>
                </a:tc>
                <a:tc>
                  <a:txBody>
                    <a:bodyPr/>
                    <a:lstStyle/>
                    <a:p>
                      <a:endParaRPr lang="en-US" dirty="0"/>
                    </a:p>
                  </a:txBody>
                  <a:tcPr/>
                </a:tc>
              </a:tr>
              <a:tr h="370840">
                <a:tc>
                  <a:txBody>
                    <a:bodyPr/>
                    <a:lstStyle/>
                    <a:p>
                      <a:r>
                        <a:rPr lang="en-US" dirty="0" smtClean="0"/>
                        <a:t>ME</a:t>
                      </a:r>
                      <a:endParaRPr lang="en-US" dirty="0"/>
                    </a:p>
                  </a:txBody>
                  <a:tcPr/>
                </a:tc>
                <a:tc>
                  <a:txBody>
                    <a:bodyPr/>
                    <a:lstStyle/>
                    <a:p>
                      <a:r>
                        <a:rPr lang="en-US" dirty="0" smtClean="0"/>
                        <a:t>-13.1%</a:t>
                      </a:r>
                      <a:endParaRPr lang="en-US" dirty="0"/>
                    </a:p>
                  </a:txBody>
                  <a:tcPr/>
                </a:tc>
                <a:tc>
                  <a:txBody>
                    <a:bodyPr/>
                    <a:lstStyle/>
                    <a:p>
                      <a:r>
                        <a:rPr lang="en-US" dirty="0" smtClean="0"/>
                        <a:t>-7.6%</a:t>
                      </a:r>
                      <a:endParaRPr lang="en-US" dirty="0"/>
                    </a:p>
                  </a:txBody>
                  <a:tcPr/>
                </a:tc>
                <a:tc>
                  <a:txBody>
                    <a:bodyPr/>
                    <a:lstStyle/>
                    <a:p>
                      <a:r>
                        <a:rPr lang="en-US" b="1" dirty="0" smtClean="0">
                          <a:solidFill>
                            <a:srgbClr val="008000"/>
                          </a:solidFill>
                        </a:rPr>
                        <a:t>5.5%</a:t>
                      </a:r>
                      <a:endParaRPr lang="en-US" b="1" dirty="0">
                        <a:solidFill>
                          <a:srgbClr val="008000"/>
                        </a:solidFill>
                      </a:endParaRPr>
                    </a:p>
                  </a:txBody>
                  <a:tcPr/>
                </a:tc>
              </a:tr>
              <a:tr h="370840">
                <a:tc>
                  <a:txBody>
                    <a:bodyPr/>
                    <a:lstStyle/>
                    <a:p>
                      <a:r>
                        <a:rPr lang="en-US" dirty="0" smtClean="0"/>
                        <a:t>MAE</a:t>
                      </a:r>
                      <a:endParaRPr lang="en-US" dirty="0"/>
                    </a:p>
                  </a:txBody>
                  <a:tcPr/>
                </a:tc>
                <a:tc>
                  <a:txBody>
                    <a:bodyPr/>
                    <a:lstStyle/>
                    <a:p>
                      <a:r>
                        <a:rPr lang="en-US" dirty="0" smtClean="0"/>
                        <a:t>17.3%</a:t>
                      </a:r>
                      <a:endParaRPr lang="en-US" dirty="0"/>
                    </a:p>
                  </a:txBody>
                  <a:tcPr/>
                </a:tc>
                <a:tc>
                  <a:txBody>
                    <a:bodyPr/>
                    <a:lstStyle/>
                    <a:p>
                      <a:r>
                        <a:rPr lang="en-US" dirty="0" smtClean="0"/>
                        <a:t>17.5%</a:t>
                      </a:r>
                      <a:endParaRPr lang="en-US" dirty="0"/>
                    </a:p>
                  </a:txBody>
                  <a:tcPr/>
                </a:tc>
                <a:tc>
                  <a:txBody>
                    <a:bodyPr/>
                    <a:lstStyle/>
                    <a:p>
                      <a:r>
                        <a:rPr lang="en-US" b="1" dirty="0" smtClean="0">
                          <a:solidFill>
                            <a:srgbClr val="FF0000"/>
                          </a:solidFill>
                        </a:rPr>
                        <a:t>-0.2%</a:t>
                      </a:r>
                      <a:endParaRPr lang="en-US" b="1" dirty="0">
                        <a:solidFill>
                          <a:srgbClr val="FF0000"/>
                        </a:solidFill>
                      </a:endParaRPr>
                    </a:p>
                  </a:txBody>
                  <a:tcPr/>
                </a:tc>
              </a:tr>
              <a:tr h="370840">
                <a:tc>
                  <a:txBody>
                    <a:bodyPr/>
                    <a:lstStyle/>
                    <a:p>
                      <a:r>
                        <a:rPr lang="en-US" dirty="0" smtClean="0"/>
                        <a:t>RMSE</a:t>
                      </a:r>
                      <a:endParaRPr lang="en-US" dirty="0"/>
                    </a:p>
                  </a:txBody>
                  <a:tcPr/>
                </a:tc>
                <a:tc>
                  <a:txBody>
                    <a:bodyPr/>
                    <a:lstStyle/>
                    <a:p>
                      <a:r>
                        <a:rPr lang="en-US" dirty="0" smtClean="0"/>
                        <a:t>27.2%</a:t>
                      </a:r>
                      <a:endParaRPr lang="en-US" dirty="0"/>
                    </a:p>
                  </a:txBody>
                  <a:tcPr/>
                </a:tc>
                <a:tc>
                  <a:txBody>
                    <a:bodyPr/>
                    <a:lstStyle/>
                    <a:p>
                      <a:r>
                        <a:rPr lang="en-US" dirty="0" smtClean="0"/>
                        <a:t>26.5%</a:t>
                      </a:r>
                      <a:endParaRPr lang="en-US" dirty="0"/>
                    </a:p>
                  </a:txBody>
                  <a:tcPr/>
                </a:tc>
                <a:tc>
                  <a:txBody>
                    <a:bodyPr/>
                    <a:lstStyle/>
                    <a:p>
                      <a:r>
                        <a:rPr lang="en-US" b="1" dirty="0" smtClean="0">
                          <a:solidFill>
                            <a:srgbClr val="008000"/>
                          </a:solidFill>
                        </a:rPr>
                        <a:t>1.2%</a:t>
                      </a:r>
                      <a:endParaRPr lang="en-US" b="1" dirty="0">
                        <a:solidFill>
                          <a:srgbClr val="008000"/>
                        </a:solidFill>
                      </a:endParaRPr>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57089952"/>
              </p:ext>
            </p:extLst>
          </p:nvPr>
        </p:nvGraphicFramePr>
        <p:xfrm>
          <a:off x="1544268" y="4747709"/>
          <a:ext cx="7180628" cy="1849120"/>
        </p:xfrm>
        <a:graphic>
          <a:graphicData uri="http://schemas.openxmlformats.org/drawingml/2006/table">
            <a:tbl>
              <a:tblPr firstRow="1" bandRow="1">
                <a:tableStyleId>{0E3FDE45-AF77-4B5C-9715-49D594BDF05E}</a:tableStyleId>
              </a:tblPr>
              <a:tblGrid>
                <a:gridCol w="1795157"/>
                <a:gridCol w="1795157"/>
                <a:gridCol w="1795157"/>
                <a:gridCol w="1795157"/>
              </a:tblGrid>
              <a:tr h="370840">
                <a:tc>
                  <a:txBody>
                    <a:bodyPr/>
                    <a:lstStyle/>
                    <a:p>
                      <a:r>
                        <a:rPr lang="en-US" dirty="0" smtClean="0"/>
                        <a:t>3-hour</a:t>
                      </a:r>
                      <a:endParaRPr lang="en-US" dirty="0"/>
                    </a:p>
                  </a:txBody>
                  <a:tcPr/>
                </a:tc>
                <a:tc>
                  <a:txBody>
                    <a:bodyPr/>
                    <a:lstStyle/>
                    <a:p>
                      <a:r>
                        <a:rPr lang="en-US" dirty="0" smtClean="0"/>
                        <a:t>Operational</a:t>
                      </a:r>
                      <a:endParaRPr lang="en-US" dirty="0"/>
                    </a:p>
                  </a:txBody>
                  <a:tcPr/>
                </a:tc>
                <a:tc>
                  <a:txBody>
                    <a:bodyPr/>
                    <a:lstStyle/>
                    <a:p>
                      <a:r>
                        <a:rPr lang="en-US" dirty="0" smtClean="0"/>
                        <a:t>Optimal</a:t>
                      </a:r>
                      <a:endParaRPr lang="en-US" dirty="0"/>
                    </a:p>
                  </a:txBody>
                  <a:tcPr/>
                </a:tc>
                <a:tc>
                  <a:txBody>
                    <a:bodyPr/>
                    <a:lstStyle/>
                    <a:p>
                      <a:r>
                        <a:rPr lang="en-US" dirty="0" smtClean="0"/>
                        <a:t>Improvement</a:t>
                      </a:r>
                      <a:endParaRPr lang="en-US" dirty="0"/>
                    </a:p>
                  </a:txBody>
                  <a:tcPr/>
                </a:tc>
              </a:tr>
              <a:tr h="370840">
                <a:tc>
                  <a:txBody>
                    <a:bodyPr/>
                    <a:lstStyle/>
                    <a:p>
                      <a:r>
                        <a:rPr lang="en-US" dirty="0" smtClean="0"/>
                        <a:t>Cases</a:t>
                      </a:r>
                      <a:endParaRPr lang="en-US" dirty="0"/>
                    </a:p>
                  </a:txBody>
                  <a:tcPr/>
                </a:tc>
                <a:tc>
                  <a:txBody>
                    <a:bodyPr/>
                    <a:lstStyle/>
                    <a:p>
                      <a:r>
                        <a:rPr lang="en-US" dirty="0" smtClean="0"/>
                        <a:t>810</a:t>
                      </a:r>
                      <a:endParaRPr lang="en-US" dirty="0"/>
                    </a:p>
                  </a:txBody>
                  <a:tcPr/>
                </a:tc>
                <a:tc>
                  <a:txBody>
                    <a:bodyPr/>
                    <a:lstStyle/>
                    <a:p>
                      <a:r>
                        <a:rPr lang="en-US" dirty="0" smtClean="0"/>
                        <a:t>784</a:t>
                      </a:r>
                      <a:endParaRPr lang="en-US" dirty="0"/>
                    </a:p>
                  </a:txBody>
                  <a:tcPr/>
                </a:tc>
                <a:tc>
                  <a:txBody>
                    <a:bodyPr/>
                    <a:lstStyle/>
                    <a:p>
                      <a:endParaRPr lang="en-US" dirty="0"/>
                    </a:p>
                  </a:txBody>
                  <a:tcPr/>
                </a:tc>
              </a:tr>
              <a:tr h="370840">
                <a:tc>
                  <a:txBody>
                    <a:bodyPr/>
                    <a:lstStyle/>
                    <a:p>
                      <a:r>
                        <a:rPr lang="en-US" dirty="0" smtClean="0"/>
                        <a:t>ME</a:t>
                      </a:r>
                      <a:endParaRPr lang="en-US" dirty="0"/>
                    </a:p>
                  </a:txBody>
                  <a:tcPr/>
                </a:tc>
                <a:tc>
                  <a:txBody>
                    <a:bodyPr/>
                    <a:lstStyle/>
                    <a:p>
                      <a:r>
                        <a:rPr lang="en-US" dirty="0" smtClean="0"/>
                        <a:t>-12.4%</a:t>
                      </a:r>
                      <a:endParaRPr lang="en-US" dirty="0"/>
                    </a:p>
                  </a:txBody>
                  <a:tcPr/>
                </a:tc>
                <a:tc>
                  <a:txBody>
                    <a:bodyPr/>
                    <a:lstStyle/>
                    <a:p>
                      <a:r>
                        <a:rPr lang="en-US" dirty="0" smtClean="0"/>
                        <a:t>-9.6%</a:t>
                      </a:r>
                      <a:endParaRPr lang="en-US" dirty="0"/>
                    </a:p>
                  </a:txBody>
                  <a:tcPr/>
                </a:tc>
                <a:tc>
                  <a:txBody>
                    <a:bodyPr/>
                    <a:lstStyle/>
                    <a:p>
                      <a:r>
                        <a:rPr lang="en-US" b="1" dirty="0" smtClean="0">
                          <a:solidFill>
                            <a:srgbClr val="008000"/>
                          </a:solidFill>
                        </a:rPr>
                        <a:t>2.8%</a:t>
                      </a:r>
                      <a:endParaRPr lang="en-US" b="1" dirty="0">
                        <a:solidFill>
                          <a:srgbClr val="008000"/>
                        </a:solidFill>
                      </a:endParaRPr>
                    </a:p>
                  </a:txBody>
                  <a:tcPr/>
                </a:tc>
              </a:tr>
              <a:tr h="0">
                <a:tc>
                  <a:txBody>
                    <a:bodyPr/>
                    <a:lstStyle/>
                    <a:p>
                      <a:r>
                        <a:rPr lang="en-US" dirty="0" smtClean="0"/>
                        <a:t>MAE</a:t>
                      </a:r>
                      <a:endParaRPr lang="en-US" dirty="0"/>
                    </a:p>
                  </a:txBody>
                  <a:tcPr/>
                </a:tc>
                <a:tc>
                  <a:txBody>
                    <a:bodyPr/>
                    <a:lstStyle/>
                    <a:p>
                      <a:r>
                        <a:rPr lang="en-US" dirty="0" smtClean="0"/>
                        <a:t>23.9%</a:t>
                      </a:r>
                      <a:endParaRPr lang="en-US" dirty="0"/>
                    </a:p>
                  </a:txBody>
                  <a:tcPr/>
                </a:tc>
                <a:tc>
                  <a:txBody>
                    <a:bodyPr/>
                    <a:lstStyle/>
                    <a:p>
                      <a:r>
                        <a:rPr lang="en-US" dirty="0" smtClean="0"/>
                        <a:t>20.3%</a:t>
                      </a:r>
                      <a:endParaRPr lang="en-US" dirty="0"/>
                    </a:p>
                  </a:txBody>
                  <a:tcPr/>
                </a:tc>
                <a:tc>
                  <a:txBody>
                    <a:bodyPr/>
                    <a:lstStyle/>
                    <a:p>
                      <a:r>
                        <a:rPr lang="en-US" b="1" dirty="0" smtClean="0">
                          <a:solidFill>
                            <a:srgbClr val="008000"/>
                          </a:solidFill>
                        </a:rPr>
                        <a:t>3.6%</a:t>
                      </a:r>
                      <a:endParaRPr lang="en-US" b="1" dirty="0">
                        <a:solidFill>
                          <a:srgbClr val="008000"/>
                        </a:solidFill>
                      </a:endParaRPr>
                    </a:p>
                  </a:txBody>
                  <a:tcPr/>
                </a:tc>
              </a:tr>
              <a:tr h="370840">
                <a:tc>
                  <a:txBody>
                    <a:bodyPr/>
                    <a:lstStyle/>
                    <a:p>
                      <a:r>
                        <a:rPr lang="en-US" dirty="0" smtClean="0"/>
                        <a:t>RMSE</a:t>
                      </a:r>
                      <a:endParaRPr lang="en-US" dirty="0"/>
                    </a:p>
                  </a:txBody>
                  <a:tcPr/>
                </a:tc>
                <a:tc>
                  <a:txBody>
                    <a:bodyPr/>
                    <a:lstStyle/>
                    <a:p>
                      <a:r>
                        <a:rPr lang="en-US" dirty="0" smtClean="0"/>
                        <a:t>35.7%</a:t>
                      </a:r>
                      <a:endParaRPr lang="en-US" dirty="0"/>
                    </a:p>
                  </a:txBody>
                  <a:tcPr/>
                </a:tc>
                <a:tc>
                  <a:txBody>
                    <a:bodyPr/>
                    <a:lstStyle/>
                    <a:p>
                      <a:r>
                        <a:rPr lang="en-US" dirty="0" smtClean="0"/>
                        <a:t>30.0%</a:t>
                      </a:r>
                      <a:endParaRPr lang="en-US" dirty="0"/>
                    </a:p>
                  </a:txBody>
                  <a:tcPr/>
                </a:tc>
                <a:tc>
                  <a:txBody>
                    <a:bodyPr/>
                    <a:lstStyle/>
                    <a:p>
                      <a:r>
                        <a:rPr lang="en-US" b="1" dirty="0" smtClean="0">
                          <a:solidFill>
                            <a:srgbClr val="008000"/>
                          </a:solidFill>
                        </a:rPr>
                        <a:t>5.7%</a:t>
                      </a:r>
                      <a:endParaRPr lang="en-US" b="1" dirty="0">
                        <a:solidFill>
                          <a:srgbClr val="008000"/>
                        </a:solidFill>
                      </a:endParaRPr>
                    </a:p>
                  </a:txBody>
                  <a:tcPr/>
                </a:tc>
              </a:tr>
            </a:tbl>
          </a:graphicData>
        </a:graphic>
      </p:graphicFrame>
      <p:sp>
        <p:nvSpPr>
          <p:cNvPr id="17" name="TextBox 16"/>
          <p:cNvSpPr txBox="1"/>
          <p:nvPr/>
        </p:nvSpPr>
        <p:spPr>
          <a:xfrm>
            <a:off x="0" y="2584113"/>
            <a:ext cx="1338774" cy="1477328"/>
          </a:xfrm>
          <a:prstGeom prst="rect">
            <a:avLst/>
          </a:prstGeom>
          <a:solidFill>
            <a:schemeClr val="accent3">
              <a:lumMod val="20000"/>
              <a:lumOff val="80000"/>
            </a:schemeClr>
          </a:solidFill>
        </p:spPr>
        <p:txBody>
          <a:bodyPr wrap="square" rtlCol="0">
            <a:spAutoFit/>
          </a:bodyPr>
          <a:lstStyle/>
          <a:p>
            <a:r>
              <a:rPr lang="en-US" b="1" dirty="0" smtClean="0"/>
              <a:t>Validated against blended sky cover analysis</a:t>
            </a:r>
            <a:endParaRPr lang="en-US" b="1" dirty="0"/>
          </a:p>
        </p:txBody>
      </p:sp>
      <p:sp>
        <p:nvSpPr>
          <p:cNvPr id="2" name="TextBox 1"/>
          <p:cNvSpPr txBox="1"/>
          <p:nvPr/>
        </p:nvSpPr>
        <p:spPr>
          <a:xfrm>
            <a:off x="377608" y="2162297"/>
            <a:ext cx="8346656" cy="338554"/>
          </a:xfrm>
          <a:prstGeom prst="rect">
            <a:avLst/>
          </a:prstGeom>
          <a:noFill/>
        </p:spPr>
        <p:txBody>
          <a:bodyPr wrap="none" rtlCol="0">
            <a:spAutoFit/>
          </a:bodyPr>
          <a:lstStyle/>
          <a:p>
            <a:r>
              <a:rPr lang="en-US" sz="1600" b="1" dirty="0" smtClean="0"/>
              <a:t>Forecasts valid between 21 September 2013, 0 UTC, and 1 November 2013, 23 UTC</a:t>
            </a:r>
            <a:endParaRPr lang="en-US" sz="1600" b="1" dirty="0"/>
          </a:p>
        </p:txBody>
      </p:sp>
      <p:sp>
        <p:nvSpPr>
          <p:cNvPr id="3" name="Slide Number Placeholder 2"/>
          <p:cNvSpPr>
            <a:spLocks noGrp="1"/>
          </p:cNvSpPr>
          <p:nvPr>
            <p:ph type="sldNum" sz="quarter" idx="12"/>
          </p:nvPr>
        </p:nvSpPr>
        <p:spPr/>
        <p:txBody>
          <a:bodyPr/>
          <a:lstStyle/>
          <a:p>
            <a:fld id="{4382A7F7-08BF-4252-8141-63FB96055BBB}" type="slidenum">
              <a:rPr lang="en-US" smtClean="0"/>
              <a:t>70</a:t>
            </a:fld>
            <a:endParaRPr lang="en-US"/>
          </a:p>
        </p:txBody>
      </p:sp>
    </p:spTree>
    <p:extLst>
      <p:ext uri="{BB962C8B-B14F-4D97-AF65-F5344CB8AC3E}">
        <p14:creationId xmlns:p14="http://schemas.microsoft.com/office/powerpoint/2010/main" val="41054666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382A7F7-08BF-4252-8141-63FB96055BBB}" type="slidenum">
              <a:rPr lang="en-US" smtClean="0"/>
              <a:t>71</a:t>
            </a:fld>
            <a:endParaRPr lang="en-US"/>
          </a:p>
        </p:txBody>
      </p:sp>
      <p:pic>
        <p:nvPicPr>
          <p:cNvPr id="7" name="sky-img" descr="ky Cover Comparison"/>
          <p:cNvPicPr>
            <a:picLocks noChangeAspect="1"/>
          </p:cNvPicPr>
          <p:nvPr/>
        </p:nvPicPr>
        <p:blipFill rotWithShape="1">
          <a:blip r:embed="rId2" cstate="email">
            <a:extLst>
              <a:ext uri="{28A0092B-C50C-407E-A947-70E740481C1C}">
                <a14:useLocalDpi xmlns:a14="http://schemas.microsoft.com/office/drawing/2010/main" val="0"/>
              </a:ext>
            </a:extLst>
          </a:blip>
          <a:srcRect t="6753" b="1771"/>
          <a:stretch/>
        </p:blipFill>
        <p:spPr bwMode="auto">
          <a:xfrm>
            <a:off x="4752878" y="253282"/>
            <a:ext cx="4162725" cy="3291840"/>
          </a:xfrm>
          <a:prstGeom prst="rect">
            <a:avLst/>
          </a:prstGeom>
          <a:noFill/>
          <a:ln>
            <a:noFill/>
          </a:ln>
          <a:extLst>
            <a:ext uri="{53640926-AAD7-44D8-BBD7-CCE9431645EC}">
              <a14:shadowObscured xmlns:a14="http://schemas.microsoft.com/office/drawing/2010/main"/>
            </a:ext>
          </a:extLst>
        </p:spPr>
      </p:pic>
      <p:pic>
        <p:nvPicPr>
          <p:cNvPr id="8" name="sky-img" descr="ky Cover Comparison"/>
          <p:cNvPicPr>
            <a:picLocks noChangeAspect="1"/>
          </p:cNvPicPr>
          <p:nvPr/>
        </p:nvPicPr>
        <p:blipFill rotWithShape="1">
          <a:blip r:embed="rId3" cstate="email">
            <a:extLst>
              <a:ext uri="{28A0092B-C50C-407E-A947-70E740481C1C}">
                <a14:useLocalDpi xmlns:a14="http://schemas.microsoft.com/office/drawing/2010/main" val="0"/>
              </a:ext>
            </a:extLst>
          </a:blip>
          <a:srcRect t="6733" b="1749"/>
          <a:stretch/>
        </p:blipFill>
        <p:spPr bwMode="auto">
          <a:xfrm>
            <a:off x="566329" y="253282"/>
            <a:ext cx="4160520" cy="3290448"/>
          </a:xfrm>
          <a:prstGeom prst="rect">
            <a:avLst/>
          </a:prstGeom>
          <a:noFill/>
          <a:ln>
            <a:noFill/>
          </a:ln>
          <a:extLst>
            <a:ext uri="{53640926-AAD7-44D8-BBD7-CCE9431645EC}">
              <a14:shadowObscured xmlns:a14="http://schemas.microsoft.com/office/drawing/2010/main"/>
            </a:ext>
          </a:extLst>
        </p:spPr>
      </p:pic>
      <p:pic>
        <p:nvPicPr>
          <p:cNvPr id="6" name="sky-img" descr="ky Cover Comparison"/>
          <p:cNvPicPr>
            <a:picLocks noChangeAspect="1"/>
          </p:cNvPicPr>
          <p:nvPr/>
        </p:nvPicPr>
        <p:blipFill rotWithShape="1">
          <a:blip r:embed="rId4" cstate="email">
            <a:extLst>
              <a:ext uri="{28A0092B-C50C-407E-A947-70E740481C1C}">
                <a14:useLocalDpi xmlns:a14="http://schemas.microsoft.com/office/drawing/2010/main" val="0"/>
              </a:ext>
            </a:extLst>
          </a:blip>
          <a:srcRect t="6538" b="-2"/>
          <a:stretch/>
        </p:blipFill>
        <p:spPr bwMode="auto">
          <a:xfrm>
            <a:off x="566329" y="3150799"/>
            <a:ext cx="4159087" cy="3474720"/>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5"/>
          <a:srcRect l="1" t="6513" r="1" b="125"/>
          <a:stretch/>
        </p:blipFill>
        <p:spPr>
          <a:xfrm>
            <a:off x="4756373" y="3150799"/>
            <a:ext cx="4160520" cy="3474720"/>
          </a:xfrm>
          <a:prstGeom prst="rect">
            <a:avLst/>
          </a:prstGeom>
        </p:spPr>
      </p:pic>
    </p:spTree>
    <p:extLst>
      <p:ext uri="{BB962C8B-B14F-4D97-AF65-F5344CB8AC3E}">
        <p14:creationId xmlns:p14="http://schemas.microsoft.com/office/powerpoint/2010/main" val="8163428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5" name="Slide Number Placeholder 4"/>
          <p:cNvSpPr>
            <a:spLocks noGrp="1"/>
          </p:cNvSpPr>
          <p:nvPr>
            <p:ph type="sldNum" sz="quarter" idx="12"/>
          </p:nvPr>
        </p:nvSpPr>
        <p:spPr/>
        <p:txBody>
          <a:bodyPr/>
          <a:lstStyle/>
          <a:p>
            <a:fld id="{4382A7F7-08BF-4252-8141-63FB96055BBB}" type="slidenum">
              <a:rPr lang="en-US" smtClean="0"/>
              <a:t>72</a:t>
            </a:fld>
            <a:endParaRPr lang="en-US"/>
          </a:p>
        </p:txBody>
      </p:sp>
      <p:pic>
        <p:nvPicPr>
          <p:cNvPr id="10" name="Content Placeholder 5" descr="istogram"/>
          <p:cNvPicPr>
            <a:picLocks noGrp="1"/>
          </p:cNvPicPr>
          <p:nvPr>
            <p:ph sz="half" idx="1"/>
          </p:nvPr>
        </p:nvPicPr>
        <p:blipFill>
          <a:blip r:embed="rId2" cstate="email">
            <a:extLst>
              <a:ext uri="{28A0092B-C50C-407E-A947-70E740481C1C}">
                <a14:useLocalDpi xmlns:a14="http://schemas.microsoft.com/office/drawing/2010/main" val="0"/>
              </a:ext>
            </a:extLst>
          </a:blip>
          <a:srcRect l="1574" r="1574"/>
          <a:stretch>
            <a:fillRect/>
          </a:stretch>
        </p:blipFill>
        <p:spPr bwMode="auto">
          <a:prstGeom prst="rect">
            <a:avLst/>
          </a:prstGeom>
          <a:ln>
            <a:noFill/>
          </a:ln>
          <a:effectLst>
            <a:outerShdw blurRad="292100" dist="139700" dir="2700000" algn="tl" rotWithShape="0">
              <a:srgbClr val="333333">
                <a:alpha val="65000"/>
              </a:srgbClr>
            </a:outerShdw>
          </a:effectLst>
        </p:spPr>
      </p:pic>
      <p:pic>
        <p:nvPicPr>
          <p:cNvPr id="11" name="Content Placeholder 10" descr="istogram"/>
          <p:cNvPicPr>
            <a:picLocks noGrp="1"/>
          </p:cNvPicPr>
          <p:nvPr>
            <p:ph sz="half" idx="2"/>
          </p:nvPr>
        </p:nvPicPr>
        <p:blipFill>
          <a:blip r:embed="rId3" cstate="email">
            <a:extLst>
              <a:ext uri="{28A0092B-C50C-407E-A947-70E740481C1C}">
                <a14:useLocalDpi xmlns:a14="http://schemas.microsoft.com/office/drawing/2010/main" val="0"/>
              </a:ext>
            </a:extLst>
          </a:blip>
          <a:srcRect l="1574" r="1574"/>
          <a:stretch>
            <a:fillRect/>
          </a:stretch>
        </p:blipFill>
        <p:spPr bwMode="auto">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3530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p:nvPr>
        </p:nvSpPr>
        <p:spPr/>
        <p:txBody>
          <a:bodyPr>
            <a:normAutofit/>
          </a:bodyPr>
          <a:lstStyle/>
          <a:p>
            <a:r>
              <a:rPr lang="en-US" dirty="0" smtClean="0"/>
              <a:t>Results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4181177385"/>
              </p:ext>
            </p:extLst>
          </p:nvPr>
        </p:nvGraphicFramePr>
        <p:xfrm>
          <a:off x="1544268" y="2595562"/>
          <a:ext cx="7180632" cy="1854200"/>
        </p:xfrm>
        <a:graphic>
          <a:graphicData uri="http://schemas.openxmlformats.org/drawingml/2006/table">
            <a:tbl>
              <a:tblPr firstRow="1" bandRow="1">
                <a:tableStyleId>{0E3FDE45-AF77-4B5C-9715-49D594BDF05E}</a:tableStyleId>
              </a:tblPr>
              <a:tblGrid>
                <a:gridCol w="1795158"/>
                <a:gridCol w="1795158"/>
                <a:gridCol w="1795158"/>
                <a:gridCol w="1795158"/>
              </a:tblGrid>
              <a:tr h="370840">
                <a:tc>
                  <a:txBody>
                    <a:bodyPr/>
                    <a:lstStyle/>
                    <a:p>
                      <a:r>
                        <a:rPr lang="en-US" dirty="0" smtClean="0"/>
                        <a:t>0-hour</a:t>
                      </a:r>
                      <a:endParaRPr lang="en-US" dirty="0"/>
                    </a:p>
                  </a:txBody>
                  <a:tcPr/>
                </a:tc>
                <a:tc>
                  <a:txBody>
                    <a:bodyPr/>
                    <a:lstStyle/>
                    <a:p>
                      <a:r>
                        <a:rPr lang="en-US" dirty="0" smtClean="0"/>
                        <a:t>Operational</a:t>
                      </a:r>
                      <a:endParaRPr lang="en-US" dirty="0"/>
                    </a:p>
                  </a:txBody>
                  <a:tcPr/>
                </a:tc>
                <a:tc>
                  <a:txBody>
                    <a:bodyPr/>
                    <a:lstStyle/>
                    <a:p>
                      <a:r>
                        <a:rPr lang="en-US" dirty="0" smtClean="0"/>
                        <a:t>Optimal</a:t>
                      </a:r>
                      <a:endParaRPr lang="en-US" dirty="0"/>
                    </a:p>
                  </a:txBody>
                  <a:tcPr/>
                </a:tc>
                <a:tc>
                  <a:txBody>
                    <a:bodyPr/>
                    <a:lstStyle/>
                    <a:p>
                      <a:r>
                        <a:rPr lang="en-US" dirty="0" smtClean="0"/>
                        <a:t>Improvement</a:t>
                      </a:r>
                      <a:endParaRPr lang="en-US" dirty="0"/>
                    </a:p>
                  </a:txBody>
                  <a:tcPr/>
                </a:tc>
              </a:tr>
              <a:tr h="370840">
                <a:tc>
                  <a:txBody>
                    <a:bodyPr/>
                    <a:lstStyle/>
                    <a:p>
                      <a:r>
                        <a:rPr lang="en-US" dirty="0" smtClean="0"/>
                        <a:t>Cases</a:t>
                      </a:r>
                      <a:endParaRPr lang="en-US" dirty="0"/>
                    </a:p>
                  </a:txBody>
                  <a:tcPr/>
                </a:tc>
                <a:tc>
                  <a:txBody>
                    <a:bodyPr/>
                    <a:lstStyle/>
                    <a:p>
                      <a:r>
                        <a:rPr lang="en-US" dirty="0" smtClean="0"/>
                        <a:t>281</a:t>
                      </a:r>
                      <a:endParaRPr lang="en-US" dirty="0"/>
                    </a:p>
                  </a:txBody>
                  <a:tcPr/>
                </a:tc>
                <a:tc>
                  <a:txBody>
                    <a:bodyPr/>
                    <a:lstStyle/>
                    <a:p>
                      <a:r>
                        <a:rPr lang="en-US" dirty="0" smtClean="0"/>
                        <a:t>270</a:t>
                      </a:r>
                      <a:endParaRPr lang="en-US" dirty="0"/>
                    </a:p>
                  </a:txBody>
                  <a:tcPr/>
                </a:tc>
                <a:tc>
                  <a:txBody>
                    <a:bodyPr/>
                    <a:lstStyle/>
                    <a:p>
                      <a:endParaRPr lang="en-US" dirty="0"/>
                    </a:p>
                  </a:txBody>
                  <a:tcPr/>
                </a:tc>
              </a:tr>
              <a:tr h="370840">
                <a:tc>
                  <a:txBody>
                    <a:bodyPr/>
                    <a:lstStyle/>
                    <a:p>
                      <a:r>
                        <a:rPr lang="en-US" dirty="0" smtClean="0"/>
                        <a:t>ME</a:t>
                      </a:r>
                      <a:endParaRPr lang="en-US" dirty="0"/>
                    </a:p>
                  </a:txBody>
                  <a:tcPr/>
                </a:tc>
                <a:tc>
                  <a:txBody>
                    <a:bodyPr/>
                    <a:lstStyle/>
                    <a:p>
                      <a:r>
                        <a:rPr lang="en-US" dirty="0" smtClean="0"/>
                        <a:t>-11.9%</a:t>
                      </a:r>
                      <a:endParaRPr lang="en-US" dirty="0"/>
                    </a:p>
                  </a:txBody>
                  <a:tcPr/>
                </a:tc>
                <a:tc>
                  <a:txBody>
                    <a:bodyPr/>
                    <a:lstStyle/>
                    <a:p>
                      <a:r>
                        <a:rPr lang="en-US" dirty="0" smtClean="0"/>
                        <a:t>-6.4%</a:t>
                      </a:r>
                      <a:endParaRPr lang="en-US" dirty="0"/>
                    </a:p>
                  </a:txBody>
                  <a:tcPr/>
                </a:tc>
                <a:tc>
                  <a:txBody>
                    <a:bodyPr/>
                    <a:lstStyle/>
                    <a:p>
                      <a:r>
                        <a:rPr lang="en-US" b="1" dirty="0" smtClean="0">
                          <a:solidFill>
                            <a:srgbClr val="008000"/>
                          </a:solidFill>
                        </a:rPr>
                        <a:t>5.5%</a:t>
                      </a:r>
                      <a:endParaRPr lang="en-US" b="1" dirty="0">
                        <a:solidFill>
                          <a:srgbClr val="008000"/>
                        </a:solidFill>
                      </a:endParaRPr>
                    </a:p>
                  </a:txBody>
                  <a:tcPr/>
                </a:tc>
              </a:tr>
              <a:tr h="370840">
                <a:tc>
                  <a:txBody>
                    <a:bodyPr/>
                    <a:lstStyle/>
                    <a:p>
                      <a:r>
                        <a:rPr lang="en-US" dirty="0" smtClean="0"/>
                        <a:t>MAE</a:t>
                      </a:r>
                      <a:endParaRPr lang="en-US" dirty="0"/>
                    </a:p>
                  </a:txBody>
                  <a:tcPr/>
                </a:tc>
                <a:tc>
                  <a:txBody>
                    <a:bodyPr/>
                    <a:lstStyle/>
                    <a:p>
                      <a:r>
                        <a:rPr lang="en-US" dirty="0" smtClean="0"/>
                        <a:t>20.6%</a:t>
                      </a:r>
                      <a:endParaRPr lang="en-US" dirty="0"/>
                    </a:p>
                  </a:txBody>
                  <a:tcPr/>
                </a:tc>
                <a:tc>
                  <a:txBody>
                    <a:bodyPr/>
                    <a:lstStyle/>
                    <a:p>
                      <a:r>
                        <a:rPr lang="en-US" dirty="0" smtClean="0"/>
                        <a:t>16.1%</a:t>
                      </a:r>
                      <a:endParaRPr lang="en-US" dirty="0"/>
                    </a:p>
                  </a:txBody>
                  <a:tcPr/>
                </a:tc>
                <a:tc>
                  <a:txBody>
                    <a:bodyPr/>
                    <a:lstStyle/>
                    <a:p>
                      <a:r>
                        <a:rPr lang="en-US" b="1" dirty="0" smtClean="0">
                          <a:solidFill>
                            <a:srgbClr val="008000"/>
                          </a:solidFill>
                        </a:rPr>
                        <a:t>4.5%</a:t>
                      </a:r>
                      <a:endParaRPr lang="en-US" b="1" dirty="0">
                        <a:solidFill>
                          <a:srgbClr val="008000"/>
                        </a:solidFill>
                      </a:endParaRPr>
                    </a:p>
                  </a:txBody>
                  <a:tcPr/>
                </a:tc>
              </a:tr>
              <a:tr h="370840">
                <a:tc>
                  <a:txBody>
                    <a:bodyPr/>
                    <a:lstStyle/>
                    <a:p>
                      <a:r>
                        <a:rPr lang="en-US" dirty="0" smtClean="0"/>
                        <a:t>RMSE</a:t>
                      </a:r>
                      <a:endParaRPr lang="en-US" dirty="0"/>
                    </a:p>
                  </a:txBody>
                  <a:tcPr/>
                </a:tc>
                <a:tc>
                  <a:txBody>
                    <a:bodyPr/>
                    <a:lstStyle/>
                    <a:p>
                      <a:r>
                        <a:rPr lang="en-US" dirty="0" smtClean="0"/>
                        <a:t>28.4%</a:t>
                      </a:r>
                      <a:endParaRPr lang="en-US" dirty="0"/>
                    </a:p>
                  </a:txBody>
                  <a:tcPr/>
                </a:tc>
                <a:tc>
                  <a:txBody>
                    <a:bodyPr/>
                    <a:lstStyle/>
                    <a:p>
                      <a:r>
                        <a:rPr lang="en-US" dirty="0" smtClean="0"/>
                        <a:t>22.4%</a:t>
                      </a:r>
                      <a:endParaRPr lang="en-US" dirty="0"/>
                    </a:p>
                  </a:txBody>
                  <a:tcPr/>
                </a:tc>
                <a:tc>
                  <a:txBody>
                    <a:bodyPr/>
                    <a:lstStyle/>
                    <a:p>
                      <a:r>
                        <a:rPr lang="en-US" b="1" dirty="0" smtClean="0">
                          <a:solidFill>
                            <a:srgbClr val="008000"/>
                          </a:solidFill>
                        </a:rPr>
                        <a:t>4.0%</a:t>
                      </a:r>
                      <a:endParaRPr lang="en-US" b="1" dirty="0">
                        <a:solidFill>
                          <a:srgbClr val="008000"/>
                        </a:solidFill>
                      </a:endParaRPr>
                    </a:p>
                  </a:txBody>
                  <a:tcPr/>
                </a:tc>
              </a:tr>
            </a:tbl>
          </a:graphicData>
        </a:graphic>
      </p:graphicFrame>
      <p:sp>
        <p:nvSpPr>
          <p:cNvPr id="17" name="TextBox 16"/>
          <p:cNvSpPr txBox="1"/>
          <p:nvPr/>
        </p:nvSpPr>
        <p:spPr>
          <a:xfrm>
            <a:off x="0" y="2584113"/>
            <a:ext cx="1338774" cy="1754327"/>
          </a:xfrm>
          <a:prstGeom prst="rect">
            <a:avLst/>
          </a:prstGeom>
          <a:solidFill>
            <a:schemeClr val="accent3">
              <a:lumMod val="20000"/>
              <a:lumOff val="80000"/>
            </a:schemeClr>
          </a:solidFill>
        </p:spPr>
        <p:txBody>
          <a:bodyPr wrap="square" rtlCol="0">
            <a:spAutoFit/>
          </a:bodyPr>
          <a:lstStyle/>
          <a:p>
            <a:r>
              <a:rPr lang="en-US" b="1" dirty="0" smtClean="0"/>
              <a:t>Validated against NWS NDFD one-hour sky cover forecast</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37316147"/>
              </p:ext>
            </p:extLst>
          </p:nvPr>
        </p:nvGraphicFramePr>
        <p:xfrm>
          <a:off x="1544268" y="4747709"/>
          <a:ext cx="7180628" cy="1849120"/>
        </p:xfrm>
        <a:graphic>
          <a:graphicData uri="http://schemas.openxmlformats.org/drawingml/2006/table">
            <a:tbl>
              <a:tblPr firstRow="1" bandRow="1">
                <a:tableStyleId>{0E3FDE45-AF77-4B5C-9715-49D594BDF05E}</a:tableStyleId>
              </a:tblPr>
              <a:tblGrid>
                <a:gridCol w="1795157"/>
                <a:gridCol w="1795157"/>
                <a:gridCol w="1795157"/>
                <a:gridCol w="1795157"/>
              </a:tblGrid>
              <a:tr h="370840">
                <a:tc>
                  <a:txBody>
                    <a:bodyPr/>
                    <a:lstStyle/>
                    <a:p>
                      <a:r>
                        <a:rPr lang="en-US" dirty="0" smtClean="0"/>
                        <a:t>3-hour</a:t>
                      </a:r>
                      <a:endParaRPr lang="en-US" dirty="0"/>
                    </a:p>
                  </a:txBody>
                  <a:tcPr/>
                </a:tc>
                <a:tc>
                  <a:txBody>
                    <a:bodyPr/>
                    <a:lstStyle/>
                    <a:p>
                      <a:r>
                        <a:rPr lang="en-US" dirty="0" smtClean="0"/>
                        <a:t>Operational</a:t>
                      </a:r>
                      <a:endParaRPr lang="en-US" dirty="0"/>
                    </a:p>
                  </a:txBody>
                  <a:tcPr/>
                </a:tc>
                <a:tc>
                  <a:txBody>
                    <a:bodyPr/>
                    <a:lstStyle/>
                    <a:p>
                      <a:r>
                        <a:rPr lang="en-US" dirty="0" smtClean="0"/>
                        <a:t>Optimal</a:t>
                      </a:r>
                      <a:endParaRPr lang="en-US" dirty="0"/>
                    </a:p>
                  </a:txBody>
                  <a:tcPr/>
                </a:tc>
                <a:tc>
                  <a:txBody>
                    <a:bodyPr/>
                    <a:lstStyle/>
                    <a:p>
                      <a:r>
                        <a:rPr lang="en-US" dirty="0" smtClean="0"/>
                        <a:t>Improvement</a:t>
                      </a:r>
                      <a:endParaRPr lang="en-US" dirty="0"/>
                    </a:p>
                  </a:txBody>
                  <a:tcPr/>
                </a:tc>
              </a:tr>
              <a:tr h="370840">
                <a:tc>
                  <a:txBody>
                    <a:bodyPr/>
                    <a:lstStyle/>
                    <a:p>
                      <a:r>
                        <a:rPr lang="en-US" dirty="0" smtClean="0"/>
                        <a:t>Cases</a:t>
                      </a:r>
                      <a:endParaRPr lang="en-US" dirty="0"/>
                    </a:p>
                  </a:txBody>
                  <a:tcPr/>
                </a:tc>
                <a:tc>
                  <a:txBody>
                    <a:bodyPr/>
                    <a:lstStyle/>
                    <a:p>
                      <a:r>
                        <a:rPr lang="en-US" dirty="0" smtClean="0"/>
                        <a:t>274</a:t>
                      </a:r>
                      <a:endParaRPr lang="en-US" dirty="0"/>
                    </a:p>
                  </a:txBody>
                  <a:tcPr/>
                </a:tc>
                <a:tc>
                  <a:txBody>
                    <a:bodyPr/>
                    <a:lstStyle/>
                    <a:p>
                      <a:r>
                        <a:rPr lang="en-US" dirty="0" smtClean="0"/>
                        <a:t>784</a:t>
                      </a:r>
                      <a:endParaRPr lang="en-US" dirty="0"/>
                    </a:p>
                  </a:txBody>
                  <a:tcPr/>
                </a:tc>
                <a:tc>
                  <a:txBody>
                    <a:bodyPr/>
                    <a:lstStyle/>
                    <a:p>
                      <a:endParaRPr lang="en-US" dirty="0"/>
                    </a:p>
                  </a:txBody>
                  <a:tcPr/>
                </a:tc>
              </a:tr>
              <a:tr h="370840">
                <a:tc>
                  <a:txBody>
                    <a:bodyPr/>
                    <a:lstStyle/>
                    <a:p>
                      <a:r>
                        <a:rPr lang="en-US" dirty="0" smtClean="0"/>
                        <a:t>ME</a:t>
                      </a:r>
                      <a:endParaRPr lang="en-US" dirty="0"/>
                    </a:p>
                  </a:txBody>
                  <a:tcPr/>
                </a:tc>
                <a:tc>
                  <a:txBody>
                    <a:bodyPr/>
                    <a:lstStyle/>
                    <a:p>
                      <a:r>
                        <a:rPr lang="en-US" dirty="0" smtClean="0"/>
                        <a:t>-11.0%</a:t>
                      </a:r>
                      <a:endParaRPr lang="en-US" dirty="0"/>
                    </a:p>
                  </a:txBody>
                  <a:tcPr/>
                </a:tc>
                <a:tc>
                  <a:txBody>
                    <a:bodyPr/>
                    <a:lstStyle/>
                    <a:p>
                      <a:r>
                        <a:rPr lang="en-US" dirty="0" smtClean="0"/>
                        <a:t>-8.4%</a:t>
                      </a:r>
                      <a:endParaRPr lang="en-US" dirty="0"/>
                    </a:p>
                  </a:txBody>
                  <a:tcPr/>
                </a:tc>
                <a:tc>
                  <a:txBody>
                    <a:bodyPr/>
                    <a:lstStyle/>
                    <a:p>
                      <a:r>
                        <a:rPr lang="en-US" b="1" dirty="0" smtClean="0">
                          <a:solidFill>
                            <a:srgbClr val="008000"/>
                          </a:solidFill>
                        </a:rPr>
                        <a:t>2.6%</a:t>
                      </a:r>
                      <a:endParaRPr lang="en-US" b="1" dirty="0">
                        <a:solidFill>
                          <a:srgbClr val="008000"/>
                        </a:solidFill>
                      </a:endParaRPr>
                    </a:p>
                  </a:txBody>
                  <a:tcPr/>
                </a:tc>
              </a:tr>
              <a:tr h="0">
                <a:tc>
                  <a:txBody>
                    <a:bodyPr/>
                    <a:lstStyle/>
                    <a:p>
                      <a:r>
                        <a:rPr lang="en-US" dirty="0" smtClean="0"/>
                        <a:t>MAE</a:t>
                      </a:r>
                      <a:endParaRPr lang="en-US" dirty="0"/>
                    </a:p>
                  </a:txBody>
                  <a:tcPr/>
                </a:tc>
                <a:tc>
                  <a:txBody>
                    <a:bodyPr/>
                    <a:lstStyle/>
                    <a:p>
                      <a:r>
                        <a:rPr lang="en-US" dirty="0" smtClean="0"/>
                        <a:t>24.1%</a:t>
                      </a:r>
                      <a:endParaRPr lang="en-US" dirty="0"/>
                    </a:p>
                  </a:txBody>
                  <a:tcPr/>
                </a:tc>
                <a:tc>
                  <a:txBody>
                    <a:bodyPr/>
                    <a:lstStyle/>
                    <a:p>
                      <a:r>
                        <a:rPr lang="en-US" dirty="0" smtClean="0"/>
                        <a:t>17.1%</a:t>
                      </a:r>
                      <a:endParaRPr lang="en-US" dirty="0"/>
                    </a:p>
                  </a:txBody>
                  <a:tcPr/>
                </a:tc>
                <a:tc>
                  <a:txBody>
                    <a:bodyPr/>
                    <a:lstStyle/>
                    <a:p>
                      <a:r>
                        <a:rPr lang="en-US" b="1" dirty="0" smtClean="0">
                          <a:solidFill>
                            <a:srgbClr val="008000"/>
                          </a:solidFill>
                        </a:rPr>
                        <a:t>7.0%</a:t>
                      </a:r>
                      <a:endParaRPr lang="en-US" b="1" dirty="0">
                        <a:solidFill>
                          <a:srgbClr val="008000"/>
                        </a:solidFill>
                      </a:endParaRPr>
                    </a:p>
                  </a:txBody>
                  <a:tcPr/>
                </a:tc>
              </a:tr>
              <a:tr h="370840">
                <a:tc>
                  <a:txBody>
                    <a:bodyPr/>
                    <a:lstStyle/>
                    <a:p>
                      <a:r>
                        <a:rPr lang="en-US" dirty="0" smtClean="0"/>
                        <a:t>RMSE</a:t>
                      </a:r>
                      <a:endParaRPr lang="en-US" dirty="0"/>
                    </a:p>
                  </a:txBody>
                  <a:tcPr/>
                </a:tc>
                <a:tc>
                  <a:txBody>
                    <a:bodyPr/>
                    <a:lstStyle/>
                    <a:p>
                      <a:r>
                        <a:rPr lang="en-US" dirty="0" smtClean="0"/>
                        <a:t>32.7%</a:t>
                      </a:r>
                      <a:endParaRPr lang="en-US" dirty="0"/>
                    </a:p>
                  </a:txBody>
                  <a:tcPr/>
                </a:tc>
                <a:tc>
                  <a:txBody>
                    <a:bodyPr/>
                    <a:lstStyle/>
                    <a:p>
                      <a:r>
                        <a:rPr lang="en-US" dirty="0" smtClean="0"/>
                        <a:t>23.8%</a:t>
                      </a:r>
                      <a:endParaRPr lang="en-US" dirty="0"/>
                    </a:p>
                  </a:txBody>
                  <a:tcPr/>
                </a:tc>
                <a:tc>
                  <a:txBody>
                    <a:bodyPr/>
                    <a:lstStyle/>
                    <a:p>
                      <a:r>
                        <a:rPr lang="en-US" b="1" dirty="0" smtClean="0">
                          <a:solidFill>
                            <a:srgbClr val="008000"/>
                          </a:solidFill>
                        </a:rPr>
                        <a:t>8.9%</a:t>
                      </a:r>
                      <a:endParaRPr lang="en-US" b="1" dirty="0">
                        <a:solidFill>
                          <a:srgbClr val="008000"/>
                        </a:solidFill>
                      </a:endParaRPr>
                    </a:p>
                  </a:txBody>
                  <a:tcPr/>
                </a:tc>
              </a:tr>
            </a:tbl>
          </a:graphicData>
        </a:graphic>
      </p:graphicFrame>
      <p:sp>
        <p:nvSpPr>
          <p:cNvPr id="8" name="TextBox 7"/>
          <p:cNvSpPr txBox="1"/>
          <p:nvPr/>
        </p:nvSpPr>
        <p:spPr>
          <a:xfrm>
            <a:off x="377608" y="2162297"/>
            <a:ext cx="8346656" cy="338554"/>
          </a:xfrm>
          <a:prstGeom prst="rect">
            <a:avLst/>
          </a:prstGeom>
          <a:noFill/>
        </p:spPr>
        <p:txBody>
          <a:bodyPr wrap="none" rtlCol="0">
            <a:spAutoFit/>
          </a:bodyPr>
          <a:lstStyle/>
          <a:p>
            <a:r>
              <a:rPr lang="en-US" sz="1600" b="1" dirty="0" smtClean="0"/>
              <a:t>Forecasts valid between 21 September 2013, 0 UTC, and 1 November 2013, 23 UTC</a:t>
            </a:r>
            <a:endParaRPr lang="en-US" sz="1600" b="1" dirty="0"/>
          </a:p>
        </p:txBody>
      </p:sp>
      <p:sp>
        <p:nvSpPr>
          <p:cNvPr id="3" name="Slide Number Placeholder 2"/>
          <p:cNvSpPr>
            <a:spLocks noGrp="1"/>
          </p:cNvSpPr>
          <p:nvPr>
            <p:ph type="sldNum" sz="quarter" idx="12"/>
          </p:nvPr>
        </p:nvSpPr>
        <p:spPr/>
        <p:txBody>
          <a:bodyPr/>
          <a:lstStyle/>
          <a:p>
            <a:fld id="{4382A7F7-08BF-4252-8141-63FB96055BBB}" type="slidenum">
              <a:rPr lang="en-US" smtClean="0"/>
              <a:t>73</a:t>
            </a:fld>
            <a:endParaRPr lang="en-US"/>
          </a:p>
        </p:txBody>
      </p:sp>
    </p:spTree>
    <p:extLst>
      <p:ext uri="{BB962C8B-B14F-4D97-AF65-F5344CB8AC3E}">
        <p14:creationId xmlns:p14="http://schemas.microsoft.com/office/powerpoint/2010/main" val="14777174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itle 2"/>
          <p:cNvSpPr>
            <a:spLocks noGrp="1"/>
          </p:cNvSpPr>
          <p:nvPr>
            <p:ph type="title" orient="vert"/>
          </p:nvPr>
        </p:nvSpPr>
        <p:spPr/>
        <p:txBody>
          <a:bodyPr>
            <a:normAutofit fontScale="90000"/>
          </a:bodyPr>
          <a:lstStyle/>
          <a:p>
            <a:r>
              <a:rPr lang="en-US" dirty="0" smtClean="0"/>
              <a:t>Results</a:t>
            </a:r>
            <a:endParaRPr lang="en-US" dirty="0"/>
          </a:p>
        </p:txBody>
      </p:sp>
      <p:pic>
        <p:nvPicPr>
          <p:cNvPr id="6" name="Picture 5" descr="Macintosh HD:Users:jordang:plots:hrrr_300-mean.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4693" y="182880"/>
            <a:ext cx="5407890" cy="3246120"/>
          </a:xfrm>
          <a:prstGeom prst="rect">
            <a:avLst/>
          </a:prstGeom>
          <a:noFill/>
          <a:ln>
            <a:noFill/>
          </a:ln>
        </p:spPr>
      </p:pic>
      <p:pic>
        <p:nvPicPr>
          <p:cNvPr id="7" name="Picture 6" descr="Macintosh HD:Users:jordang:plots:hrrr_900-mean.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693" y="3429000"/>
            <a:ext cx="5407890" cy="3246120"/>
          </a:xfrm>
          <a:prstGeom prst="rect">
            <a:avLst/>
          </a:prstGeom>
          <a:noFill/>
          <a:ln>
            <a:noFill/>
          </a:ln>
        </p:spPr>
      </p:pic>
      <p:graphicFrame>
        <p:nvGraphicFramePr>
          <p:cNvPr id="8" name="Table 7"/>
          <p:cNvGraphicFramePr>
            <a:graphicFrameLocks noGrp="1"/>
          </p:cNvGraphicFramePr>
          <p:nvPr>
            <p:extLst>
              <p:ext uri="{D42A27DB-BD31-4B8C-83A1-F6EECF244321}">
                <p14:modId xmlns:p14="http://schemas.microsoft.com/office/powerpoint/2010/main" val="406412844"/>
              </p:ext>
            </p:extLst>
          </p:nvPr>
        </p:nvGraphicFramePr>
        <p:xfrm>
          <a:off x="4994381" y="650640"/>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300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200" dirty="0" smtClean="0"/>
                        <a:t>Relative Humidity</a:t>
                      </a:r>
                    </a:p>
                  </a:txBody>
                  <a:tcPr/>
                </a:tc>
                <a:tc>
                  <a:txBody>
                    <a:bodyPr/>
                    <a:lstStyle/>
                    <a:p>
                      <a:r>
                        <a:rPr lang="en-US" sz="1200" dirty="0" smtClean="0"/>
                        <a:t>0.270</a:t>
                      </a:r>
                      <a:endParaRPr lang="en-US" sz="1200" dirty="0"/>
                    </a:p>
                  </a:txBody>
                  <a:tcPr/>
                </a:tc>
              </a:tr>
              <a:tr h="370840">
                <a:tc>
                  <a:txBody>
                    <a:bodyPr/>
                    <a:lstStyle/>
                    <a:p>
                      <a:r>
                        <a:rPr lang="en-US" sz="1200" dirty="0" smtClean="0"/>
                        <a:t>Relative Humidity - 100</a:t>
                      </a:r>
                      <a:endParaRPr lang="en-US" sz="1200" dirty="0"/>
                    </a:p>
                  </a:txBody>
                  <a:tcPr/>
                </a:tc>
                <a:tc>
                  <a:txBody>
                    <a:bodyPr/>
                    <a:lstStyle/>
                    <a:p>
                      <a:r>
                        <a:rPr lang="en-US" sz="1200" dirty="0" smtClean="0"/>
                        <a:t>0.228</a:t>
                      </a:r>
                      <a:endParaRPr lang="en-US" sz="1200" dirty="0"/>
                    </a:p>
                  </a:txBody>
                  <a:tcPr/>
                </a:tc>
              </a:tr>
              <a:tr h="370840">
                <a:tc>
                  <a:txBody>
                    <a:bodyPr/>
                    <a:lstStyle/>
                    <a:p>
                      <a:r>
                        <a:rPr lang="en-US" sz="1200" dirty="0" smtClean="0"/>
                        <a:t>Cloud Water Mixing Ratio</a:t>
                      </a:r>
                      <a:endParaRPr lang="en-US" sz="1200" dirty="0"/>
                    </a:p>
                  </a:txBody>
                  <a:tcPr/>
                </a:tc>
                <a:tc>
                  <a:txBody>
                    <a:bodyPr/>
                    <a:lstStyle/>
                    <a:p>
                      <a:r>
                        <a:rPr lang="en-US" sz="1200" dirty="0" smtClean="0"/>
                        <a:t>NA</a:t>
                      </a:r>
                      <a:endParaRPr lang="en-US" sz="1200" dirty="0"/>
                    </a:p>
                  </a:txBody>
                  <a:tcPr/>
                </a:tc>
              </a:tr>
              <a:tr h="370840">
                <a:tc>
                  <a:txBody>
                    <a:bodyPr/>
                    <a:lstStyle/>
                    <a:p>
                      <a:r>
                        <a:rPr lang="en-US" sz="1200" dirty="0" smtClean="0"/>
                        <a:t>Rain Water Mixing Ratio</a:t>
                      </a:r>
                      <a:endParaRPr lang="en-US" sz="1200" dirty="0"/>
                    </a:p>
                  </a:txBody>
                  <a:tcPr/>
                </a:tc>
                <a:tc>
                  <a:txBody>
                    <a:bodyPr/>
                    <a:lstStyle/>
                    <a:p>
                      <a:r>
                        <a:rPr lang="en-US" sz="1200" dirty="0" smtClean="0"/>
                        <a:t>NA</a:t>
                      </a:r>
                      <a:endParaRPr lang="en-US" sz="1200" dirty="0"/>
                    </a:p>
                  </a:txBody>
                  <a:tcPr/>
                </a:tc>
              </a:tr>
              <a:tr h="370840">
                <a:tc>
                  <a:txBody>
                    <a:bodyPr/>
                    <a:lstStyle/>
                    <a:p>
                      <a:r>
                        <a:rPr lang="en-US" sz="1200" dirty="0" smtClean="0"/>
                        <a:t>Cloud Ice Mixing Ratio</a:t>
                      </a:r>
                      <a:endParaRPr lang="en-US" sz="1200" dirty="0"/>
                    </a:p>
                  </a:txBody>
                  <a:tcPr/>
                </a:tc>
                <a:tc>
                  <a:txBody>
                    <a:bodyPr/>
                    <a:lstStyle/>
                    <a:p>
                      <a:r>
                        <a:rPr lang="en-US" sz="1200" kern="1200" dirty="0" smtClean="0">
                          <a:solidFill>
                            <a:schemeClr val="dk1"/>
                          </a:solidFill>
                          <a:effectLst/>
                          <a:latin typeface="+mn-lt"/>
                          <a:ea typeface="+mn-ea"/>
                          <a:cs typeface="+mn-cs"/>
                        </a:rPr>
                        <a:t>4.21×10</a:t>
                      </a:r>
                      <a:r>
                        <a:rPr lang="en-US" sz="1200" kern="1200" baseline="30000" dirty="0" smtClean="0">
                          <a:solidFill>
                            <a:schemeClr val="dk1"/>
                          </a:solidFill>
                          <a:effectLst/>
                          <a:latin typeface="+mn-lt"/>
                          <a:ea typeface="+mn-ea"/>
                          <a:cs typeface="+mn-cs"/>
                        </a:rPr>
                        <a:t>6</a:t>
                      </a:r>
                      <a:endParaRPr lang="en-US" sz="1000" dirty="0"/>
                    </a:p>
                  </a:txBody>
                  <a:tcPr/>
                </a:tc>
              </a:tr>
              <a:tr h="370840">
                <a:tc>
                  <a:txBody>
                    <a:bodyPr/>
                    <a:lstStyle/>
                    <a:p>
                      <a:r>
                        <a:rPr lang="en-US" sz="1200" dirty="0" smtClean="0"/>
                        <a:t>Snow Mixing Ratio</a:t>
                      </a:r>
                      <a:endParaRPr lang="en-US" sz="1200" dirty="0"/>
                    </a:p>
                  </a:txBody>
                  <a:tcPr/>
                </a:tc>
                <a:tc>
                  <a:txBody>
                    <a:bodyPr/>
                    <a:lstStyle/>
                    <a:p>
                      <a:r>
                        <a:rPr lang="en-US" sz="1200" kern="1200" dirty="0" smtClean="0">
                          <a:solidFill>
                            <a:schemeClr val="dk1"/>
                          </a:solidFill>
                          <a:effectLst/>
                          <a:latin typeface="+mn-lt"/>
                          <a:ea typeface="+mn-ea"/>
                          <a:cs typeface="+mn-cs"/>
                        </a:rPr>
                        <a:t>9.61×10</a:t>
                      </a:r>
                      <a:r>
                        <a:rPr lang="en-US" sz="1200" kern="1200" baseline="30000" dirty="0" smtClean="0">
                          <a:solidFill>
                            <a:schemeClr val="dk1"/>
                          </a:solidFill>
                          <a:effectLst/>
                          <a:latin typeface="+mn-lt"/>
                          <a:ea typeface="+mn-ea"/>
                          <a:cs typeface="+mn-cs"/>
                        </a:rPr>
                        <a:t>4</a:t>
                      </a:r>
                      <a:endParaRPr lang="en-US" sz="10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06571243"/>
              </p:ext>
            </p:extLst>
          </p:nvPr>
        </p:nvGraphicFramePr>
        <p:xfrm>
          <a:off x="4994381" y="3893232"/>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900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200" dirty="0" smtClean="0"/>
                        <a:t>Relative Humidity</a:t>
                      </a:r>
                    </a:p>
                  </a:txBody>
                  <a:tcPr/>
                </a:tc>
                <a:tc>
                  <a:txBody>
                    <a:bodyPr/>
                    <a:lstStyle/>
                    <a:p>
                      <a:r>
                        <a:rPr lang="en-US" sz="1200" dirty="0" smtClean="0"/>
                        <a:t>0.184</a:t>
                      </a:r>
                      <a:endParaRPr lang="en-US" sz="1200" dirty="0"/>
                    </a:p>
                  </a:txBody>
                  <a:tcPr/>
                </a:tc>
              </a:tr>
              <a:tr h="370840">
                <a:tc>
                  <a:txBody>
                    <a:bodyPr/>
                    <a:lstStyle/>
                    <a:p>
                      <a:r>
                        <a:rPr lang="en-US" sz="1200" dirty="0" smtClean="0"/>
                        <a:t>Relative Humidity - 100</a:t>
                      </a:r>
                      <a:endParaRPr lang="en-US" sz="1200" dirty="0"/>
                    </a:p>
                  </a:txBody>
                  <a:tcPr/>
                </a:tc>
                <a:tc>
                  <a:txBody>
                    <a:bodyPr/>
                    <a:lstStyle/>
                    <a:p>
                      <a:r>
                        <a:rPr lang="en-US" sz="1200" dirty="0" smtClean="0"/>
                        <a:t>0.182</a:t>
                      </a:r>
                      <a:endParaRPr lang="en-US" sz="1200" dirty="0"/>
                    </a:p>
                  </a:txBody>
                  <a:tcPr/>
                </a:tc>
              </a:tr>
              <a:tr h="370840">
                <a:tc>
                  <a:txBody>
                    <a:bodyPr/>
                    <a:lstStyle/>
                    <a:p>
                      <a:r>
                        <a:rPr lang="en-US" sz="1200" dirty="0" smtClean="0"/>
                        <a:t>Cloud Water Mixing Ratio</a:t>
                      </a:r>
                      <a:endParaRPr lang="en-US" sz="1200" dirty="0"/>
                    </a:p>
                  </a:txBody>
                  <a:tcPr/>
                </a:tc>
                <a:tc>
                  <a:txBody>
                    <a:bodyPr/>
                    <a:lstStyle/>
                    <a:p>
                      <a:r>
                        <a:rPr lang="en-US" sz="1200" kern="1200" dirty="0" smtClean="0">
                          <a:solidFill>
                            <a:schemeClr val="dk1"/>
                          </a:solidFill>
                          <a:effectLst/>
                          <a:latin typeface="+mn-lt"/>
                          <a:ea typeface="+mn-ea"/>
                          <a:cs typeface="+mn-cs"/>
                        </a:rPr>
                        <a:t>1.38×10</a:t>
                      </a:r>
                      <a:r>
                        <a:rPr lang="en-US" sz="1200" kern="1200" baseline="30000" dirty="0" smtClean="0">
                          <a:solidFill>
                            <a:schemeClr val="dk1"/>
                          </a:solidFill>
                          <a:effectLst/>
                          <a:latin typeface="+mn-lt"/>
                          <a:ea typeface="+mn-ea"/>
                          <a:cs typeface="+mn-cs"/>
                        </a:rPr>
                        <a:t>5</a:t>
                      </a:r>
                      <a:endParaRPr lang="en-US" sz="1200" dirty="0"/>
                    </a:p>
                  </a:txBody>
                  <a:tcPr/>
                </a:tc>
              </a:tr>
              <a:tr h="370840">
                <a:tc>
                  <a:txBody>
                    <a:bodyPr/>
                    <a:lstStyle/>
                    <a:p>
                      <a:r>
                        <a:rPr lang="en-US" sz="1200" dirty="0" smtClean="0"/>
                        <a:t>Rain Water Mixing Ratio</a:t>
                      </a:r>
                      <a:endParaRPr lang="en-US" sz="1200" dirty="0"/>
                    </a:p>
                  </a:txBody>
                  <a:tcPr/>
                </a:tc>
                <a:tc>
                  <a:txBody>
                    <a:bodyPr/>
                    <a:lstStyle/>
                    <a:p>
                      <a:r>
                        <a:rPr lang="en-US" sz="1200" kern="1200" dirty="0" smtClean="0">
                          <a:solidFill>
                            <a:schemeClr val="dk1"/>
                          </a:solidFill>
                          <a:effectLst/>
                          <a:latin typeface="+mn-lt"/>
                          <a:ea typeface="+mn-ea"/>
                          <a:cs typeface="+mn-cs"/>
                        </a:rPr>
                        <a:t>3.11×10</a:t>
                      </a:r>
                      <a:r>
                        <a:rPr lang="en-US" sz="1200" kern="1200" baseline="30000" dirty="0" smtClean="0">
                          <a:solidFill>
                            <a:schemeClr val="dk1"/>
                          </a:solidFill>
                          <a:effectLst/>
                          <a:latin typeface="+mn-lt"/>
                          <a:ea typeface="+mn-ea"/>
                          <a:cs typeface="+mn-cs"/>
                        </a:rPr>
                        <a:t>5</a:t>
                      </a:r>
                      <a:endParaRPr lang="en-US" sz="1000" dirty="0"/>
                    </a:p>
                  </a:txBody>
                  <a:tcPr/>
                </a:tc>
              </a:tr>
              <a:tr h="370840">
                <a:tc>
                  <a:txBody>
                    <a:bodyPr/>
                    <a:lstStyle/>
                    <a:p>
                      <a:r>
                        <a:rPr lang="en-US" sz="1200" dirty="0" smtClean="0"/>
                        <a:t>Cloud Ice Mixing Ratio</a:t>
                      </a:r>
                      <a:endParaRPr lang="en-US" sz="1200" dirty="0"/>
                    </a:p>
                  </a:txBody>
                  <a:tcPr/>
                </a:tc>
                <a:tc>
                  <a:txBody>
                    <a:bodyPr/>
                    <a:lstStyle/>
                    <a:p>
                      <a:r>
                        <a:rPr lang="en-US" sz="1200" kern="1200" dirty="0" smtClean="0">
                          <a:solidFill>
                            <a:schemeClr val="dk1"/>
                          </a:solidFill>
                          <a:effectLst/>
                          <a:latin typeface="+mn-lt"/>
                          <a:ea typeface="+mn-ea"/>
                          <a:cs typeface="+mn-cs"/>
                        </a:rPr>
                        <a:t>2.88×10</a:t>
                      </a:r>
                      <a:r>
                        <a:rPr lang="en-US" sz="1200" kern="1200" baseline="30000" dirty="0" smtClean="0">
                          <a:solidFill>
                            <a:schemeClr val="dk1"/>
                          </a:solidFill>
                          <a:effectLst/>
                          <a:latin typeface="+mn-lt"/>
                          <a:ea typeface="+mn-ea"/>
                          <a:cs typeface="+mn-cs"/>
                        </a:rPr>
                        <a:t>6</a:t>
                      </a:r>
                      <a:endParaRPr lang="en-US" sz="1000" dirty="0"/>
                    </a:p>
                  </a:txBody>
                  <a:tcPr/>
                </a:tc>
              </a:tr>
              <a:tr h="370840">
                <a:tc>
                  <a:txBody>
                    <a:bodyPr/>
                    <a:lstStyle/>
                    <a:p>
                      <a:r>
                        <a:rPr lang="en-US" sz="1200" dirty="0" smtClean="0"/>
                        <a:t>Snow Mixing Ratio</a:t>
                      </a:r>
                      <a:endParaRPr lang="en-US" sz="1200" dirty="0"/>
                    </a:p>
                  </a:txBody>
                  <a:tcPr/>
                </a:tc>
                <a:tc>
                  <a:txBody>
                    <a:bodyPr/>
                    <a:lstStyle/>
                    <a:p>
                      <a:r>
                        <a:rPr lang="en-US" sz="1200" kern="1200" dirty="0" smtClean="0">
                          <a:solidFill>
                            <a:schemeClr val="dk1"/>
                          </a:solidFill>
                          <a:effectLst/>
                          <a:latin typeface="+mn-lt"/>
                          <a:ea typeface="+mn-ea"/>
                          <a:cs typeface="+mn-cs"/>
                        </a:rPr>
                        <a:t>4.23×10</a:t>
                      </a:r>
                      <a:r>
                        <a:rPr lang="en-US" sz="1200" kern="1200" baseline="30000" dirty="0" smtClean="0">
                          <a:solidFill>
                            <a:schemeClr val="dk1"/>
                          </a:solidFill>
                          <a:effectLst/>
                          <a:latin typeface="+mn-lt"/>
                          <a:ea typeface="+mn-ea"/>
                          <a:cs typeface="+mn-cs"/>
                        </a:rPr>
                        <a:t>5</a:t>
                      </a:r>
                      <a:endParaRPr lang="en-US" sz="1000" dirty="0"/>
                    </a:p>
                  </a:txBody>
                  <a:tcPr/>
                </a:tc>
              </a:tr>
            </a:tbl>
          </a:graphicData>
        </a:graphic>
      </p:graphicFrame>
      <p:sp>
        <p:nvSpPr>
          <p:cNvPr id="2" name="Slide Number Placeholder 1"/>
          <p:cNvSpPr>
            <a:spLocks noGrp="1"/>
          </p:cNvSpPr>
          <p:nvPr>
            <p:ph type="sldNum" sz="quarter" idx="12"/>
          </p:nvPr>
        </p:nvSpPr>
        <p:spPr/>
        <p:txBody>
          <a:bodyPr/>
          <a:lstStyle/>
          <a:p>
            <a:fld id="{4382A7F7-08BF-4252-8141-63FB96055BBB}" type="slidenum">
              <a:rPr lang="en-US" smtClean="0"/>
              <a:t>74</a:t>
            </a:fld>
            <a:endParaRPr lang="en-US"/>
          </a:p>
        </p:txBody>
      </p:sp>
      <p:sp>
        <p:nvSpPr>
          <p:cNvPr id="4" name="TextBox 3"/>
          <p:cNvSpPr txBox="1"/>
          <p:nvPr/>
        </p:nvSpPr>
        <p:spPr>
          <a:xfrm>
            <a:off x="4994381" y="3343195"/>
            <a:ext cx="2901519" cy="430887"/>
          </a:xfrm>
          <a:prstGeom prst="rect">
            <a:avLst/>
          </a:prstGeom>
          <a:noFill/>
        </p:spPr>
        <p:txBody>
          <a:bodyPr wrap="square" rtlCol="0">
            <a:spAutoFit/>
          </a:bodyPr>
          <a:lstStyle/>
          <a:p>
            <a:r>
              <a:rPr lang="en-US" sz="1100" b="1" dirty="0" smtClean="0"/>
              <a:t>Means valid 1 UTC, 21 September 2013, through 23 UTC, 1 November 2013</a:t>
            </a:r>
            <a:endParaRPr lang="en-US" sz="1100" b="1" dirty="0"/>
          </a:p>
        </p:txBody>
      </p:sp>
    </p:spTree>
    <p:extLst>
      <p:ext uri="{BB962C8B-B14F-4D97-AF65-F5344CB8AC3E}">
        <p14:creationId xmlns:p14="http://schemas.microsoft.com/office/powerpoint/2010/main" val="20194662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Title 3"/>
          <p:cNvSpPr>
            <a:spLocks noGrp="1"/>
          </p:cNvSpPr>
          <p:nvPr>
            <p:ph type="title" orient="vert"/>
          </p:nvPr>
        </p:nvSpPr>
        <p:spPr/>
        <p:txBody>
          <a:bodyPr>
            <a:normAutofit fontScale="90000"/>
          </a:bodyPr>
          <a:lstStyle/>
          <a:p>
            <a:r>
              <a:rPr lang="en-US" dirty="0" smtClean="0"/>
              <a:t>Results</a:t>
            </a:r>
            <a:endParaRPr lang="en-US" dirty="0"/>
          </a:p>
        </p:txBody>
      </p:sp>
      <p:pic>
        <p:nvPicPr>
          <p:cNvPr id="6" name="Picture 5" descr="Macintosh HD:Users:jordang:plots:hrrr_900-perc.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3424874"/>
            <a:ext cx="5408274" cy="3246120"/>
          </a:xfrm>
          <a:prstGeom prst="rect">
            <a:avLst/>
          </a:prstGeom>
          <a:noFill/>
          <a:ln>
            <a:noFill/>
          </a:ln>
        </p:spPr>
      </p:pic>
      <p:pic>
        <p:nvPicPr>
          <p:cNvPr id="7" name="Picture 6" descr="Macintosh HD:Users:jordang:plots:hrrr_300-perc.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78754"/>
            <a:ext cx="5408274" cy="3246120"/>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4238523703"/>
              </p:ext>
            </p:extLst>
          </p:nvPr>
        </p:nvGraphicFramePr>
        <p:xfrm>
          <a:off x="4994381" y="650640"/>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300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200" dirty="0" smtClean="0"/>
                        <a:t>Relative Humidity</a:t>
                      </a:r>
                    </a:p>
                  </a:txBody>
                  <a:tcPr/>
                </a:tc>
                <a:tc>
                  <a:txBody>
                    <a:bodyPr/>
                    <a:lstStyle/>
                    <a:p>
                      <a:r>
                        <a:rPr lang="en-US" sz="1200" dirty="0" smtClean="0"/>
                        <a:t>58.9%</a:t>
                      </a:r>
                      <a:endParaRPr lang="en-US" sz="1200" dirty="0"/>
                    </a:p>
                  </a:txBody>
                  <a:tcPr/>
                </a:tc>
              </a:tr>
              <a:tr h="370840">
                <a:tc>
                  <a:txBody>
                    <a:bodyPr/>
                    <a:lstStyle/>
                    <a:p>
                      <a:r>
                        <a:rPr lang="en-US" sz="1200" dirty="0" smtClean="0"/>
                        <a:t>Relative Humidity - 100</a:t>
                      </a:r>
                      <a:endParaRPr lang="en-US" sz="1200" dirty="0"/>
                    </a:p>
                  </a:txBody>
                  <a:tcPr/>
                </a:tc>
                <a:tc>
                  <a:txBody>
                    <a:bodyPr/>
                    <a:lstStyle/>
                    <a:p>
                      <a:r>
                        <a:rPr lang="en-US" sz="1200" dirty="0" smtClean="0"/>
                        <a:t>43.6%</a:t>
                      </a:r>
                      <a:endParaRPr lang="en-US" sz="1200" dirty="0"/>
                    </a:p>
                  </a:txBody>
                  <a:tcPr/>
                </a:tc>
              </a:tr>
              <a:tr h="370840">
                <a:tc>
                  <a:txBody>
                    <a:bodyPr/>
                    <a:lstStyle/>
                    <a:p>
                      <a:r>
                        <a:rPr lang="en-US" sz="1200" dirty="0" smtClean="0"/>
                        <a:t>Cloud Water Mixing Ratio</a:t>
                      </a:r>
                      <a:endParaRPr lang="en-US" sz="1200" dirty="0"/>
                    </a:p>
                  </a:txBody>
                  <a:tcPr/>
                </a:tc>
                <a:tc>
                  <a:txBody>
                    <a:bodyPr/>
                    <a:lstStyle/>
                    <a:p>
                      <a:r>
                        <a:rPr lang="en-US" sz="1200" dirty="0" smtClean="0"/>
                        <a:t>0.0%</a:t>
                      </a:r>
                      <a:endParaRPr lang="en-US" sz="1200" dirty="0"/>
                    </a:p>
                  </a:txBody>
                  <a:tcPr/>
                </a:tc>
              </a:tr>
              <a:tr h="370840">
                <a:tc>
                  <a:txBody>
                    <a:bodyPr/>
                    <a:lstStyle/>
                    <a:p>
                      <a:r>
                        <a:rPr lang="en-US" sz="1200" dirty="0" smtClean="0"/>
                        <a:t>Rain Water Mixing Ratio</a:t>
                      </a:r>
                      <a:endParaRPr lang="en-US" sz="1200" dirty="0"/>
                    </a:p>
                  </a:txBody>
                  <a:tcPr/>
                </a:tc>
                <a:tc>
                  <a:txBody>
                    <a:bodyPr/>
                    <a:lstStyle/>
                    <a:p>
                      <a:r>
                        <a:rPr lang="en-US" sz="1200" dirty="0" smtClean="0"/>
                        <a:t>0.0%</a:t>
                      </a:r>
                      <a:endParaRPr lang="en-US" sz="1200" dirty="0"/>
                    </a:p>
                  </a:txBody>
                  <a:tcPr/>
                </a:tc>
              </a:tr>
              <a:tr h="370840">
                <a:tc>
                  <a:txBody>
                    <a:bodyPr/>
                    <a:lstStyle/>
                    <a:p>
                      <a:r>
                        <a:rPr lang="en-US" sz="1200" dirty="0" smtClean="0"/>
                        <a:t>Cloud Ice Mixing Ratio</a:t>
                      </a:r>
                      <a:endParaRPr lang="en-US" sz="1200" dirty="0"/>
                    </a:p>
                  </a:txBody>
                  <a:tcPr/>
                </a:tc>
                <a:tc>
                  <a:txBody>
                    <a:bodyPr/>
                    <a:lstStyle/>
                    <a:p>
                      <a:r>
                        <a:rPr lang="en-US" sz="1200" dirty="0" smtClean="0"/>
                        <a:t>47.2%</a:t>
                      </a:r>
                      <a:endParaRPr lang="en-US" sz="1200" dirty="0"/>
                    </a:p>
                  </a:txBody>
                  <a:tcPr/>
                </a:tc>
              </a:tr>
              <a:tr h="370840">
                <a:tc>
                  <a:txBody>
                    <a:bodyPr/>
                    <a:lstStyle/>
                    <a:p>
                      <a:r>
                        <a:rPr lang="en-US" sz="1200" dirty="0" smtClean="0"/>
                        <a:t>Snow Mixing Ratio</a:t>
                      </a:r>
                      <a:endParaRPr lang="en-US" sz="1200" dirty="0"/>
                    </a:p>
                  </a:txBody>
                  <a:tcPr/>
                </a:tc>
                <a:tc>
                  <a:txBody>
                    <a:bodyPr/>
                    <a:lstStyle/>
                    <a:p>
                      <a:r>
                        <a:rPr lang="en-US" sz="1200" dirty="0" smtClean="0"/>
                        <a:t>25.0%</a:t>
                      </a:r>
                      <a:endParaRPr lang="en-US" sz="12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847776189"/>
              </p:ext>
            </p:extLst>
          </p:nvPr>
        </p:nvGraphicFramePr>
        <p:xfrm>
          <a:off x="4994381" y="3893232"/>
          <a:ext cx="2901519" cy="2595880"/>
        </p:xfrm>
        <a:graphic>
          <a:graphicData uri="http://schemas.openxmlformats.org/drawingml/2006/table">
            <a:tbl>
              <a:tblPr firstRow="1" bandRow="1">
                <a:tableStyleId>{073A0DAA-6AF3-43AB-8588-CEC1D06C72B9}</a:tableStyleId>
              </a:tblPr>
              <a:tblGrid>
                <a:gridCol w="2076644"/>
                <a:gridCol w="824875"/>
              </a:tblGrid>
              <a:tr h="370840">
                <a:tc>
                  <a:txBody>
                    <a:bodyPr/>
                    <a:lstStyle/>
                    <a:p>
                      <a:r>
                        <a:rPr lang="en-US" sz="1200" dirty="0" smtClean="0"/>
                        <a:t>900 hPa Quantity</a:t>
                      </a:r>
                      <a:endParaRPr lang="en-US" sz="1200" dirty="0"/>
                    </a:p>
                  </a:txBody>
                  <a:tcPr/>
                </a:tc>
                <a:tc>
                  <a:txBody>
                    <a:bodyPr/>
                    <a:lstStyle/>
                    <a:p>
                      <a:r>
                        <a:rPr lang="en-US" sz="1200" dirty="0" smtClean="0"/>
                        <a:t>Mean</a:t>
                      </a:r>
                      <a:endParaRPr lang="en-US" sz="1200" dirty="0"/>
                    </a:p>
                  </a:txBody>
                  <a:tcPr/>
                </a:tc>
              </a:tr>
              <a:tr h="370840">
                <a:tc>
                  <a:txBody>
                    <a:bodyPr/>
                    <a:lstStyle/>
                    <a:p>
                      <a:r>
                        <a:rPr lang="en-US" sz="1200" dirty="0" smtClean="0"/>
                        <a:t>Relative Humidity</a:t>
                      </a:r>
                    </a:p>
                  </a:txBody>
                  <a:tcPr/>
                </a:tc>
                <a:tc>
                  <a:txBody>
                    <a:bodyPr/>
                    <a:lstStyle/>
                    <a:p>
                      <a:r>
                        <a:rPr lang="en-US" sz="1200" dirty="0" smtClean="0"/>
                        <a:t>35.8%</a:t>
                      </a:r>
                      <a:endParaRPr lang="en-US" sz="1200" dirty="0"/>
                    </a:p>
                  </a:txBody>
                  <a:tcPr/>
                </a:tc>
              </a:tr>
              <a:tr h="370840">
                <a:tc>
                  <a:txBody>
                    <a:bodyPr/>
                    <a:lstStyle/>
                    <a:p>
                      <a:r>
                        <a:rPr lang="en-US" sz="1200" dirty="0" smtClean="0"/>
                        <a:t>Relative Humidity - 100</a:t>
                      </a:r>
                      <a:endParaRPr lang="en-US" sz="1200" dirty="0"/>
                    </a:p>
                  </a:txBody>
                  <a:tcPr/>
                </a:tc>
                <a:tc>
                  <a:txBody>
                    <a:bodyPr/>
                    <a:lstStyle/>
                    <a:p>
                      <a:r>
                        <a:rPr lang="en-US" sz="1200" dirty="0" smtClean="0"/>
                        <a:t>25.4%</a:t>
                      </a:r>
                      <a:endParaRPr lang="en-US" sz="1200" dirty="0"/>
                    </a:p>
                  </a:txBody>
                  <a:tcPr/>
                </a:tc>
              </a:tr>
              <a:tr h="370840">
                <a:tc>
                  <a:txBody>
                    <a:bodyPr/>
                    <a:lstStyle/>
                    <a:p>
                      <a:r>
                        <a:rPr lang="en-US" sz="1200" dirty="0" smtClean="0"/>
                        <a:t>Cloud Water Mixing Ratio</a:t>
                      </a:r>
                      <a:endParaRPr lang="en-US" sz="1200" dirty="0"/>
                    </a:p>
                  </a:txBody>
                  <a:tcPr/>
                </a:tc>
                <a:tc>
                  <a:txBody>
                    <a:bodyPr/>
                    <a:lstStyle/>
                    <a:p>
                      <a:r>
                        <a:rPr lang="en-US" sz="1200" dirty="0" smtClean="0"/>
                        <a:t>76.3%</a:t>
                      </a:r>
                      <a:endParaRPr lang="en-US" sz="1200" dirty="0"/>
                    </a:p>
                  </a:txBody>
                  <a:tcPr/>
                </a:tc>
              </a:tr>
              <a:tr h="370840">
                <a:tc>
                  <a:txBody>
                    <a:bodyPr/>
                    <a:lstStyle/>
                    <a:p>
                      <a:r>
                        <a:rPr lang="en-US" sz="1200" dirty="0" smtClean="0"/>
                        <a:t>Rain Water Mixing Ratio</a:t>
                      </a:r>
                      <a:endParaRPr lang="en-US" sz="1200" dirty="0"/>
                    </a:p>
                  </a:txBody>
                  <a:tcPr/>
                </a:tc>
                <a:tc>
                  <a:txBody>
                    <a:bodyPr/>
                    <a:lstStyle/>
                    <a:p>
                      <a:r>
                        <a:rPr lang="en-US" sz="1200" dirty="0" smtClean="0"/>
                        <a:t>6.1%</a:t>
                      </a:r>
                      <a:endParaRPr lang="en-US" sz="1200" dirty="0"/>
                    </a:p>
                  </a:txBody>
                  <a:tcPr/>
                </a:tc>
              </a:tr>
              <a:tr h="370840">
                <a:tc>
                  <a:txBody>
                    <a:bodyPr/>
                    <a:lstStyle/>
                    <a:p>
                      <a:r>
                        <a:rPr lang="en-US" sz="1200" dirty="0" smtClean="0"/>
                        <a:t>Cloud Ice Mixing Ratio</a:t>
                      </a:r>
                      <a:endParaRPr lang="en-US" sz="1200" dirty="0"/>
                    </a:p>
                  </a:txBody>
                  <a:tcPr/>
                </a:tc>
                <a:tc>
                  <a:txBody>
                    <a:bodyPr/>
                    <a:lstStyle/>
                    <a:p>
                      <a:r>
                        <a:rPr lang="en-US" sz="1200" dirty="0" smtClean="0"/>
                        <a:t>0.8%</a:t>
                      </a:r>
                      <a:endParaRPr lang="en-US" sz="1200" dirty="0"/>
                    </a:p>
                  </a:txBody>
                  <a:tcPr/>
                </a:tc>
              </a:tr>
              <a:tr h="370840">
                <a:tc>
                  <a:txBody>
                    <a:bodyPr/>
                    <a:lstStyle/>
                    <a:p>
                      <a:r>
                        <a:rPr lang="en-US" sz="1200" dirty="0" smtClean="0"/>
                        <a:t>Snow Mixing Ratio</a:t>
                      </a:r>
                      <a:endParaRPr lang="en-US" sz="1200" dirty="0"/>
                    </a:p>
                  </a:txBody>
                  <a:tcPr/>
                </a:tc>
                <a:tc>
                  <a:txBody>
                    <a:bodyPr/>
                    <a:lstStyle/>
                    <a:p>
                      <a:r>
                        <a:rPr lang="en-US" sz="1200" dirty="0" smtClean="0"/>
                        <a:t>8.9%</a:t>
                      </a:r>
                      <a:endParaRPr lang="en-US" sz="1200" dirty="0"/>
                    </a:p>
                  </a:txBody>
                  <a:tcPr/>
                </a:tc>
              </a:tr>
            </a:tbl>
          </a:graphicData>
        </a:graphic>
      </p:graphicFrame>
      <p:sp>
        <p:nvSpPr>
          <p:cNvPr id="3" name="Slide Number Placeholder 2"/>
          <p:cNvSpPr>
            <a:spLocks noGrp="1"/>
          </p:cNvSpPr>
          <p:nvPr>
            <p:ph type="sldNum" sz="quarter" idx="12"/>
          </p:nvPr>
        </p:nvSpPr>
        <p:spPr/>
        <p:txBody>
          <a:bodyPr/>
          <a:lstStyle/>
          <a:p>
            <a:fld id="{4382A7F7-08BF-4252-8141-63FB96055BBB}" type="slidenum">
              <a:rPr lang="en-US" smtClean="0"/>
              <a:t>75</a:t>
            </a:fld>
            <a:endParaRPr lang="en-US"/>
          </a:p>
        </p:txBody>
      </p:sp>
      <p:sp>
        <p:nvSpPr>
          <p:cNvPr id="9" name="TextBox 8"/>
          <p:cNvSpPr txBox="1"/>
          <p:nvPr/>
        </p:nvSpPr>
        <p:spPr>
          <a:xfrm>
            <a:off x="4994381" y="3343195"/>
            <a:ext cx="2901519" cy="430887"/>
          </a:xfrm>
          <a:prstGeom prst="rect">
            <a:avLst/>
          </a:prstGeom>
          <a:noFill/>
        </p:spPr>
        <p:txBody>
          <a:bodyPr wrap="square" rtlCol="0">
            <a:spAutoFit/>
          </a:bodyPr>
          <a:lstStyle/>
          <a:p>
            <a:r>
              <a:rPr lang="en-US" sz="1100" b="1" dirty="0" smtClean="0"/>
              <a:t>Means valid 1 UTC, 21 September 2013, through 23 UTC, 1 November 2013</a:t>
            </a:r>
            <a:endParaRPr lang="en-US" sz="1100" b="1" dirty="0"/>
          </a:p>
        </p:txBody>
      </p:sp>
    </p:spTree>
    <p:extLst>
      <p:ext uri="{BB962C8B-B14F-4D97-AF65-F5344CB8AC3E}">
        <p14:creationId xmlns:p14="http://schemas.microsoft.com/office/powerpoint/2010/main" val="32556763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Results</a:t>
            </a:r>
            <a:endParaRPr lang="en-US" dirty="0"/>
          </a:p>
        </p:txBody>
      </p:sp>
      <p:pic>
        <p:nvPicPr>
          <p:cNvPr id="8" name="Picture Placeholder 7" descr="Macintosh HD:Users:jordang:plots:hrrr_rhth.png"/>
          <p:cNvPicPr>
            <a:picLocks noGrp="1"/>
          </p:cNvPicPr>
          <p:nvPr>
            <p:ph idx="1"/>
          </p:nvPr>
        </p:nvPicPr>
        <p:blipFill>
          <a:blip r:embed="rId2" cstate="email">
            <a:extLst>
              <a:ext uri="{28A0092B-C50C-407E-A947-70E740481C1C}">
                <a14:useLocalDpi xmlns:a14="http://schemas.microsoft.com/office/drawing/2010/main" val="0"/>
              </a:ext>
            </a:extLst>
          </a:blip>
          <a:srcRect l="-12198" r="-12198"/>
          <a:stretch>
            <a:fillRect/>
          </a:stretch>
        </p:blipFill>
        <p:spPr bwMode="auto">
          <a:xfrm>
            <a:off x="1114424" y="2907538"/>
            <a:ext cx="7610476" cy="3670767"/>
          </a:xfrm>
          <a:prstGeom prst="rect">
            <a:avLst/>
          </a:prstGeom>
          <a:noFill/>
          <a:ln>
            <a:noFill/>
          </a:ln>
        </p:spPr>
      </p:pic>
      <p:sp>
        <p:nvSpPr>
          <p:cNvPr id="4" name="Slide Number Placeholder 3"/>
          <p:cNvSpPr>
            <a:spLocks noGrp="1"/>
          </p:cNvSpPr>
          <p:nvPr>
            <p:ph type="sldNum" sz="quarter" idx="12"/>
          </p:nvPr>
        </p:nvSpPr>
        <p:spPr/>
        <p:txBody>
          <a:bodyPr/>
          <a:lstStyle/>
          <a:p>
            <a:fld id="{4382A7F7-08BF-4252-8141-63FB96055BBB}" type="slidenum">
              <a:rPr lang="en-US" smtClean="0"/>
              <a:t>76</a:t>
            </a:fld>
            <a:endParaRPr lang="en-US"/>
          </a:p>
        </p:txBody>
      </p:sp>
      <p:sp>
        <p:nvSpPr>
          <p:cNvPr id="10" name="TextBox 9"/>
          <p:cNvSpPr txBox="1"/>
          <p:nvPr/>
        </p:nvSpPr>
        <p:spPr>
          <a:xfrm>
            <a:off x="134471" y="2243119"/>
            <a:ext cx="8889999" cy="646331"/>
          </a:xfrm>
          <a:prstGeom prst="rect">
            <a:avLst/>
          </a:prstGeom>
          <a:noFill/>
        </p:spPr>
        <p:txBody>
          <a:bodyPr wrap="square" rtlCol="0">
            <a:spAutoFit/>
          </a:bodyPr>
          <a:lstStyle/>
          <a:p>
            <a:r>
              <a:rPr lang="en-US" dirty="0" smtClean="0"/>
              <a:t>Above the threshold, there is a non-zero coefficient or scalar which applies to the 1000 hPa relative humidity value in </a:t>
            </a:r>
            <a:r>
              <a:rPr lang="en-US" i="1" dirty="0" smtClean="0"/>
              <a:t>all</a:t>
            </a:r>
            <a:r>
              <a:rPr lang="en-US" dirty="0" smtClean="0"/>
              <a:t> optimizer solutions during the period.</a:t>
            </a:r>
          </a:p>
        </p:txBody>
      </p:sp>
      <p:cxnSp>
        <p:nvCxnSpPr>
          <p:cNvPr id="12" name="Straight Connector 11"/>
          <p:cNvCxnSpPr/>
          <p:nvPr/>
        </p:nvCxnSpPr>
        <p:spPr>
          <a:xfrm>
            <a:off x="2599765" y="4138706"/>
            <a:ext cx="63140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515414" y="3839886"/>
            <a:ext cx="1510049" cy="338554"/>
          </a:xfrm>
          <a:prstGeom prst="rect">
            <a:avLst/>
          </a:prstGeom>
          <a:noFill/>
        </p:spPr>
        <p:txBody>
          <a:bodyPr wrap="none" rtlCol="0">
            <a:spAutoFit/>
          </a:bodyPr>
          <a:lstStyle/>
          <a:p>
            <a:r>
              <a:rPr lang="en-US" sz="1600" b="1" dirty="0" smtClean="0">
                <a:solidFill>
                  <a:srgbClr val="FF0000"/>
                </a:solidFill>
              </a:rPr>
              <a:t>Mean:  73.3%</a:t>
            </a:r>
            <a:endParaRPr lang="en-US" sz="1600" b="1" dirty="0">
              <a:solidFill>
                <a:srgbClr val="FF0000"/>
              </a:solidFill>
            </a:endParaRPr>
          </a:p>
        </p:txBody>
      </p:sp>
    </p:spTree>
    <p:extLst>
      <p:ext uri="{BB962C8B-B14F-4D97-AF65-F5344CB8AC3E}">
        <p14:creationId xmlns:p14="http://schemas.microsoft.com/office/powerpoint/2010/main" val="42658105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Results are from 21 September 2013 through 1 November 2013 over and near the contiguous United States.</a:t>
            </a:r>
          </a:p>
          <a:p>
            <a:r>
              <a:rPr lang="en-US" dirty="0" smtClean="0"/>
              <a:t>950 </a:t>
            </a:r>
            <a:r>
              <a:rPr lang="en-US" dirty="0" err="1" smtClean="0"/>
              <a:t>hPa</a:t>
            </a:r>
            <a:r>
              <a:rPr lang="en-US" dirty="0" smtClean="0"/>
              <a:t> cloud water mixing ratio is the most frequently selected field in the solved affine relationship.</a:t>
            </a:r>
          </a:p>
          <a:p>
            <a:pPr lvl="1"/>
            <a:r>
              <a:rPr lang="en-US" dirty="0" smtClean="0"/>
              <a:t>Cloud water mixing ratio from one or more levels in the lower troposphere is frequently correlated with sky cover.</a:t>
            </a:r>
          </a:p>
          <a:p>
            <a:r>
              <a:rPr lang="en-US" dirty="0" smtClean="0"/>
              <a:t>Higher in the troposphere, there is less reliance on cloud water mixing ratio and more reliance on relative humidity.</a:t>
            </a:r>
          </a:p>
          <a:p>
            <a:r>
              <a:rPr lang="en-US" dirty="0" smtClean="0"/>
              <a:t>Snow mixing ratio and rain mixing ratio are not commonly included in optimized formulations.</a:t>
            </a:r>
          </a:p>
          <a:p>
            <a:pPr lvl="1"/>
            <a:r>
              <a:rPr lang="en-US" dirty="0" smtClean="0"/>
              <a:t>Indicates limited HRRR model skill on placement of convective precipitation processes</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77</a:t>
            </a:fld>
            <a:endParaRPr lang="en-US"/>
          </a:p>
        </p:txBody>
      </p:sp>
    </p:spTree>
    <p:extLst>
      <p:ext uri="{BB962C8B-B14F-4D97-AF65-F5344CB8AC3E}">
        <p14:creationId xmlns:p14="http://schemas.microsoft.com/office/powerpoint/2010/main" val="6194016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Shear and Curvature Vorticity</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Updated the aforementioned optimization model to replace the absolute vorticity variables at 200 hPa with:</a:t>
            </a:r>
          </a:p>
          <a:p>
            <a:pPr lvl="1"/>
            <a:r>
              <a:rPr lang="en-US" dirty="0" smtClean="0"/>
              <a:t>200 hPa curvature relative vorticity</a:t>
            </a:r>
          </a:p>
          <a:p>
            <a:pPr lvl="2"/>
            <a:r>
              <a:rPr lang="en-US" dirty="0" smtClean="0"/>
              <a:t>Positive, negative</a:t>
            </a:r>
            <a:endParaRPr lang="en-US" dirty="0"/>
          </a:p>
          <a:p>
            <a:pPr lvl="1"/>
            <a:r>
              <a:rPr lang="en-US" dirty="0" smtClean="0"/>
              <a:t>200 hPa shear relative vorticity</a:t>
            </a:r>
          </a:p>
          <a:p>
            <a:pPr lvl="2"/>
            <a:r>
              <a:rPr lang="en-US" dirty="0" smtClean="0"/>
              <a:t>Positive, negative</a:t>
            </a:r>
          </a:p>
          <a:p>
            <a:r>
              <a:rPr lang="en-US" dirty="0" smtClean="0"/>
              <a:t>Examined 19 cases between 29 October 2013 and 13 November 2013 (from 6 UTC and 18 UTC)</a:t>
            </a:r>
          </a:p>
          <a:p>
            <a:r>
              <a:rPr lang="en-US" dirty="0" smtClean="0"/>
              <a:t>Negative curvature relative vorticity is a contributing but not controlling factor behind decreased cloudiness</a:t>
            </a:r>
          </a:p>
          <a:p>
            <a:pPr lvl="1"/>
            <a:r>
              <a:rPr lang="en-US" dirty="0" smtClean="0"/>
              <a:t>Thermodynamics, low-level forcing mechanisms</a:t>
            </a:r>
          </a:p>
        </p:txBody>
      </p:sp>
      <p:sp>
        <p:nvSpPr>
          <p:cNvPr id="4" name="Slide Number Placeholder 3"/>
          <p:cNvSpPr>
            <a:spLocks noGrp="1"/>
          </p:cNvSpPr>
          <p:nvPr>
            <p:ph type="sldNum" sz="quarter" idx="12"/>
          </p:nvPr>
        </p:nvSpPr>
        <p:spPr/>
        <p:txBody>
          <a:bodyPr/>
          <a:lstStyle/>
          <a:p>
            <a:fld id="{4382A7F7-08BF-4252-8141-63FB96055BBB}" type="slidenum">
              <a:rPr lang="en-US" smtClean="0"/>
              <a:t>78</a:t>
            </a:fld>
            <a:endParaRPr lang="en-US"/>
          </a:p>
        </p:txBody>
      </p:sp>
    </p:spTree>
    <p:extLst>
      <p:ext uri="{BB962C8B-B14F-4D97-AF65-F5344CB8AC3E}">
        <p14:creationId xmlns:p14="http://schemas.microsoft.com/office/powerpoint/2010/main" val="24154500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 Accomplished</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It devises a blended sky cover analysis that incorporates the advantageous properties of surface observations of sky cover and geostationary satellite cloud products.</a:t>
            </a:r>
          </a:p>
          <a:p>
            <a:pPr lvl="0"/>
            <a:r>
              <a:rPr lang="en-US" dirty="0"/>
              <a:t>It defines a framework for optimizing the blended analysis based on the current near-term human-produced forecasts from the National Digital Forecast Database (NDFD).</a:t>
            </a:r>
          </a:p>
          <a:p>
            <a:pPr lvl="0"/>
            <a:r>
              <a:rPr lang="en-US" dirty="0"/>
              <a:t>It constructs an affine expression of High-Resolution Rapid Refresh (HRRR) relative humidity, mixing ratio, and vorticity analysis fields with adjustable coefficients and scalars that is optimized to decrease the absolute error compared to the “truth” analysis</a:t>
            </a:r>
            <a:r>
              <a:rPr lang="en-US" dirty="0" smtClean="0"/>
              <a:t>.</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79</a:t>
            </a:fld>
            <a:endParaRPr lang="en-US"/>
          </a:p>
        </p:txBody>
      </p:sp>
    </p:spTree>
    <p:extLst>
      <p:ext uri="{BB962C8B-B14F-4D97-AF65-F5344CB8AC3E}">
        <p14:creationId xmlns:p14="http://schemas.microsoft.com/office/powerpoint/2010/main" val="1464831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Sky Cover</a:t>
            </a:r>
            <a:endParaRPr lang="en-US" dirty="0"/>
          </a:p>
        </p:txBody>
      </p:sp>
      <p:sp>
        <p:nvSpPr>
          <p:cNvPr id="3" name="Content Placeholder 2"/>
          <p:cNvSpPr>
            <a:spLocks noGrp="1"/>
          </p:cNvSpPr>
          <p:nvPr>
            <p:ph idx="1"/>
          </p:nvPr>
        </p:nvSpPr>
        <p:spPr/>
        <p:txBody>
          <a:bodyPr>
            <a:normAutofit/>
          </a:bodyPr>
          <a:lstStyle/>
          <a:p>
            <a:r>
              <a:rPr lang="en-US" dirty="0" smtClean="0"/>
              <a:t>Effective cloud amount (ECA), the product of fractional cloud cover within the field of view (FOV) and cloud emissivity, is the most common method to assess sky cover from satellite observations.</a:t>
            </a:r>
          </a:p>
          <a:p>
            <a:r>
              <a:rPr lang="en-US" dirty="0" smtClean="0"/>
              <a:t>The Real-Time Mesoscale Analysis (RTMA) uses an ECA composite from the GOES Sounders as a sky cover analysis.</a:t>
            </a:r>
          </a:p>
          <a:p>
            <a:pPr marL="0" indent="0">
              <a:buNone/>
            </a:pP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8</a:t>
            </a:fld>
            <a:endParaRPr lang="en-US"/>
          </a:p>
        </p:txBody>
      </p:sp>
    </p:spTree>
    <p:extLst>
      <p:ext uri="{BB962C8B-B14F-4D97-AF65-F5344CB8AC3E}">
        <p14:creationId xmlns:p14="http://schemas.microsoft.com/office/powerpoint/2010/main" val="40579491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Conclusions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The combination of surface observations and the satellite sky cover product improves the detection of nocturnal low cloud and general high cloud compared to a single source.</a:t>
            </a:r>
          </a:p>
          <a:p>
            <a:pPr lvl="0"/>
            <a:r>
              <a:rPr lang="en-US" dirty="0"/>
              <a:t>Relative humidity and cloud water mixing ratio are closely correlated with sky cover, particularly in the lowest levels of the troposphere.</a:t>
            </a:r>
          </a:p>
          <a:p>
            <a:pPr lvl="0"/>
            <a:r>
              <a:rPr lang="en-US" dirty="0"/>
              <a:t>The linear optimization approach produces an optimal sky cover product with decreased mean error, mean absolute error, and root-mean-square error when validated against the NDFD one-hour forecast, compared to the current operational HRRR output</a:t>
            </a:r>
            <a:r>
              <a:rPr lang="en-US" dirty="0" smtClean="0"/>
              <a:t>.</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80</a:t>
            </a:fld>
            <a:endParaRPr lang="en-US"/>
          </a:p>
        </p:txBody>
      </p:sp>
    </p:spTree>
    <p:extLst>
      <p:ext uri="{BB962C8B-B14F-4D97-AF65-F5344CB8AC3E}">
        <p14:creationId xmlns:p14="http://schemas.microsoft.com/office/powerpoint/2010/main" val="29645028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Future Directions</a:t>
            </a:r>
            <a:endParaRPr lang="en-US" dirty="0"/>
          </a:p>
        </p:txBody>
      </p:sp>
      <p:sp>
        <p:nvSpPr>
          <p:cNvPr id="3" name="Content Placeholder 2"/>
          <p:cNvSpPr>
            <a:spLocks noGrp="1"/>
          </p:cNvSpPr>
          <p:nvPr>
            <p:ph idx="1"/>
          </p:nvPr>
        </p:nvSpPr>
        <p:spPr/>
        <p:txBody>
          <a:bodyPr/>
          <a:lstStyle/>
          <a:p>
            <a:r>
              <a:rPr lang="en-US" dirty="0" smtClean="0"/>
              <a:t>Continue effort to validate blended analysis against CALIPSO and other independent sources</a:t>
            </a:r>
          </a:p>
          <a:p>
            <a:r>
              <a:rPr lang="en-US" dirty="0" smtClean="0"/>
              <a:t>Investigate application of day-night band imagery from VIIRS (Suomi NPP) into blended analysis</a:t>
            </a:r>
          </a:p>
          <a:p>
            <a:r>
              <a:rPr lang="en-US" dirty="0" smtClean="0"/>
              <a:t>Incorporate terrain information and additional in-situ surface observation fields into blended analysis to confine cloud decks to edges of terrain features</a:t>
            </a:r>
          </a:p>
          <a:p>
            <a:r>
              <a:rPr lang="en-US" dirty="0" smtClean="0"/>
              <a:t>Work with NWS to produce a sky cover analysis of record and validate numerical model output of sky cover</a:t>
            </a:r>
          </a:p>
        </p:txBody>
      </p:sp>
      <p:sp>
        <p:nvSpPr>
          <p:cNvPr id="4" name="Slide Number Placeholder 3"/>
          <p:cNvSpPr>
            <a:spLocks noGrp="1"/>
          </p:cNvSpPr>
          <p:nvPr>
            <p:ph type="sldNum" sz="quarter" idx="12"/>
          </p:nvPr>
        </p:nvSpPr>
        <p:spPr/>
        <p:txBody>
          <a:bodyPr/>
          <a:lstStyle/>
          <a:p>
            <a:fld id="{4382A7F7-08BF-4252-8141-63FB96055BBB}" type="slidenum">
              <a:rPr lang="en-US" smtClean="0"/>
              <a:t>81</a:t>
            </a:fld>
            <a:endParaRPr lang="en-US"/>
          </a:p>
        </p:txBody>
      </p:sp>
    </p:spTree>
    <p:extLst>
      <p:ext uri="{BB962C8B-B14F-4D97-AF65-F5344CB8AC3E}">
        <p14:creationId xmlns:p14="http://schemas.microsoft.com/office/powerpoint/2010/main" val="35834018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5115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Questions?  Comments?</a:t>
            </a:r>
            <a:endParaRPr lang="en-US" dirty="0"/>
          </a:p>
        </p:txBody>
      </p:sp>
      <p:sp>
        <p:nvSpPr>
          <p:cNvPr id="3" name="Slide Number Placeholder 2"/>
          <p:cNvSpPr>
            <a:spLocks noGrp="1"/>
          </p:cNvSpPr>
          <p:nvPr>
            <p:ph type="sldNum" sz="quarter" idx="12"/>
          </p:nvPr>
        </p:nvSpPr>
        <p:spPr/>
        <p:txBody>
          <a:bodyPr/>
          <a:lstStyle/>
          <a:p>
            <a:fld id="{4382A7F7-08BF-4252-8141-63FB96055BBB}" type="slidenum">
              <a:rPr lang="en-US" smtClean="0"/>
              <a:t>82</a:t>
            </a:fld>
            <a:endParaRPr lang="en-US" dirty="0"/>
          </a:p>
        </p:txBody>
      </p:sp>
    </p:spTree>
    <p:extLst>
      <p:ext uri="{BB962C8B-B14F-4D97-AF65-F5344CB8AC3E}">
        <p14:creationId xmlns:p14="http://schemas.microsoft.com/office/powerpoint/2010/main" val="764463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4424" y="3940197"/>
            <a:ext cx="7610476" cy="1736678"/>
          </a:xfrm>
          <a:prstGeom prst="rect">
            <a:avLst/>
          </a:prstGeom>
          <a:solidFill>
            <a:schemeClr val="accent1">
              <a:shade val="80000"/>
              <a:alpha val="22000"/>
            </a:schemeClr>
          </a:solidFill>
          <a:ln>
            <a:noFill/>
          </a:ln>
          <a:effectLst/>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sp3d/>
          </a:bodyPr>
          <a:lstStyle/>
          <a:p>
            <a:pPr algn="ctr"/>
            <a:endParaRPr lang="en-US"/>
          </a:p>
        </p:txBody>
      </p:sp>
      <p:sp>
        <p:nvSpPr>
          <p:cNvPr id="2" name="Title 1"/>
          <p:cNvSpPr>
            <a:spLocks noGrp="1"/>
          </p:cNvSpPr>
          <p:nvPr>
            <p:ph type="title"/>
          </p:nvPr>
        </p:nvSpPr>
        <p:spPr/>
        <p:txBody>
          <a:bodyPr/>
          <a:lstStyle/>
          <a:p>
            <a:r>
              <a:rPr lang="en-US" dirty="0" smtClean="0"/>
              <a:t>Observing the Sky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are three primary types of sky observations:</a:t>
            </a:r>
          </a:p>
          <a:p>
            <a:r>
              <a:rPr lang="en-US" dirty="0" smtClean="0"/>
              <a:t>Space-based imagers (i.e., radiometers onboard low earth-orbiting and geostationary satellites)</a:t>
            </a:r>
          </a:p>
          <a:p>
            <a:r>
              <a:rPr lang="en-US" dirty="0" smtClean="0"/>
              <a:t>Stationary, surface-based instrumentation (e.g., ceilometers)</a:t>
            </a:r>
          </a:p>
          <a:p>
            <a:r>
              <a:rPr lang="en-US" dirty="0" smtClean="0"/>
              <a:t>Trained human observer</a:t>
            </a:r>
          </a:p>
          <a:p>
            <a:endParaRPr lang="en-US" dirty="0" smtClean="0"/>
          </a:p>
        </p:txBody>
      </p:sp>
      <p:sp>
        <p:nvSpPr>
          <p:cNvPr id="5" name="Slide Number Placeholder 4"/>
          <p:cNvSpPr>
            <a:spLocks noGrp="1"/>
          </p:cNvSpPr>
          <p:nvPr>
            <p:ph type="sldNum" sz="quarter" idx="12"/>
          </p:nvPr>
        </p:nvSpPr>
        <p:spPr/>
        <p:txBody>
          <a:bodyPr/>
          <a:lstStyle/>
          <a:p>
            <a:fld id="{4382A7F7-08BF-4252-8141-63FB96055BBB}" type="slidenum">
              <a:rPr lang="en-US" smtClean="0"/>
              <a:t>9</a:t>
            </a:fld>
            <a:endParaRPr lang="en-US"/>
          </a:p>
        </p:txBody>
      </p:sp>
    </p:spTree>
    <p:extLst>
      <p:ext uri="{BB962C8B-B14F-4D97-AF65-F5344CB8AC3E}">
        <p14:creationId xmlns:p14="http://schemas.microsoft.com/office/powerpoint/2010/main" val="2695289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2477</TotalTime>
  <Words>4340</Words>
  <Application>Microsoft Office PowerPoint</Application>
  <PresentationFormat>On-screen Show (4:3)</PresentationFormat>
  <Paragraphs>692</Paragraphs>
  <Slides>82</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Perception</vt:lpstr>
      <vt:lpstr>Document</vt:lpstr>
      <vt:lpstr>Sky Cover</vt:lpstr>
      <vt:lpstr>Special Thanks</vt:lpstr>
      <vt:lpstr>Motivation</vt:lpstr>
      <vt:lpstr>Motivation</vt:lpstr>
      <vt:lpstr>Problem Statement</vt:lpstr>
      <vt:lpstr>Objective</vt:lpstr>
      <vt:lpstr>Defining Sky Cover</vt:lpstr>
      <vt:lpstr>Defining Sky Cover</vt:lpstr>
      <vt:lpstr>Observing the Sky</vt:lpstr>
      <vt:lpstr>In-Situ Observations</vt:lpstr>
      <vt:lpstr>PowerPoint Presentation</vt:lpstr>
      <vt:lpstr>Satellite Observations</vt:lpstr>
      <vt:lpstr>PowerPoint Presentation</vt:lpstr>
      <vt:lpstr>ECA to Sky Cover Product</vt:lpstr>
      <vt:lpstr>PowerPoint Presentation</vt:lpstr>
      <vt:lpstr>PowerPoint Presentation</vt:lpstr>
      <vt:lpstr>Blended Sky Cover Analysis</vt:lpstr>
      <vt:lpstr>Blended Sky Cover Cases</vt:lpstr>
      <vt:lpstr>Blended Sky Cover Cases</vt:lpstr>
      <vt:lpstr>Blended Sky Cover Cases</vt:lpstr>
      <vt:lpstr>Blended Sky Cover Cases</vt:lpstr>
      <vt:lpstr>Blended Sky Cover Cases</vt:lpstr>
      <vt:lpstr>PowerPoint Presentation</vt:lpstr>
      <vt:lpstr>PowerPoint Presentation</vt:lpstr>
      <vt:lpstr>Value of Multiple Sources</vt:lpstr>
      <vt:lpstr>Case Study</vt:lpstr>
      <vt:lpstr>Case Study</vt:lpstr>
      <vt:lpstr>PowerPoint Presentation</vt:lpstr>
      <vt:lpstr>Blended Sky Cover Analysis</vt:lpstr>
      <vt:lpstr>Influence of Snowpack on Blended Sky Cover Analysis</vt:lpstr>
      <vt:lpstr>12 December 2013, 18 UTC</vt:lpstr>
      <vt:lpstr>13 December 2013, 6 UTC</vt:lpstr>
      <vt:lpstr>13 December 2013, 6 UTC</vt:lpstr>
      <vt:lpstr>13 December 2013, 6 UTC</vt:lpstr>
      <vt:lpstr>13 December 2013, 6 UTC</vt:lpstr>
      <vt:lpstr>Comparison to CALIOP</vt:lpstr>
      <vt:lpstr>PowerPoint Presentation</vt:lpstr>
      <vt:lpstr>Linear, Mixed Integer Optimization</vt:lpstr>
      <vt:lpstr>Optimizing Sky Cover</vt:lpstr>
      <vt:lpstr>Preparation Model</vt:lpstr>
      <vt:lpstr>Case Study</vt:lpstr>
      <vt:lpstr>PowerPoint Presentation</vt:lpstr>
      <vt:lpstr>PowerPoint Presentation</vt:lpstr>
      <vt:lpstr>Forecasting Sky Cover</vt:lpstr>
      <vt:lpstr>PowerPoint Presentation</vt:lpstr>
      <vt:lpstr>PowerPoint Presentation</vt:lpstr>
      <vt:lpstr>How can an optimization methodology contribute to solving problems in the atmospheric sciences?</vt:lpstr>
      <vt:lpstr>Cloud Schemes</vt:lpstr>
      <vt:lpstr>Cloud Schemes</vt:lpstr>
      <vt:lpstr>Relative Humidity Schemes</vt:lpstr>
      <vt:lpstr>HRRR</vt:lpstr>
      <vt:lpstr>PowerPoint Presentation</vt:lpstr>
      <vt:lpstr>Optimizing Sky Cover</vt:lpstr>
      <vt:lpstr>Justification for Components</vt:lpstr>
      <vt:lpstr>Maclaurin Series</vt:lpstr>
      <vt:lpstr>PowerPoint Presentation</vt:lpstr>
      <vt:lpstr>Quantities Not Included</vt:lpstr>
      <vt:lpstr>Relevant Literature</vt:lpstr>
      <vt:lpstr>Relevant Literature</vt:lpstr>
      <vt:lpstr>Addressing Cloud Layers</vt:lpstr>
      <vt:lpstr>Clear Sky Fraction</vt:lpstr>
      <vt:lpstr>Mixing Ratio and Cloud Fraction</vt:lpstr>
      <vt:lpstr>Optimizing Sky Cover</vt:lpstr>
      <vt:lpstr>Optimizing Sky Cover</vt:lpstr>
      <vt:lpstr>Optimizing Sky Cover</vt:lpstr>
      <vt:lpstr>Optimizing Sky Cover</vt:lpstr>
      <vt:lpstr>Optimizing Sky Cover</vt:lpstr>
      <vt:lpstr>PowerPoint Presentation</vt:lpstr>
      <vt:lpstr>Case Study</vt:lpstr>
      <vt:lpstr>Results</vt:lpstr>
      <vt:lpstr>PowerPoint Presentation</vt:lpstr>
      <vt:lpstr>Case Study</vt:lpstr>
      <vt:lpstr>Results</vt:lpstr>
      <vt:lpstr>Results</vt:lpstr>
      <vt:lpstr>Results</vt:lpstr>
      <vt:lpstr>Results</vt:lpstr>
      <vt:lpstr>Results</vt:lpstr>
      <vt:lpstr>Shear and Curvature Vorticity</vt:lpstr>
      <vt:lpstr>Tasks Accomplished</vt:lpstr>
      <vt:lpstr>Primary Conclusions</vt:lpstr>
      <vt:lpstr>Possible Future Directions</vt:lpstr>
      <vt:lpstr>Questions?  Comments?</vt:lpstr>
    </vt:vector>
  </TitlesOfParts>
  <Company>UW Space Sciences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173</cp:revision>
  <dcterms:created xsi:type="dcterms:W3CDTF">2013-08-26T05:27:28Z</dcterms:created>
  <dcterms:modified xsi:type="dcterms:W3CDTF">2013-12-20T23:49:52Z</dcterms:modified>
</cp:coreProperties>
</file>