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2" r:id="rId4"/>
    <p:sldId id="258" r:id="rId5"/>
    <p:sldId id="274" r:id="rId6"/>
    <p:sldId id="260" r:id="rId7"/>
    <p:sldId id="265" r:id="rId8"/>
    <p:sldId id="263" r:id="rId9"/>
    <p:sldId id="264" r:id="rId10"/>
    <p:sldId id="268" r:id="rId11"/>
    <p:sldId id="261" r:id="rId12"/>
    <p:sldId id="270" r:id="rId13"/>
    <p:sldId id="271" r:id="rId14"/>
    <p:sldId id="273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820AF66-1110-40DB-8F99-71A3622837CD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5923739-8FC6-4AA6-8AD3-58FAFC54CA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Nowcasting</a:t>
            </a:r>
            <a:r>
              <a:rPr lang="en-US" dirty="0" smtClean="0"/>
              <a:t>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Jordan </a:t>
            </a:r>
            <a:r>
              <a:rPr lang="en-US" b="1" dirty="0" err="1" smtClean="0"/>
              <a:t>Gerth</a:t>
            </a:r>
            <a:endParaRPr lang="en-US" b="1" dirty="0" smtClean="0"/>
          </a:p>
          <a:p>
            <a:r>
              <a:rPr lang="en-US" sz="2000" b="1" dirty="0" smtClean="0"/>
              <a:t>University of Wisconsin</a:t>
            </a:r>
          </a:p>
          <a:p>
            <a:r>
              <a:rPr lang="en-US" sz="1800" dirty="0" smtClean="0"/>
              <a:t>STAR JPSS Science Team Meeting</a:t>
            </a:r>
          </a:p>
          <a:p>
            <a:r>
              <a:rPr lang="en-US" sz="1800" dirty="0" smtClean="0"/>
              <a:t>25 August 2015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01990"/>
            <a:ext cx="1143000" cy="1003610"/>
          </a:xfrm>
          <a:prstGeom prst="rect">
            <a:avLst/>
          </a:prstGeom>
        </p:spPr>
      </p:pic>
      <p:pic>
        <p:nvPicPr>
          <p:cNvPr id="5" name="Picture 4" descr="20141213_1535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20" y="91440"/>
            <a:ext cx="2971800" cy="2228850"/>
          </a:xfrm>
          <a:prstGeom prst="rect">
            <a:avLst/>
          </a:prstGeom>
        </p:spPr>
      </p:pic>
      <p:pic>
        <p:nvPicPr>
          <p:cNvPr id="2050" name="Picture 2" descr="C:\Users\jordang\AppData\Local\Temp\20141211_131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26" y="9144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rdang\AppData\Local\Temp\20141213_153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638832"/>
            <a:ext cx="1466850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375" y="5736132"/>
            <a:ext cx="1265118" cy="893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156" y="5736132"/>
            <a:ext cx="2618819" cy="8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Products for coastal forecasting applications</a:t>
            </a:r>
            <a:endParaRPr lang="en-US" dirty="0" smtClean="0"/>
          </a:p>
          <a:p>
            <a:pPr lvl="1"/>
            <a:r>
              <a:rPr lang="en-US" dirty="0" smtClean="0"/>
              <a:t>ASCPO Sea Surface Temperature</a:t>
            </a:r>
          </a:p>
          <a:p>
            <a:pPr lvl="1"/>
            <a:r>
              <a:rPr lang="en-US" dirty="0" smtClean="0"/>
              <a:t>MIRS 90 GHz and Rain Rate</a:t>
            </a:r>
          </a:p>
          <a:p>
            <a:endParaRPr lang="en-US" dirty="0" smtClean="0"/>
          </a:p>
          <a:p>
            <a:r>
              <a:rPr lang="en-US" dirty="0" smtClean="0"/>
              <a:t>Full-resolution VIIRS imagery in AWIPS </a:t>
            </a:r>
            <a:r>
              <a:rPr lang="en-US" dirty="0" smtClean="0"/>
              <a:t>II</a:t>
            </a:r>
          </a:p>
          <a:p>
            <a:endParaRPr lang="en-US" dirty="0"/>
          </a:p>
          <a:p>
            <a:r>
              <a:rPr lang="en-US" dirty="0" smtClean="0"/>
              <a:t>Enhancing AWIPS II and providing corrected </a:t>
            </a:r>
            <a:r>
              <a:rPr lang="en-US" dirty="0" err="1" smtClean="0"/>
              <a:t>reflectances</a:t>
            </a:r>
            <a:r>
              <a:rPr lang="en-US" dirty="0" smtClean="0"/>
              <a:t> for select VIIRS bands to support RGB multi-spectral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53496" y="152400"/>
            <a:ext cx="3383280" cy="877824"/>
          </a:xfrm>
        </p:spPr>
        <p:txBody>
          <a:bodyPr/>
          <a:lstStyle/>
          <a:p>
            <a:r>
              <a:rPr lang="en-US" dirty="0" smtClean="0"/>
              <a:t>28 February 2015 11:49 UTC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>
          <a:xfrm>
            <a:off x="5353496" y="1061157"/>
            <a:ext cx="3383280" cy="461772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Example of NPP-ATMS Rain Rate and 11.0 </a:t>
            </a:r>
            <a:r>
              <a:rPr lang="en-US" sz="1800" dirty="0" err="1" smtClean="0"/>
              <a:t>μm</a:t>
            </a:r>
            <a:r>
              <a:rPr lang="en-US" sz="1800" dirty="0" smtClean="0"/>
              <a:t> IR Window in AWIPS II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52400" y="2048156"/>
            <a:ext cx="7543800" cy="4809844"/>
          </a:xfrm>
        </p:spPr>
      </p:pic>
    </p:spTree>
    <p:extLst>
      <p:ext uri="{BB962C8B-B14F-4D97-AF65-F5344CB8AC3E}">
        <p14:creationId xmlns:p14="http://schemas.microsoft.com/office/powerpoint/2010/main" val="31897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VIIRS True Color RGB in AWIPS II</a:t>
            </a:r>
            <a:br>
              <a:rPr lang="en-US" dirty="0" smtClean="0"/>
            </a:br>
            <a:r>
              <a:rPr lang="en-US" sz="2400" dirty="0" smtClean="0"/>
              <a:t>(Full Bit Depth)</a:t>
            </a:r>
            <a:endParaRPr lang="en-US" sz="4400" dirty="0"/>
          </a:p>
        </p:txBody>
      </p:sp>
      <p:pic>
        <p:nvPicPr>
          <p:cNvPr id="1026" name="Picture 2" descr="ftp://ftp.ssec.wisc.edu/pub/ssec/jordang/viirs/VIIRS-TrueColo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9488"/>
            <a:ext cx="7622507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495800"/>
            <a:ext cx="3048000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Composites with corrected </a:t>
            </a:r>
            <a:r>
              <a:rPr lang="en-US" dirty="0" err="1" smtClean="0"/>
              <a:t>reflectances</a:t>
            </a:r>
            <a:r>
              <a:rPr lang="en-US" dirty="0" smtClean="0"/>
              <a:t> enhance quality of meteorological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743200"/>
            <a:ext cx="2552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Smoke on 20 August 2015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4648200" y="2912477"/>
            <a:ext cx="1752600" cy="5165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3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VIIRS False Color RGB in AWIPS 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(Full Bit Depth)</a:t>
            </a:r>
            <a:endParaRPr lang="en-US" dirty="0"/>
          </a:p>
        </p:txBody>
      </p:sp>
      <p:pic>
        <p:nvPicPr>
          <p:cNvPr id="2050" name="Picture 2" descr="ftp://ftp.ssec.wisc.edu/pub/ssec/jordang/viirs/VIIRS-FalseColo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9488"/>
            <a:ext cx="7622507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495800"/>
            <a:ext cx="3048000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Benefit: Easy to visually discriminate between fires, smoke, and burn scars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84" y="2514600"/>
            <a:ext cx="4706316" cy="26699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44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Phenomena-based products:</a:t>
            </a:r>
          </a:p>
          <a:p>
            <a:pPr lvl="1"/>
            <a:r>
              <a:rPr lang="en-US" dirty="0" smtClean="0"/>
              <a:t>Aerosols</a:t>
            </a:r>
          </a:p>
          <a:p>
            <a:pPr lvl="1"/>
            <a:r>
              <a:rPr lang="en-US" dirty="0" smtClean="0"/>
              <a:t>Active fires</a:t>
            </a:r>
          </a:p>
          <a:p>
            <a:pPr lvl="1"/>
            <a:r>
              <a:rPr lang="en-US" dirty="0" smtClean="0"/>
              <a:t>Land surface properties</a:t>
            </a:r>
          </a:p>
          <a:p>
            <a:pPr lvl="1"/>
            <a:r>
              <a:rPr lang="en-US" dirty="0" smtClean="0"/>
              <a:t>River </a:t>
            </a:r>
            <a:r>
              <a:rPr lang="en-US" dirty="0"/>
              <a:t>ice and </a:t>
            </a:r>
            <a:r>
              <a:rPr lang="en-US" dirty="0" smtClean="0"/>
              <a:t>flooding</a:t>
            </a:r>
          </a:p>
          <a:p>
            <a:pPr lvl="1"/>
            <a:r>
              <a:rPr lang="en-US" dirty="0" smtClean="0"/>
              <a:t>Sea ice characterization and movement</a:t>
            </a:r>
          </a:p>
          <a:p>
            <a:pPr lvl="1"/>
            <a:r>
              <a:rPr lang="en-US" dirty="0" smtClean="0"/>
              <a:t>Snow and ice cover</a:t>
            </a:r>
          </a:p>
          <a:p>
            <a:pPr lvl="1"/>
            <a:r>
              <a:rPr lang="en-US" dirty="0" smtClean="0"/>
              <a:t>Volcanic ash detection</a:t>
            </a:r>
          </a:p>
          <a:p>
            <a:r>
              <a:rPr lang="en-US" dirty="0" smtClean="0"/>
              <a:t>Comparing to short-term numerical weather prediction forecasts</a:t>
            </a:r>
          </a:p>
          <a:p>
            <a:r>
              <a:rPr lang="en-US" dirty="0" smtClean="0"/>
              <a:t>Feature discrimination</a:t>
            </a:r>
            <a:endParaRPr lang="en-US" dirty="0"/>
          </a:p>
        </p:txBody>
      </p:sp>
      <p:pic>
        <p:nvPicPr>
          <p:cNvPr id="4100" name="Picture 4" descr="http://cimss.ssec.wisc.edu/goes/blog/wp-content/uploads/2012/04/120423_suomi_npp_viirs_vis_near-ir_AK_ani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3536185" cy="3352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762000"/>
            <a:ext cx="155498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23 April 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3732" y="3930134"/>
            <a:ext cx="221406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0.64 µm </a:t>
            </a:r>
            <a:r>
              <a:rPr lang="en-US" dirty="0" smtClean="0"/>
              <a:t>vs. 1.61 µm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3732" y="4299466"/>
            <a:ext cx="1976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CIMSS Satellite Blog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343400" y="6281663"/>
            <a:ext cx="44871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830555" y="4343400"/>
            <a:ext cx="0" cy="19382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can we assimilate into models, integrate into products, and combine with other observations while maintaining the integrity of the disparate sources?</a:t>
            </a:r>
          </a:p>
          <a:p>
            <a:endParaRPr lang="en-US" dirty="0"/>
          </a:p>
          <a:p>
            <a:r>
              <a:rPr lang="en-US" dirty="0" smtClean="0"/>
              <a:t>How do we </a:t>
            </a:r>
            <a:r>
              <a:rPr lang="en-US" dirty="0" smtClean="0"/>
              <a:t>further improve </a:t>
            </a:r>
            <a:r>
              <a:rPr lang="en-US" dirty="0" smtClean="0"/>
              <a:t>the implementation of satellite imagery and products in our </a:t>
            </a:r>
            <a:r>
              <a:rPr lang="en-US" dirty="0" smtClean="0"/>
              <a:t>weather visualization tools (e.g., AWIPS II)?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45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</a:t>
            </a: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interested in learning more about how NWS conducts operations in the OCONUS and have a science product </a:t>
            </a:r>
            <a:r>
              <a:rPr lang="en-US" dirty="0" smtClean="0"/>
              <a:t>with an application to demonstrate, </a:t>
            </a:r>
            <a:r>
              <a:rPr lang="en-US" dirty="0" smtClean="0"/>
              <a:t>consider the </a:t>
            </a:r>
            <a:r>
              <a:rPr lang="en-US" dirty="0" smtClean="0"/>
              <a:t>NWS Pacific </a:t>
            </a:r>
            <a:r>
              <a:rPr lang="en-US" dirty="0" smtClean="0"/>
              <a:t>Region Visiting Scientist Program.</a:t>
            </a:r>
          </a:p>
          <a:p>
            <a:endParaRPr lang="en-US" dirty="0" smtClean="0"/>
          </a:p>
          <a:p>
            <a:r>
              <a:rPr lang="en-US" dirty="0" smtClean="0"/>
              <a:t>Questions? Comments?</a:t>
            </a:r>
          </a:p>
          <a:p>
            <a:pPr lvl="1"/>
            <a:r>
              <a:rPr lang="en-US" dirty="0" smtClean="0"/>
              <a:t>Jordan.Gerth@noaa.gov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441754"/>
            <a:ext cx="2231136" cy="19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NPP and JPSS spectral bands and science products have a direct application to operational responsibilities of NWS meteorologists?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/>
              <a:t>How do we deliver polar satellite information so that it is timely enough for </a:t>
            </a:r>
            <a:r>
              <a:rPr lang="en-US" dirty="0" err="1"/>
              <a:t>nowcasting</a:t>
            </a:r>
            <a:r>
              <a:rPr lang="en-US" dirty="0"/>
              <a:t>?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How do we present that information in the field?</a:t>
            </a:r>
          </a:p>
        </p:txBody>
      </p:sp>
    </p:spTree>
    <p:extLst>
      <p:ext uri="{BB962C8B-B14F-4D97-AF65-F5344CB8AC3E}">
        <p14:creationId xmlns:p14="http://schemas.microsoft.com/office/powerpoint/2010/main" val="4341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www.ssec.wisc.edu/data/geo/east/latest_east_ir4_fd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b="2571"/>
          <a:stretch/>
        </p:blipFill>
        <p:spPr bwMode="auto">
          <a:xfrm>
            <a:off x="228600" y="2279650"/>
            <a:ext cx="4146550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rdang\AppData\Local\Microsoft\Windows\Temporary Internet Files\Content.IE5\O5H3FPC1\582px-Crown-1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31" y="1289050"/>
            <a:ext cx="1975288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0" y="1143000"/>
            <a:ext cx="41148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NPP and JPSS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2249424"/>
            <a:ext cx="4114800" cy="4325112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What instruments/capabilities of NPP and JPSS provide added value over geostationary satellites for </a:t>
            </a:r>
            <a:r>
              <a:rPr lang="en-US" sz="2000" dirty="0" err="1" smtClean="0"/>
              <a:t>nowcasting</a:t>
            </a:r>
            <a:r>
              <a:rPr lang="en-US" sz="2000" dirty="0" smtClean="0"/>
              <a:t> applications?</a:t>
            </a:r>
          </a:p>
          <a:p>
            <a:pPr lvl="1"/>
            <a:r>
              <a:rPr lang="en-US" sz="2000" dirty="0" smtClean="0"/>
              <a:t>VIIRS Day/Night Band</a:t>
            </a:r>
          </a:p>
          <a:p>
            <a:pPr lvl="1"/>
            <a:r>
              <a:rPr lang="en-US" sz="2000" dirty="0" smtClean="0"/>
              <a:t>Higher spatial resolution for imaging (VIIRS), especially in polar regions</a:t>
            </a:r>
          </a:p>
          <a:p>
            <a:pPr lvl="1"/>
            <a:r>
              <a:rPr lang="en-US" sz="2000" dirty="0" smtClean="0"/>
              <a:t>Microwave products (ATMS)</a:t>
            </a:r>
          </a:p>
          <a:p>
            <a:pPr lvl="1"/>
            <a:r>
              <a:rPr lang="en-US" sz="2000" dirty="0" smtClean="0"/>
              <a:t>Additional spectral information (</a:t>
            </a:r>
            <a:r>
              <a:rPr lang="en-US" sz="2000" dirty="0" err="1" smtClean="0"/>
              <a:t>CrIS</a:t>
            </a:r>
            <a:r>
              <a:rPr lang="en-US" sz="2000" dirty="0" smtClean="0"/>
              <a:t>) for characterizing clear scenes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711810" y="1981200"/>
            <a:ext cx="118013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King of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400" dirty="0" err="1" smtClean="0">
                <a:solidFill>
                  <a:schemeClr val="bg1"/>
                </a:solidFill>
              </a:rPr>
              <a:t>Nowcasting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Applications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 and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Timely delivery is facilitated by:</a:t>
            </a:r>
            <a:endParaRPr lang="en-US" dirty="0" smtClean="0"/>
          </a:p>
          <a:p>
            <a:pPr lvl="1"/>
            <a:r>
              <a:rPr lang="en-US" dirty="0" smtClean="0"/>
              <a:t>A network </a:t>
            </a:r>
            <a:r>
              <a:rPr lang="en-US" dirty="0" smtClean="0"/>
              <a:t>of L/X-band antennas across the United States to capture and produce imagery and products with the Community Satellite Processing Package (CSPP)</a:t>
            </a:r>
          </a:p>
          <a:p>
            <a:pPr lvl="1"/>
            <a:r>
              <a:rPr lang="en-US" dirty="0" smtClean="0"/>
              <a:t>Improved bandwidth, especially in OCONUS, to reach NWS forecast offices</a:t>
            </a:r>
          </a:p>
          <a:p>
            <a:r>
              <a:rPr lang="en-US" dirty="0" smtClean="0"/>
              <a:t>Imagery and science products arriving at NWS offices are displayable within the </a:t>
            </a:r>
            <a:r>
              <a:rPr lang="en-US" dirty="0" smtClean="0"/>
              <a:t>Advanced Weather Interactive Processing System (AWIPS)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Days: Valley Fog</a:t>
            </a:r>
            <a:endParaRPr lang="en-US" dirty="0"/>
          </a:p>
        </p:txBody>
      </p:sp>
      <p:pic>
        <p:nvPicPr>
          <p:cNvPr id="8" name="Picture 2" descr="http://cimss.ssec.wisc.edu/goes/blog/wp-content/uploads/2013/08/130823_0800z_suomi_npp_viirs_fog_dnb_WI_ani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30" y="2249488"/>
            <a:ext cx="636974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096000"/>
            <a:ext cx="17652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23 August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</a:t>
            </a:r>
            <a:r>
              <a:rPr lang="en-US" dirty="0" smtClean="0"/>
              <a:t>Days: Flossie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2249488"/>
            <a:ext cx="6486525" cy="4324350"/>
          </a:xfrm>
        </p:spPr>
      </p:pic>
      <p:sp>
        <p:nvSpPr>
          <p:cNvPr id="5" name="TextBox 4"/>
          <p:cNvSpPr txBox="1"/>
          <p:nvPr/>
        </p:nvSpPr>
        <p:spPr>
          <a:xfrm>
            <a:off x="838200" y="6096000"/>
            <a:ext cx="1483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29 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</a:t>
            </a:r>
            <a:r>
              <a:rPr lang="en-US" dirty="0" smtClean="0"/>
              <a:t>Days: Flossie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TROPICAL STORM FLOSSIE DISCUSSION NUMBER 19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NWS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CENTRAL PACIFIC HURRICANE CENTER HONOLULU HI EP062013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500 AM HST MON JUL 29 2013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CENTER OF FLOSSIE WAS HIDDEN BY HIGH CLOUDS MOST OF THE NIGHT BEFORE VIRS NIGHTTIME VISUAL SATELLITE IMAGERY REVEALED AN EXPOSED LOW LEVEL CIRCULATION CENTER FARTHER NORTH THAN EXPECTED.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WE RE-BESTED THE 0600 UTC POSITION BASED ON THE VISIBLE DATA. SUBJECTIVE DVORAK ANALYSES CONTINUED SHOW CURRENT INTENSITIES OF 3.0 BUT SATELLITE LOOPS SUGGEST A RAPID WEAKENING TREND WITH THE LOW LEVEL CENTER PULLING AWAY FROM A SMALL AREA OF CONVECTION SOUTHEAST OF THE CENTER. IT IS LIKELY THAT CONTINUED NORTHWEST SHEAR WILL MAINTAIN THIS WEAKENING TREND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TRACK HAS BEEN SHIFTED NORTH TO REFLECT THE RE-LOCATED CENTER. THE TRACK GUIDANCE SHIFTED FOLLOWING THE TRACK CHANGE AND WAS CONSISTENT WITH A NEW TRACK FARTHER TO THE NORTH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smtClean="0"/>
              <a:t>Application: Fronts</a:t>
            </a:r>
            <a:endParaRPr lang="en-US" dirty="0"/>
          </a:p>
        </p:txBody>
      </p:sp>
      <p:pic>
        <p:nvPicPr>
          <p:cNvPr id="4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</a:blip>
          <a:srcRect l="-17" t="34159" r="-1" b="-1"/>
          <a:stretch/>
        </p:blipFill>
        <p:spPr>
          <a:xfrm>
            <a:off x="1287525" y="2249488"/>
            <a:ext cx="6568950" cy="43243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38200" y="6096000"/>
            <a:ext cx="19607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February 2015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 rot="19397229">
            <a:off x="2210551" y="3922445"/>
            <a:ext cx="5814358" cy="652770"/>
          </a:xfrm>
          <a:prstGeom prst="roundRect">
            <a:avLst/>
          </a:prstGeom>
          <a:solidFill>
            <a:srgbClr val="53548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</a:t>
            </a:r>
            <a:r>
              <a:rPr lang="en-US" dirty="0" smtClean="0"/>
              <a:t>Passages </a:t>
            </a:r>
            <a:r>
              <a:rPr lang="en-US" dirty="0" smtClean="0"/>
              <a:t>in Hawaii</a:t>
            </a:r>
            <a:endParaRPr lang="en-US" dirty="0"/>
          </a:p>
        </p:txBody>
      </p:sp>
      <p:pic>
        <p:nvPicPr>
          <p:cNvPr id="4" name="Picture 12" descr="ftp://ftp.ssec.wisc.edu/pub/ssec/jordang/fronts/PHNL/PHNL_20150210015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2249488"/>
            <a:ext cx="72072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211769" y="3271543"/>
            <a:ext cx="0" cy="267205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grayscl/>
          </a:blip>
          <a:srcRect l="-17" t="34159" r="-1" b="-1"/>
          <a:stretch/>
        </p:blipFill>
        <p:spPr>
          <a:xfrm>
            <a:off x="1752600" y="2824457"/>
            <a:ext cx="918338" cy="604543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57363" y="6412468"/>
            <a:ext cx="2090637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NWS Collaborator: Eric Lau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2895600" y="49530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334000" y="49530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315200" y="49530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473</TotalTime>
  <Words>605</Words>
  <Application>Microsoft Office PowerPoint</Application>
  <PresentationFormat>On-screen Show (4:3)</PresentationFormat>
  <Paragraphs>79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Urban</vt:lpstr>
      <vt:lpstr>Nowcasting Applications</vt:lpstr>
      <vt:lpstr>Challenges</vt:lpstr>
      <vt:lpstr>PowerPoint Presentation</vt:lpstr>
      <vt:lpstr>Deliver and Display</vt:lpstr>
      <vt:lpstr>The Early Days: Valley Fog</vt:lpstr>
      <vt:lpstr>The Early Days: Flossie</vt:lpstr>
      <vt:lpstr>The Early Days: Flossie</vt:lpstr>
      <vt:lpstr>Recent Application: Fronts</vt:lpstr>
      <vt:lpstr>Frontal Passages in Hawaii</vt:lpstr>
      <vt:lpstr>New Activities</vt:lpstr>
      <vt:lpstr>28 February 2015 11:49 UTC</vt:lpstr>
      <vt:lpstr>VIIRS True Color RGB in AWIPS II (Full Bit Depth)</vt:lpstr>
      <vt:lpstr>VIIRS False Color RGB in AWIPS II (Full Bit Depth)</vt:lpstr>
      <vt:lpstr>Other Applications</vt:lpstr>
      <vt:lpstr>The Future</vt:lpstr>
      <vt:lpstr>Thank You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26</cp:revision>
  <dcterms:created xsi:type="dcterms:W3CDTF">2015-08-20T19:58:32Z</dcterms:created>
  <dcterms:modified xsi:type="dcterms:W3CDTF">2015-08-21T21:41:04Z</dcterms:modified>
</cp:coreProperties>
</file>