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71" r:id="rId3"/>
    <p:sldId id="257" r:id="rId4"/>
    <p:sldId id="327" r:id="rId5"/>
    <p:sldId id="328" r:id="rId6"/>
    <p:sldId id="258" r:id="rId7"/>
    <p:sldId id="326" r:id="rId8"/>
    <p:sldId id="270" r:id="rId9"/>
    <p:sldId id="269" r:id="rId10"/>
    <p:sldId id="302" r:id="rId11"/>
    <p:sldId id="333" r:id="rId12"/>
    <p:sldId id="321" r:id="rId13"/>
    <p:sldId id="323" r:id="rId14"/>
    <p:sldId id="324" r:id="rId15"/>
    <p:sldId id="325" r:id="rId16"/>
    <p:sldId id="311" r:id="rId17"/>
    <p:sldId id="313" r:id="rId18"/>
    <p:sldId id="320" r:id="rId19"/>
    <p:sldId id="329" r:id="rId20"/>
    <p:sldId id="312" r:id="rId21"/>
    <p:sldId id="310" r:id="rId22"/>
    <p:sldId id="330" r:id="rId23"/>
    <p:sldId id="331" r:id="rId24"/>
    <p:sldId id="332" r:id="rId25"/>
    <p:sldId id="336" r:id="rId26"/>
    <p:sldId id="338" r:id="rId27"/>
    <p:sldId id="334" r:id="rId28"/>
    <p:sldId id="335" r:id="rId29"/>
    <p:sldId id="33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68" autoAdjust="0"/>
  </p:normalViewPr>
  <p:slideViewPr>
    <p:cSldViewPr>
      <p:cViewPr varScale="1">
        <p:scale>
          <a:sx n="121" d="100"/>
          <a:sy n="121" d="100"/>
        </p:scale>
        <p:origin x="-420" y="-96"/>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E5A03-A03E-417C-99F7-DCDB53EFA17B}" type="datetimeFigureOut">
              <a:rPr lang="en-US" smtClean="0"/>
              <a:t>10/12/2011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57751-DD81-42E0-BA45-C8D2DEC9D8B9}" type="slidenum">
              <a:rPr lang="en-US" smtClean="0"/>
              <a:t>‹#›</a:t>
            </a:fld>
            <a:endParaRPr lang="en-US"/>
          </a:p>
        </p:txBody>
      </p:sp>
    </p:spTree>
    <p:extLst>
      <p:ext uri="{BB962C8B-B14F-4D97-AF65-F5344CB8AC3E}">
        <p14:creationId xmlns:p14="http://schemas.microsoft.com/office/powerpoint/2010/main" val="157052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857751-DD81-42E0-BA45-C8D2DEC9D8B9}" type="slidenum">
              <a:rPr lang="en-US" smtClean="0"/>
              <a:t>1</a:t>
            </a:fld>
            <a:endParaRPr lang="en-US"/>
          </a:p>
        </p:txBody>
      </p:sp>
    </p:spTree>
    <p:extLst>
      <p:ext uri="{BB962C8B-B14F-4D97-AF65-F5344CB8AC3E}">
        <p14:creationId xmlns:p14="http://schemas.microsoft.com/office/powerpoint/2010/main" val="353902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for NAM:  http://www.emc.ncep.noaa.gov/mmb/data_processing/prepbufr.doc/table_4.htm</a:t>
            </a:r>
            <a:endParaRPr lang="en-US" dirty="0" smtClean="0"/>
          </a:p>
          <a:p>
            <a:r>
              <a:rPr lang="en-US" dirty="0" smtClean="0"/>
              <a:t>Source for GFS:</a:t>
            </a:r>
            <a:r>
              <a:rPr lang="en-US" baseline="0" dirty="0" smtClean="0"/>
              <a:t>  http://www.emc.ncep.noaa.gov/mmb/data_processing/prepbufr.doc/table_2.htm</a:t>
            </a:r>
            <a:endParaRPr lang="en-US" dirty="0" smtClean="0"/>
          </a:p>
          <a:p>
            <a:r>
              <a:rPr lang="en-US" dirty="0" smtClean="0"/>
              <a:t>Source</a:t>
            </a:r>
            <a:r>
              <a:rPr lang="en-US" baseline="0" dirty="0" smtClean="0"/>
              <a:t> for RUC:  http://www.emc.ncep.noaa.gov/mmb/data_processing/prepbufr.doc/table_5.htm</a:t>
            </a:r>
          </a:p>
          <a:p>
            <a:r>
              <a:rPr lang="en-US" baseline="0" dirty="0" smtClean="0"/>
              <a:t>Additional source:  http://www.emc.ncep.noaa.gov/mmb/data_processing/prepbufr.doc/table_18.htm</a:t>
            </a:r>
            <a:endParaRPr lang="en-US" dirty="0"/>
          </a:p>
        </p:txBody>
      </p:sp>
      <p:sp>
        <p:nvSpPr>
          <p:cNvPr id="4" name="Slide Number Placeholder 3"/>
          <p:cNvSpPr>
            <a:spLocks noGrp="1"/>
          </p:cNvSpPr>
          <p:nvPr>
            <p:ph type="sldNum" sz="quarter" idx="10"/>
          </p:nvPr>
        </p:nvSpPr>
        <p:spPr/>
        <p:txBody>
          <a:bodyPr/>
          <a:lstStyle/>
          <a:p>
            <a:fld id="{D4857751-DD81-42E0-BA45-C8D2DEC9D8B9}" type="slidenum">
              <a:rPr lang="en-US" smtClean="0"/>
              <a:t>5</a:t>
            </a:fld>
            <a:endParaRPr lang="en-US"/>
          </a:p>
        </p:txBody>
      </p:sp>
    </p:spTree>
    <p:extLst>
      <p:ext uri="{BB962C8B-B14F-4D97-AF65-F5344CB8AC3E}">
        <p14:creationId xmlns:p14="http://schemas.microsoft.com/office/powerpoint/2010/main" val="84277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CRAS multi-layer, multi-type approach described in NWA 2009 presentation (by </a:t>
            </a:r>
            <a:r>
              <a:rPr lang="en-US" dirty="0" err="1" smtClean="0"/>
              <a:t>Gerth</a:t>
            </a:r>
            <a:r>
              <a:rPr lang="en-US" dirty="0" smtClean="0"/>
              <a:t> and </a:t>
            </a:r>
            <a:r>
              <a:rPr lang="en-US" dirty="0" err="1" smtClean="0"/>
              <a:t>Aune</a:t>
            </a:r>
            <a:r>
              <a:rPr lang="en-US" dirty="0" smtClean="0"/>
              <a:t>):  “A New Numerical Weather Prediction Approach to the NDFD's Sky Cover Grid”</a:t>
            </a:r>
          </a:p>
        </p:txBody>
      </p:sp>
      <p:sp>
        <p:nvSpPr>
          <p:cNvPr id="4" name="Slide Number Placeholder 3"/>
          <p:cNvSpPr>
            <a:spLocks noGrp="1"/>
          </p:cNvSpPr>
          <p:nvPr>
            <p:ph type="sldNum" sz="quarter" idx="10"/>
          </p:nvPr>
        </p:nvSpPr>
        <p:spPr/>
        <p:txBody>
          <a:bodyPr/>
          <a:lstStyle/>
          <a:p>
            <a:fld id="{D4857751-DD81-42E0-BA45-C8D2DEC9D8B9}" type="slidenum">
              <a:rPr lang="en-US" smtClean="0"/>
              <a:t>26</a:t>
            </a:fld>
            <a:endParaRPr lang="en-US"/>
          </a:p>
        </p:txBody>
      </p:sp>
    </p:spTree>
    <p:extLst>
      <p:ext uri="{BB962C8B-B14F-4D97-AF65-F5344CB8AC3E}">
        <p14:creationId xmlns:p14="http://schemas.microsoft.com/office/powerpoint/2010/main" val="14247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B54296-7922-4B23-BD3C-0430910EE84D}"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8BD-9A44-4694-A4B2-DDE3CF5B7C6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54296-7922-4B23-BD3C-0430910EE84D}"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8BD-9A44-4694-A4B2-DDE3CF5B7C6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B54296-7922-4B23-BD3C-0430910EE84D}"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8BD-9A44-4694-A4B2-DDE3CF5B7C6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54296-7922-4B23-BD3C-0430910EE84D}"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8BD-9A44-4694-A4B2-DDE3CF5B7C6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54296-7922-4B23-BD3C-0430910EE84D}" type="datetimeFigureOut">
              <a:rPr lang="en-US" smtClean="0"/>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8BD-9A44-4694-A4B2-DDE3CF5B7C6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9B54296-7922-4B23-BD3C-0430910EE84D}" type="datetimeFigureOut">
              <a:rPr lang="en-US" smtClean="0"/>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C8BD-9A44-4694-A4B2-DDE3CF5B7C6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B54296-7922-4B23-BD3C-0430910EE84D}" type="datetimeFigureOut">
              <a:rPr lang="en-US" smtClean="0"/>
              <a:t>10/12/2011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CC8BD-9A44-4694-A4B2-DDE3CF5B7C6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B54296-7922-4B23-BD3C-0430910EE84D}" type="datetimeFigureOut">
              <a:rPr lang="en-US" smtClean="0"/>
              <a:t>10/12/2011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CC8BD-9A44-4694-A4B2-DDE3CF5B7C6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9B54296-7922-4B23-BD3C-0430910EE84D}" type="datetimeFigureOut">
              <a:rPr lang="en-US" smtClean="0"/>
              <a:t>10/12/2011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CC8BD-9A44-4694-A4B2-DDE3CF5B7C6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B54296-7922-4B23-BD3C-0430910EE84D}" type="datetimeFigureOut">
              <a:rPr lang="en-US" smtClean="0"/>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C8BD-9A44-4694-A4B2-DDE3CF5B7C6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54296-7922-4B23-BD3C-0430910EE84D}" type="datetimeFigureOut">
              <a:rPr lang="en-US" smtClean="0"/>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C8BD-9A44-4694-A4B2-DDE3CF5B7C6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9B54296-7922-4B23-BD3C-0430910EE84D}" type="datetimeFigureOut">
              <a:rPr lang="en-US" smtClean="0"/>
              <a:t>10/12/2011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2CCC8BD-9A44-4694-A4B2-DDE3CF5B7C6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1.gif"/><Relationship Id="rId2" Type="http://schemas.openxmlformats.org/officeDocument/2006/relationships/image" Target="../media/image26.gif"/><Relationship Id="rId1" Type="http://schemas.openxmlformats.org/officeDocument/2006/relationships/slideLayout" Target="../slideLayouts/slideLayout6.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1.gif"/><Relationship Id="rId2" Type="http://schemas.openxmlformats.org/officeDocument/2006/relationships/image" Target="../media/image26.gif"/><Relationship Id="rId1" Type="http://schemas.openxmlformats.org/officeDocument/2006/relationships/slideLayout" Target="../slideLayouts/slideLayout6.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3.gif"/><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gif"/><Relationship Id="rId7" Type="http://schemas.openxmlformats.org/officeDocument/2006/relationships/image" Target="../media/image42.gif"/><Relationship Id="rId2" Type="http://schemas.openxmlformats.org/officeDocument/2006/relationships/image" Target="../media/image37.gif"/><Relationship Id="rId1" Type="http://schemas.openxmlformats.org/officeDocument/2006/relationships/slideLayout" Target="../slideLayouts/slideLayout6.xml"/><Relationship Id="rId6" Type="http://schemas.openxmlformats.org/officeDocument/2006/relationships/image" Target="../media/image41.gif"/><Relationship Id="rId5" Type="http://schemas.openxmlformats.org/officeDocument/2006/relationships/image" Target="../media/image40.gif"/><Relationship Id="rId10" Type="http://schemas.openxmlformats.org/officeDocument/2006/relationships/image" Target="../media/image45.gif"/><Relationship Id="rId4" Type="http://schemas.openxmlformats.org/officeDocument/2006/relationships/image" Target="../media/image39.gif"/><Relationship Id="rId9" Type="http://schemas.openxmlformats.org/officeDocument/2006/relationships/image" Target="../media/image44.gif"/></Relationships>
</file>

<file path=ppt/slides/_rels/slide21.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gif"/><Relationship Id="rId7" Type="http://schemas.openxmlformats.org/officeDocument/2006/relationships/image" Target="../media/image42.gif"/><Relationship Id="rId2" Type="http://schemas.openxmlformats.org/officeDocument/2006/relationships/image" Target="../media/image37.gif"/><Relationship Id="rId1" Type="http://schemas.openxmlformats.org/officeDocument/2006/relationships/slideLayout" Target="../slideLayouts/slideLayout6.xml"/><Relationship Id="rId6" Type="http://schemas.openxmlformats.org/officeDocument/2006/relationships/image" Target="../media/image41.gif"/><Relationship Id="rId5" Type="http://schemas.openxmlformats.org/officeDocument/2006/relationships/image" Target="../media/image40.gif"/><Relationship Id="rId10" Type="http://schemas.openxmlformats.org/officeDocument/2006/relationships/image" Target="../media/image45.gif"/><Relationship Id="rId4" Type="http://schemas.openxmlformats.org/officeDocument/2006/relationships/image" Target="../media/image39.gif"/><Relationship Id="rId9" Type="http://schemas.openxmlformats.org/officeDocument/2006/relationships/image" Target="../media/image44.gif"/></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33.gif"/><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33.gif"/><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91350" y="0"/>
            <a:ext cx="215265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2" name="Picture 4" descr="http://www.goes-r.gov/images/21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 t="1905" r="13" b="13189"/>
          <a:stretch/>
        </p:blipFill>
        <p:spPr bwMode="auto">
          <a:xfrm>
            <a:off x="0" y="-1"/>
            <a:ext cx="699135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905000"/>
            <a:ext cx="7772400" cy="1780108"/>
          </a:xfrm>
        </p:spPr>
        <p:txBody>
          <a:bodyPr>
            <a:normAutofit/>
          </a:bodyPr>
          <a:lstStyle/>
          <a:p>
            <a:r>
              <a:rPr lang="en-US" dirty="0" smtClean="0"/>
              <a:t>The Magic of Moisture in NWP</a:t>
            </a:r>
            <a:br>
              <a:rPr lang="en-US" dirty="0" smtClean="0"/>
            </a:br>
            <a:endParaRPr lang="en-US" dirty="0"/>
          </a:p>
        </p:txBody>
      </p:sp>
      <p:sp>
        <p:nvSpPr>
          <p:cNvPr id="3" name="Subtitle 2"/>
          <p:cNvSpPr>
            <a:spLocks noGrp="1"/>
          </p:cNvSpPr>
          <p:nvPr>
            <p:ph type="subTitle" idx="1"/>
          </p:nvPr>
        </p:nvSpPr>
        <p:spPr>
          <a:xfrm>
            <a:off x="1371600" y="3860801"/>
            <a:ext cx="6400800" cy="1473200"/>
          </a:xfrm>
        </p:spPr>
        <p:txBody>
          <a:bodyPr>
            <a:normAutofit/>
          </a:bodyPr>
          <a:lstStyle/>
          <a:p>
            <a:r>
              <a:rPr lang="en-US" b="1" dirty="0" smtClean="0"/>
              <a:t>Jordan </a:t>
            </a:r>
            <a:r>
              <a:rPr lang="en-US" b="1" dirty="0" err="1" smtClean="0"/>
              <a:t>Gerth</a:t>
            </a:r>
            <a:r>
              <a:rPr lang="en-US" dirty="0" smtClean="0"/>
              <a:t>, Research Assistant</a:t>
            </a:r>
          </a:p>
          <a:p>
            <a:r>
              <a:rPr lang="en-US" sz="1600" dirty="0" smtClean="0"/>
              <a:t>Cooperative Institute for Meteorological Satellite Studies</a:t>
            </a:r>
          </a:p>
          <a:p>
            <a:r>
              <a:rPr lang="en-US" sz="1600" dirty="0" smtClean="0"/>
              <a:t>University of Wisconsin</a:t>
            </a:r>
          </a:p>
        </p:txBody>
      </p:sp>
      <p:pic>
        <p:nvPicPr>
          <p:cNvPr id="5" name="Picture 2" descr="http://cimss.ssec.wisc.edu/logo/fullsize/cimss-logo-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1439" y="152400"/>
            <a:ext cx="2101634" cy="13853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1" y="6248400"/>
            <a:ext cx="5181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Session V – Tuesday, October 18, 2011</a:t>
            </a:r>
          </a:p>
          <a:p>
            <a:pPr algn="ctr"/>
            <a:r>
              <a:rPr lang="en-US" sz="1100" dirty="0" smtClean="0"/>
              <a:t>National Weather Association Annual Meeting, Birmingham, Alabama</a:t>
            </a:r>
            <a:endParaRPr lang="en-US" sz="1100" dirty="0"/>
          </a:p>
        </p:txBody>
      </p:sp>
      <p:pic>
        <p:nvPicPr>
          <p:cNvPr id="6" name="Picture 6" descr="GOES-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819400"/>
            <a:ext cx="22209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4474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8328"/>
            <a:ext cx="8382000" cy="1252728"/>
          </a:xfrm>
        </p:spPr>
        <p:txBody>
          <a:bodyPr>
            <a:normAutofit fontScale="90000"/>
          </a:bodyPr>
          <a:lstStyle/>
          <a:p>
            <a:r>
              <a:rPr lang="en-US" b="1" dirty="0" smtClean="0"/>
              <a:t>Experiment Design</a:t>
            </a:r>
            <a:r>
              <a:rPr lang="en-US" dirty="0" smtClean="0"/>
              <a:t/>
            </a:r>
            <a:br>
              <a:rPr lang="en-US" dirty="0" smtClean="0"/>
            </a:br>
            <a:r>
              <a:rPr lang="en-US" sz="2200" b="1" dirty="0" smtClean="0"/>
              <a:t>Objective</a:t>
            </a:r>
            <a:r>
              <a:rPr lang="en-US" sz="2200" dirty="0" smtClean="0"/>
              <a:t>:  Understand NWP response to variable moisture concentrations.</a:t>
            </a:r>
            <a:endParaRPr lang="en-US" sz="2200"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3701242176"/>
              </p:ext>
            </p:extLst>
          </p:nvPr>
        </p:nvGraphicFramePr>
        <p:xfrm>
          <a:off x="4645025" y="2679700"/>
          <a:ext cx="4270376" cy="4003040"/>
        </p:xfrm>
        <a:graphic>
          <a:graphicData uri="http://schemas.openxmlformats.org/drawingml/2006/table">
            <a:tbl>
              <a:tblPr bandRow="1">
                <a:tableStyleId>{00A15C55-8517-42AA-B614-E9B94910E393}</a:tableStyleId>
              </a:tblPr>
              <a:tblGrid>
                <a:gridCol w="2135188"/>
                <a:gridCol w="2135188"/>
              </a:tblGrid>
              <a:tr h="370840">
                <a:tc>
                  <a:txBody>
                    <a:bodyPr/>
                    <a:lstStyle/>
                    <a:p>
                      <a:r>
                        <a:rPr lang="en-US" sz="1400" b="1" dirty="0" smtClean="0">
                          <a:latin typeface="Arial Narrow" pitchFamily="34" charset="0"/>
                        </a:rPr>
                        <a:t>Dynamics</a:t>
                      </a:r>
                      <a:endParaRPr lang="en-US" sz="1400" b="1" dirty="0">
                        <a:latin typeface="Arial Narrow" pitchFamily="34" charset="0"/>
                      </a:endParaRPr>
                    </a:p>
                  </a:txBody>
                  <a:tcPr/>
                </a:tc>
                <a:tc>
                  <a:txBody>
                    <a:bodyPr/>
                    <a:lstStyle/>
                    <a:p>
                      <a:r>
                        <a:rPr lang="en-US" sz="1400" dirty="0" smtClean="0">
                          <a:latin typeface="Arial Narrow" pitchFamily="34" charset="0"/>
                        </a:rPr>
                        <a:t>Non-Hydrostatic with Gravity Wave Drag</a:t>
                      </a:r>
                      <a:endParaRPr lang="en-US" sz="1400" b="0" dirty="0">
                        <a:latin typeface="Arial Narrow" pitchFamily="34" charset="0"/>
                      </a:endParaRPr>
                    </a:p>
                  </a:txBody>
                  <a:tcPr/>
                </a:tc>
              </a:tr>
              <a:tr h="370840">
                <a:tc>
                  <a:txBody>
                    <a:bodyPr/>
                    <a:lstStyle/>
                    <a:p>
                      <a:r>
                        <a:rPr lang="en-US" sz="1400" b="1" dirty="0" smtClean="0">
                          <a:latin typeface="Arial Narrow" pitchFamily="34" charset="0"/>
                        </a:rPr>
                        <a:t>Cumulus</a:t>
                      </a:r>
                      <a:r>
                        <a:rPr lang="en-US" sz="1400" b="1" baseline="0" dirty="0" smtClean="0">
                          <a:latin typeface="Arial Narrow" pitchFamily="34" charset="0"/>
                        </a:rPr>
                        <a:t> Scheme</a:t>
                      </a:r>
                      <a:endParaRPr lang="en-US" sz="1400" b="1" dirty="0">
                        <a:latin typeface="Arial Narrow" pitchFamily="34" charset="0"/>
                      </a:endParaRPr>
                    </a:p>
                  </a:txBody>
                  <a:tcPr/>
                </a:tc>
                <a:tc>
                  <a:txBody>
                    <a:bodyPr/>
                    <a:lstStyle/>
                    <a:p>
                      <a:r>
                        <a:rPr lang="en-US" sz="1400" dirty="0" err="1" smtClean="0">
                          <a:latin typeface="Arial Narrow" pitchFamily="34" charset="0"/>
                        </a:rPr>
                        <a:t>Kain</a:t>
                      </a:r>
                      <a:r>
                        <a:rPr lang="en-US" sz="1400" dirty="0" smtClean="0">
                          <a:latin typeface="Arial Narrow" pitchFamily="34" charset="0"/>
                        </a:rPr>
                        <a:t>-Fritsch</a:t>
                      </a:r>
                      <a:endParaRPr lang="en-US" sz="1400" b="0" dirty="0">
                        <a:latin typeface="Arial Narrow" pitchFamily="34" charset="0"/>
                      </a:endParaRPr>
                    </a:p>
                  </a:txBody>
                  <a:tcPr/>
                </a:tc>
              </a:tr>
              <a:tr h="370840">
                <a:tc>
                  <a:txBody>
                    <a:bodyPr/>
                    <a:lstStyle/>
                    <a:p>
                      <a:r>
                        <a:rPr lang="en-US" sz="1400" b="1" dirty="0" smtClean="0">
                          <a:latin typeface="Arial Narrow" pitchFamily="34" charset="0"/>
                        </a:rPr>
                        <a:t>Microphysics Scheme</a:t>
                      </a:r>
                      <a:endParaRPr lang="en-US" sz="1400" b="1" dirty="0">
                        <a:latin typeface="Arial Narrow" pitchFamily="34" charset="0"/>
                      </a:endParaRPr>
                    </a:p>
                  </a:txBody>
                  <a:tcPr/>
                </a:tc>
                <a:tc>
                  <a:txBody>
                    <a:bodyPr/>
                    <a:lstStyle/>
                    <a:p>
                      <a:r>
                        <a:rPr lang="en-US" sz="1400" dirty="0" smtClean="0">
                          <a:latin typeface="Arial Narrow" pitchFamily="34" charset="0"/>
                        </a:rPr>
                        <a:t>WSM Single-Moment 5-Class</a:t>
                      </a:r>
                      <a:endParaRPr lang="en-US" sz="1400" b="0" dirty="0">
                        <a:latin typeface="Arial Narrow" pitchFamily="34" charset="0"/>
                      </a:endParaRPr>
                    </a:p>
                  </a:txBody>
                  <a:tcPr/>
                </a:tc>
              </a:tr>
              <a:tr h="370840">
                <a:tc>
                  <a:txBody>
                    <a:bodyPr/>
                    <a:lstStyle/>
                    <a:p>
                      <a:r>
                        <a:rPr lang="en-US" sz="1400" b="1" dirty="0" smtClean="0">
                          <a:latin typeface="Arial Narrow" pitchFamily="34" charset="0"/>
                        </a:rPr>
                        <a:t>PBL Scheme</a:t>
                      </a:r>
                      <a:endParaRPr lang="en-US" sz="1400" b="1" dirty="0">
                        <a:latin typeface="Arial Narrow" pitchFamily="34" charset="0"/>
                      </a:endParaRPr>
                    </a:p>
                  </a:txBody>
                  <a:tcPr/>
                </a:tc>
                <a:tc>
                  <a:txBody>
                    <a:bodyPr/>
                    <a:lstStyle/>
                    <a:p>
                      <a:r>
                        <a:rPr lang="en-US" sz="1400" dirty="0" err="1" smtClean="0">
                          <a:latin typeface="Arial Narrow" pitchFamily="34" charset="0"/>
                        </a:rPr>
                        <a:t>Yonsei</a:t>
                      </a:r>
                      <a:r>
                        <a:rPr lang="en-US" sz="1400" dirty="0" smtClean="0">
                          <a:latin typeface="Arial Narrow" pitchFamily="34" charset="0"/>
                        </a:rPr>
                        <a:t> University</a:t>
                      </a:r>
                      <a:endParaRPr lang="en-US" sz="1400" b="0" dirty="0">
                        <a:latin typeface="Arial Narrow" pitchFamily="34" charset="0"/>
                      </a:endParaRPr>
                    </a:p>
                  </a:txBody>
                  <a:tcPr/>
                </a:tc>
              </a:tr>
              <a:tr h="370840">
                <a:tc>
                  <a:txBody>
                    <a:bodyPr/>
                    <a:lstStyle/>
                    <a:p>
                      <a:r>
                        <a:rPr lang="en-US" sz="1400" b="1" dirty="0" smtClean="0">
                          <a:latin typeface="Arial Narrow" pitchFamily="34" charset="0"/>
                        </a:rPr>
                        <a:t>Land Surface Scheme</a:t>
                      </a:r>
                      <a:endParaRPr lang="en-US" sz="1400" b="1" dirty="0">
                        <a:latin typeface="Arial Narrow" pitchFamily="34" charset="0"/>
                      </a:endParaRPr>
                    </a:p>
                  </a:txBody>
                  <a:tcPr/>
                </a:tc>
                <a:tc>
                  <a:txBody>
                    <a:bodyPr/>
                    <a:lstStyle/>
                    <a:p>
                      <a:r>
                        <a:rPr lang="en-US" sz="1400" dirty="0" smtClean="0">
                          <a:latin typeface="Arial Narrow" pitchFamily="34" charset="0"/>
                        </a:rPr>
                        <a:t>Noah 4-Layer LSM</a:t>
                      </a:r>
                      <a:endParaRPr lang="en-US" sz="1400" b="0" dirty="0">
                        <a:latin typeface="Arial Narrow" pitchFamily="34" charset="0"/>
                      </a:endParaRPr>
                    </a:p>
                  </a:txBody>
                  <a:tcPr/>
                </a:tc>
              </a:tr>
              <a:tr h="370840">
                <a:tc>
                  <a:txBody>
                    <a:bodyPr/>
                    <a:lstStyle/>
                    <a:p>
                      <a:r>
                        <a:rPr lang="en-US" sz="1400" b="1" dirty="0" smtClean="0">
                          <a:latin typeface="Arial Narrow" pitchFamily="34" charset="0"/>
                        </a:rPr>
                        <a:t>Surface Layer Physics</a:t>
                      </a:r>
                      <a:endParaRPr lang="en-US" sz="1400" b="1" dirty="0">
                        <a:latin typeface="Arial Narrow" pitchFamily="34" charset="0"/>
                      </a:endParaRPr>
                    </a:p>
                  </a:txBody>
                  <a:tcPr/>
                </a:tc>
                <a:tc>
                  <a:txBody>
                    <a:bodyPr/>
                    <a:lstStyle/>
                    <a:p>
                      <a:r>
                        <a:rPr lang="en-US" sz="1400" dirty="0" err="1" smtClean="0">
                          <a:latin typeface="Arial Narrow" pitchFamily="34" charset="0"/>
                        </a:rPr>
                        <a:t>Monin-Obukhov</a:t>
                      </a:r>
                      <a:r>
                        <a:rPr lang="en-US" sz="1400" dirty="0" smtClean="0">
                          <a:latin typeface="Arial Narrow" pitchFamily="34" charset="0"/>
                        </a:rPr>
                        <a:t> with heat and moisture surface</a:t>
                      </a:r>
                      <a:r>
                        <a:rPr lang="en-US" sz="1400" baseline="0" dirty="0" smtClean="0">
                          <a:latin typeface="Arial Narrow" pitchFamily="34" charset="0"/>
                        </a:rPr>
                        <a:t> fluxes</a:t>
                      </a:r>
                      <a:endParaRPr lang="en-US" sz="1400" b="0" dirty="0">
                        <a:latin typeface="Arial Narrow" pitchFamily="34" charset="0"/>
                      </a:endParaRPr>
                    </a:p>
                  </a:txBody>
                  <a:tcPr/>
                </a:tc>
              </a:tr>
              <a:tr h="370840">
                <a:tc>
                  <a:txBody>
                    <a:bodyPr/>
                    <a:lstStyle/>
                    <a:p>
                      <a:r>
                        <a:rPr lang="en-US" sz="1400" b="1" dirty="0" smtClean="0">
                          <a:latin typeface="Arial Narrow" pitchFamily="34" charset="0"/>
                        </a:rPr>
                        <a:t>Long Wave Radiation</a:t>
                      </a:r>
                      <a:endParaRPr lang="en-US" sz="1400" b="1" dirty="0">
                        <a:latin typeface="Arial Narrow" pitchFamily="34" charset="0"/>
                      </a:endParaRPr>
                    </a:p>
                  </a:txBody>
                  <a:tcPr/>
                </a:tc>
                <a:tc>
                  <a:txBody>
                    <a:bodyPr/>
                    <a:lstStyle/>
                    <a:p>
                      <a:r>
                        <a:rPr lang="en-US" sz="1400" dirty="0" smtClean="0">
                          <a:latin typeface="Arial Narrow" pitchFamily="34" charset="0"/>
                        </a:rPr>
                        <a:t>RRTM</a:t>
                      </a:r>
                      <a:endParaRPr lang="en-US" sz="1400" b="0" dirty="0">
                        <a:latin typeface="Arial Narrow" pitchFamily="34" charset="0"/>
                      </a:endParaRPr>
                    </a:p>
                  </a:txBody>
                  <a:tcPr/>
                </a:tc>
              </a:tr>
              <a:tr h="370840">
                <a:tc>
                  <a:txBody>
                    <a:bodyPr/>
                    <a:lstStyle/>
                    <a:p>
                      <a:r>
                        <a:rPr lang="en-US" sz="1400" b="1" dirty="0" smtClean="0">
                          <a:latin typeface="Arial Narrow" pitchFamily="34" charset="0"/>
                        </a:rPr>
                        <a:t>Short Wave Radiation</a:t>
                      </a:r>
                      <a:endParaRPr lang="en-US" sz="1400" b="1" dirty="0">
                        <a:latin typeface="Arial Narrow" pitchFamily="34" charset="0"/>
                      </a:endParaRPr>
                    </a:p>
                  </a:txBody>
                  <a:tcPr/>
                </a:tc>
                <a:tc>
                  <a:txBody>
                    <a:bodyPr/>
                    <a:lstStyle/>
                    <a:p>
                      <a:r>
                        <a:rPr lang="en-US" sz="1400" dirty="0" err="1" smtClean="0">
                          <a:latin typeface="Arial Narrow" pitchFamily="34" charset="0"/>
                        </a:rPr>
                        <a:t>Dudhia</a:t>
                      </a:r>
                      <a:r>
                        <a:rPr lang="en-US" sz="1400" dirty="0" smtClean="0">
                          <a:latin typeface="Arial Narrow" pitchFamily="34" charset="0"/>
                        </a:rPr>
                        <a:t> Scheme</a:t>
                      </a:r>
                      <a:endParaRPr lang="en-US" sz="1400" b="0" dirty="0">
                        <a:latin typeface="Arial Narrow" pitchFamily="34" charset="0"/>
                      </a:endParaRPr>
                    </a:p>
                  </a:txBody>
                  <a:tcPr/>
                </a:tc>
              </a:tr>
              <a:tr h="370840">
                <a:tc>
                  <a:txBody>
                    <a:bodyPr/>
                    <a:lstStyle/>
                    <a:p>
                      <a:r>
                        <a:rPr lang="en-US" sz="1400" b="1" dirty="0" smtClean="0">
                          <a:latin typeface="Arial Narrow" pitchFamily="34" charset="0"/>
                        </a:rPr>
                        <a:t>Time-Integration Scheme</a:t>
                      </a:r>
                      <a:endParaRPr lang="en-US" sz="1400" b="1" dirty="0">
                        <a:latin typeface="Arial Narrow" pitchFamily="34" charset="0"/>
                      </a:endParaRPr>
                    </a:p>
                  </a:txBody>
                  <a:tcPr/>
                </a:tc>
                <a:tc>
                  <a:txBody>
                    <a:bodyPr/>
                    <a:lstStyle/>
                    <a:p>
                      <a:r>
                        <a:rPr lang="en-US" sz="1400" dirty="0" err="1" smtClean="0">
                          <a:latin typeface="Arial Narrow" pitchFamily="34" charset="0"/>
                        </a:rPr>
                        <a:t>Runge-Kutta</a:t>
                      </a:r>
                      <a:r>
                        <a:rPr lang="en-US" sz="1400" baseline="0" dirty="0" smtClean="0">
                          <a:latin typeface="Arial Narrow" pitchFamily="34" charset="0"/>
                        </a:rPr>
                        <a:t> 3</a:t>
                      </a:r>
                      <a:r>
                        <a:rPr lang="en-US" sz="1400" baseline="30000" dirty="0" smtClean="0">
                          <a:latin typeface="Arial Narrow" pitchFamily="34" charset="0"/>
                        </a:rPr>
                        <a:t>rd</a:t>
                      </a:r>
                      <a:r>
                        <a:rPr lang="en-US" sz="1400" baseline="0" dirty="0" smtClean="0">
                          <a:latin typeface="Arial Narrow" pitchFamily="34" charset="0"/>
                        </a:rPr>
                        <a:t> Order</a:t>
                      </a:r>
                      <a:endParaRPr lang="en-US" sz="1400" b="0" dirty="0">
                        <a:latin typeface="Arial Narrow" pitchFamily="34" charset="0"/>
                      </a:endParaRPr>
                    </a:p>
                  </a:txBody>
                  <a:tcPr/>
                </a:tc>
              </a:tr>
              <a:tr h="370840">
                <a:tc>
                  <a:txBody>
                    <a:bodyPr/>
                    <a:lstStyle/>
                    <a:p>
                      <a:r>
                        <a:rPr lang="en-US" sz="1400" b="1" dirty="0" smtClean="0">
                          <a:latin typeface="Arial Narrow" pitchFamily="34" charset="0"/>
                        </a:rPr>
                        <a:t>Damping</a:t>
                      </a:r>
                      <a:endParaRPr lang="en-US" sz="1400" b="1" dirty="0">
                        <a:latin typeface="Arial Narrow" pitchFamily="34" charset="0"/>
                      </a:endParaRPr>
                    </a:p>
                  </a:txBody>
                  <a:tcPr/>
                </a:tc>
                <a:tc>
                  <a:txBody>
                    <a:bodyPr/>
                    <a:lstStyle/>
                    <a:p>
                      <a:r>
                        <a:rPr lang="en-US" sz="1400" dirty="0" smtClean="0">
                          <a:latin typeface="Arial Narrow" pitchFamily="34" charset="0"/>
                        </a:rPr>
                        <a:t>Rayleigh</a:t>
                      </a:r>
                      <a:endParaRPr lang="en-US" sz="1400" b="0" dirty="0">
                        <a:latin typeface="Arial Narrow" pitchFamily="34" charset="0"/>
                      </a:endParaRPr>
                    </a:p>
                  </a:txBody>
                  <a:tcPr/>
                </a:tc>
              </a:tr>
            </a:tbl>
          </a:graphicData>
        </a:graphic>
      </p:graphicFrame>
      <p:sp>
        <p:nvSpPr>
          <p:cNvPr id="7" name="Content Placeholder 6"/>
          <p:cNvSpPr>
            <a:spLocks noGrp="1"/>
          </p:cNvSpPr>
          <p:nvPr>
            <p:ph sz="quarter" idx="13"/>
          </p:nvPr>
        </p:nvSpPr>
        <p:spPr>
          <a:xfrm>
            <a:off x="228600" y="5486400"/>
            <a:ext cx="3962400" cy="1219200"/>
          </a:xfrm>
        </p:spPr>
        <p:txBody>
          <a:bodyPr>
            <a:noAutofit/>
          </a:bodyPr>
          <a:lstStyle/>
          <a:p>
            <a:pPr marL="0" indent="0">
              <a:buNone/>
            </a:pPr>
            <a:r>
              <a:rPr lang="en-US" sz="1400" dirty="0" smtClean="0">
                <a:solidFill>
                  <a:schemeClr val="tx1"/>
                </a:solidFill>
              </a:rPr>
              <a:t>Each 36-hour simulation used:</a:t>
            </a:r>
          </a:p>
          <a:p>
            <a:r>
              <a:rPr lang="en-US" sz="1200" dirty="0" smtClean="0">
                <a:solidFill>
                  <a:schemeClr val="tx1"/>
                </a:solidFill>
              </a:rPr>
              <a:t>an </a:t>
            </a:r>
            <a:r>
              <a:rPr lang="en-US" sz="1200" dirty="0" smtClean="0">
                <a:solidFill>
                  <a:schemeClr val="tx1"/>
                </a:solidFill>
              </a:rPr>
              <a:t>adaptive time step,</a:t>
            </a:r>
            <a:endParaRPr lang="en-US" sz="1200" dirty="0">
              <a:solidFill>
                <a:schemeClr val="tx1"/>
              </a:solidFill>
            </a:endParaRPr>
          </a:p>
          <a:p>
            <a:r>
              <a:rPr lang="en-US" sz="1200" dirty="0">
                <a:solidFill>
                  <a:schemeClr val="tx1"/>
                </a:solidFill>
              </a:rPr>
              <a:t>20 km </a:t>
            </a:r>
            <a:r>
              <a:rPr lang="en-US" sz="1200" dirty="0" smtClean="0">
                <a:solidFill>
                  <a:schemeClr val="tx1"/>
                </a:solidFill>
              </a:rPr>
              <a:t>horizontal spacing </a:t>
            </a:r>
            <a:r>
              <a:rPr lang="en-US" sz="1200" dirty="0">
                <a:solidFill>
                  <a:schemeClr val="tx1"/>
                </a:solidFill>
              </a:rPr>
              <a:t>on </a:t>
            </a:r>
            <a:r>
              <a:rPr lang="en-US" sz="1200" dirty="0" smtClean="0">
                <a:solidFill>
                  <a:schemeClr val="tx1"/>
                </a:solidFill>
              </a:rPr>
              <a:t>100 </a:t>
            </a:r>
            <a:r>
              <a:rPr lang="en-US" sz="1200" dirty="0">
                <a:solidFill>
                  <a:schemeClr val="tx1"/>
                </a:solidFill>
              </a:rPr>
              <a:t>x </a:t>
            </a:r>
            <a:r>
              <a:rPr lang="en-US" sz="1200" dirty="0" smtClean="0">
                <a:solidFill>
                  <a:schemeClr val="tx1"/>
                </a:solidFill>
              </a:rPr>
              <a:t>100 </a:t>
            </a:r>
            <a:r>
              <a:rPr lang="en-US" sz="1200" dirty="0">
                <a:solidFill>
                  <a:schemeClr val="tx1"/>
                </a:solidFill>
              </a:rPr>
              <a:t>square </a:t>
            </a:r>
            <a:r>
              <a:rPr lang="en-US" sz="1200" dirty="0" smtClean="0">
                <a:solidFill>
                  <a:schemeClr val="tx1"/>
                </a:solidFill>
              </a:rPr>
              <a:t>grid consisting of 45 vertical levels, with</a:t>
            </a:r>
            <a:endParaRPr lang="en-US" sz="1200" dirty="0">
              <a:solidFill>
                <a:schemeClr val="tx1"/>
              </a:solidFill>
            </a:endParaRPr>
          </a:p>
          <a:p>
            <a:r>
              <a:rPr lang="en-US" sz="1200" dirty="0">
                <a:solidFill>
                  <a:schemeClr val="tx1"/>
                </a:solidFill>
              </a:rPr>
              <a:t>5</a:t>
            </a:r>
            <a:r>
              <a:rPr lang="en-US" sz="1200" dirty="0" smtClean="0">
                <a:solidFill>
                  <a:schemeClr val="tx1"/>
                </a:solidFill>
              </a:rPr>
              <a:t>0 </a:t>
            </a:r>
            <a:r>
              <a:rPr lang="en-US" sz="1200" dirty="0" err="1" smtClean="0">
                <a:solidFill>
                  <a:schemeClr val="tx1"/>
                </a:solidFill>
              </a:rPr>
              <a:t>hPa</a:t>
            </a:r>
            <a:r>
              <a:rPr lang="en-US" sz="1200" dirty="0" smtClean="0">
                <a:solidFill>
                  <a:schemeClr val="tx1"/>
                </a:solidFill>
              </a:rPr>
              <a:t> at the top </a:t>
            </a:r>
            <a:r>
              <a:rPr lang="en-US" sz="1200" dirty="0">
                <a:solidFill>
                  <a:schemeClr val="tx1"/>
                </a:solidFill>
              </a:rPr>
              <a:t>of </a:t>
            </a:r>
            <a:r>
              <a:rPr lang="en-US" sz="1200" dirty="0" smtClean="0">
                <a:solidFill>
                  <a:schemeClr val="tx1"/>
                </a:solidFill>
              </a:rPr>
              <a:t>the model.</a:t>
            </a:r>
          </a:p>
        </p:txBody>
      </p:sp>
      <p:sp>
        <p:nvSpPr>
          <p:cNvPr id="19" name="TextBox 18"/>
          <p:cNvSpPr txBox="1"/>
          <p:nvPr/>
        </p:nvSpPr>
        <p:spPr>
          <a:xfrm>
            <a:off x="228600" y="1870770"/>
            <a:ext cx="3962400" cy="3539430"/>
          </a:xfrm>
          <a:prstGeom prst="rect">
            <a:avLst/>
          </a:prstGeom>
          <a:noFill/>
        </p:spPr>
        <p:txBody>
          <a:bodyPr wrap="square" rtlCol="0">
            <a:spAutoFit/>
          </a:bodyPr>
          <a:lstStyle/>
          <a:p>
            <a:r>
              <a:rPr lang="en-US" sz="1600" dirty="0" smtClean="0"/>
              <a:t>Three </a:t>
            </a:r>
            <a:r>
              <a:rPr lang="en-US" sz="1600" dirty="0" smtClean="0"/>
              <a:t>Advanced Research Weather </a:t>
            </a:r>
            <a:r>
              <a:rPr lang="en-US" sz="1600" dirty="0" smtClean="0"/>
              <a:t>Research and Forecast (WRF-ARW) </a:t>
            </a:r>
            <a:r>
              <a:rPr lang="en-US" sz="1600" dirty="0" smtClean="0"/>
              <a:t>simulations </a:t>
            </a:r>
            <a:r>
              <a:rPr lang="en-US" sz="1600" dirty="0" smtClean="0"/>
              <a:t>are run twice </a:t>
            </a:r>
            <a:r>
              <a:rPr lang="en-US" sz="1600" dirty="0" smtClean="0"/>
              <a:t>daily (00/12Z):</a:t>
            </a:r>
            <a:endParaRPr lang="en-US" sz="1600" dirty="0" smtClean="0"/>
          </a:p>
          <a:p>
            <a:endParaRPr lang="en-US" sz="1600" dirty="0"/>
          </a:p>
          <a:p>
            <a:pPr marL="285750" indent="-285750">
              <a:buFont typeface="Arial" pitchFamily="34" charset="0"/>
              <a:buChar char="•"/>
            </a:pPr>
            <a:r>
              <a:rPr lang="en-US" sz="1600" b="1" dirty="0" smtClean="0">
                <a:solidFill>
                  <a:srgbClr val="FF0000"/>
                </a:solidFill>
                <a:effectLst>
                  <a:outerShdw blurRad="38100" dist="38100" dir="2700000" algn="tl">
                    <a:srgbClr val="000000">
                      <a:alpha val="43137"/>
                    </a:srgbClr>
                  </a:outerShdw>
                </a:effectLst>
              </a:rPr>
              <a:t>WRFX</a:t>
            </a:r>
            <a:r>
              <a:rPr lang="en-US" sz="1600" b="1" dirty="0" smtClean="0"/>
              <a:t> </a:t>
            </a:r>
            <a:r>
              <a:rPr lang="en-US" sz="1600" dirty="0" smtClean="0"/>
              <a:t>– Initial </a:t>
            </a:r>
            <a:r>
              <a:rPr lang="en-US" sz="1600" dirty="0"/>
              <a:t>conditions and boundary conditions from previous (06/18Z) GFS </a:t>
            </a:r>
            <a:r>
              <a:rPr lang="en-US" sz="1600" dirty="0" smtClean="0"/>
              <a:t>run</a:t>
            </a:r>
            <a:endParaRPr lang="en-US" sz="1600" dirty="0"/>
          </a:p>
          <a:p>
            <a:pPr marL="285750" indent="-285750">
              <a:buFont typeface="Arial" pitchFamily="34" charset="0"/>
              <a:buChar char="•"/>
            </a:pPr>
            <a:r>
              <a:rPr lang="en-US" sz="1600" b="1" dirty="0" smtClean="0">
                <a:solidFill>
                  <a:srgbClr val="00B050"/>
                </a:solidFill>
                <a:effectLst>
                  <a:outerShdw blurRad="38100" dist="38100" dir="2700000" algn="tl">
                    <a:srgbClr val="000000">
                      <a:alpha val="43137"/>
                    </a:srgbClr>
                  </a:outerShdw>
                </a:effectLst>
              </a:rPr>
              <a:t>WRFY</a:t>
            </a:r>
            <a:r>
              <a:rPr lang="en-US" sz="1600" dirty="0" smtClean="0"/>
              <a:t> </a:t>
            </a:r>
            <a:r>
              <a:rPr lang="en-US" sz="1600" dirty="0"/>
              <a:t>– </a:t>
            </a:r>
            <a:r>
              <a:rPr lang="en-US" sz="1600" dirty="0" smtClean="0"/>
              <a:t>Initial </a:t>
            </a:r>
            <a:r>
              <a:rPr lang="en-US" sz="1600" dirty="0"/>
              <a:t>conditions and boundary conditions from initial hour CRAS20MKX </a:t>
            </a:r>
            <a:r>
              <a:rPr lang="en-US" sz="1600" dirty="0" smtClean="0"/>
              <a:t>run</a:t>
            </a:r>
            <a:endParaRPr lang="en-US" sz="1600" dirty="0"/>
          </a:p>
          <a:p>
            <a:pPr marL="285750" indent="-285750">
              <a:buFont typeface="Arial" pitchFamily="34" charset="0"/>
              <a:buChar char="•"/>
            </a:pPr>
            <a:r>
              <a:rPr lang="en-US" sz="1600" b="1" dirty="0" smtClean="0">
                <a:solidFill>
                  <a:srgbClr val="00B0F0"/>
                </a:solidFill>
                <a:effectLst>
                  <a:outerShdw blurRad="38100" dist="38100" dir="2700000" algn="tl">
                    <a:srgbClr val="000000">
                      <a:alpha val="43137"/>
                    </a:srgbClr>
                  </a:outerShdw>
                </a:effectLst>
              </a:rPr>
              <a:t>WRFZ</a:t>
            </a:r>
            <a:r>
              <a:rPr lang="en-US" sz="1600" b="1" dirty="0" smtClean="0"/>
              <a:t> </a:t>
            </a:r>
            <a:r>
              <a:rPr lang="en-US" sz="1600" dirty="0"/>
              <a:t>– </a:t>
            </a:r>
            <a:r>
              <a:rPr lang="en-US" sz="1600" dirty="0" smtClean="0"/>
              <a:t>Initial </a:t>
            </a:r>
            <a:r>
              <a:rPr lang="en-US" sz="1600" dirty="0"/>
              <a:t>conditions of </a:t>
            </a:r>
            <a:r>
              <a:rPr lang="en-US" sz="1600" dirty="0" smtClean="0"/>
              <a:t>previous (06/18Z) GFS run modified with GOES-13 </a:t>
            </a:r>
            <a:r>
              <a:rPr lang="en-US" sz="1600" dirty="0"/>
              <a:t>Sounder </a:t>
            </a:r>
            <a:r>
              <a:rPr lang="en-US" sz="1600" dirty="0" smtClean="0"/>
              <a:t>retrievals and </a:t>
            </a:r>
            <a:r>
              <a:rPr lang="en-US" sz="1600" dirty="0"/>
              <a:t>GFS boundary conditions</a:t>
            </a:r>
          </a:p>
        </p:txBody>
      </p:sp>
    </p:spTree>
    <p:extLst>
      <p:ext uri="{BB962C8B-B14F-4D97-AF65-F5344CB8AC3E}">
        <p14:creationId xmlns:p14="http://schemas.microsoft.com/office/powerpoint/2010/main" val="253083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Experiment </a:t>
            </a:r>
            <a:r>
              <a:rPr lang="en-US" sz="4000" b="1" dirty="0" smtClean="0"/>
              <a:t>Domain</a:t>
            </a:r>
            <a:br>
              <a:rPr lang="en-US" sz="4000" b="1" dirty="0" smtClean="0"/>
            </a:br>
            <a:r>
              <a:rPr lang="en-US" sz="2800" dirty="0" smtClean="0"/>
              <a:t>Model and Verification</a:t>
            </a:r>
            <a:endParaRPr lang="en-US" sz="40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981200"/>
            <a:ext cx="390525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2514600" y="3048000"/>
            <a:ext cx="1981200" cy="1066800"/>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3505200" y="2667000"/>
            <a:ext cx="990600" cy="533400"/>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449565" y="2450068"/>
            <a:ext cx="816249" cy="369332"/>
          </a:xfrm>
          <a:prstGeom prst="rect">
            <a:avLst/>
          </a:prstGeom>
          <a:noFill/>
        </p:spPr>
        <p:txBody>
          <a:bodyPr wrap="none" rtlCol="0">
            <a:spAutoFit/>
          </a:bodyPr>
          <a:lstStyle/>
          <a:p>
            <a:r>
              <a:rPr lang="en-US" b="1" dirty="0" smtClean="0"/>
              <a:t>Model</a:t>
            </a:r>
            <a:endParaRPr lang="en-US" b="1" dirty="0"/>
          </a:p>
        </p:txBody>
      </p:sp>
      <p:sp>
        <p:nvSpPr>
          <p:cNvPr id="14" name="TextBox 13"/>
          <p:cNvSpPr txBox="1"/>
          <p:nvPr/>
        </p:nvSpPr>
        <p:spPr>
          <a:xfrm>
            <a:off x="4449565" y="2831068"/>
            <a:ext cx="3246635" cy="369332"/>
          </a:xfrm>
          <a:prstGeom prst="rect">
            <a:avLst/>
          </a:prstGeom>
          <a:noFill/>
        </p:spPr>
        <p:txBody>
          <a:bodyPr wrap="square" rtlCol="0">
            <a:spAutoFit/>
          </a:bodyPr>
          <a:lstStyle/>
          <a:p>
            <a:r>
              <a:rPr lang="en-US" b="1" dirty="0" smtClean="0"/>
              <a:t>Verification (non-precipitation)</a:t>
            </a:r>
            <a:endParaRPr lang="en-US" b="1" dirty="0"/>
          </a:p>
        </p:txBody>
      </p:sp>
      <p:sp>
        <p:nvSpPr>
          <p:cNvPr id="9" name="TextBox 8"/>
          <p:cNvSpPr txBox="1"/>
          <p:nvPr/>
        </p:nvSpPr>
        <p:spPr>
          <a:xfrm>
            <a:off x="4267200" y="3371433"/>
            <a:ext cx="4648200" cy="329320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t>Model Evaluation Tools (MET) v3 used for statistics.</a:t>
            </a:r>
          </a:p>
          <a:p>
            <a:endParaRPr lang="en-US" sz="1600" dirty="0" smtClean="0"/>
          </a:p>
          <a:p>
            <a:r>
              <a:rPr lang="en-US" sz="1600" dirty="0" smtClean="0"/>
              <a:t>The verification subset was chosen to discount any boundary condition influences from the results.  In addition, the GOES Sounder does not scan above 50° N (approximately).</a:t>
            </a:r>
          </a:p>
          <a:p>
            <a:endParaRPr lang="en-US" sz="1600" dirty="0"/>
          </a:p>
          <a:p>
            <a:r>
              <a:rPr lang="en-US" sz="1600" dirty="0" smtClean="0"/>
              <a:t>For point verification, approximately 70 GPS-TPW sites are within the red box.</a:t>
            </a:r>
          </a:p>
          <a:p>
            <a:endParaRPr lang="en-US" sz="1600" dirty="0"/>
          </a:p>
          <a:p>
            <a:r>
              <a:rPr lang="en-US" sz="1600" dirty="0" smtClean="0"/>
              <a:t>For a mean flow speed of 20 knots, the domain is completely forced by boundary conditions after around 55 hours.</a:t>
            </a:r>
          </a:p>
        </p:txBody>
      </p:sp>
    </p:spTree>
    <p:extLst>
      <p:ext uri="{BB962C8B-B14F-4D97-AF65-F5344CB8AC3E}">
        <p14:creationId xmlns:p14="http://schemas.microsoft.com/office/powerpoint/2010/main" val="4108213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Total </a:t>
            </a:r>
            <a:r>
              <a:rPr lang="en-US" sz="4000" b="1" dirty="0"/>
              <a:t>PW Mean Absolute Error</a:t>
            </a:r>
            <a:r>
              <a:rPr lang="en-US" dirty="0" smtClean="0"/>
              <a:t/>
            </a:r>
            <a:br>
              <a:rPr lang="en-US" dirty="0" smtClean="0"/>
            </a:br>
            <a:r>
              <a:rPr lang="en-US" sz="2800" dirty="0" smtClean="0"/>
              <a:t>Analyses verified against GPS-TPW</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2857830333"/>
              </p:ext>
            </p:extLst>
          </p:nvPr>
        </p:nvGraphicFramePr>
        <p:xfrm>
          <a:off x="457200" y="1981200"/>
          <a:ext cx="2819400" cy="1483360"/>
        </p:xfrm>
        <a:graphic>
          <a:graphicData uri="http://schemas.openxmlformats.org/drawingml/2006/table">
            <a:tbl>
              <a:tblPr firstRow="1" bandRow="1">
                <a:tableStyleId>{5C22544A-7EE6-4342-B048-85BDC9FD1C3A}</a:tableStyleId>
              </a:tblPr>
              <a:tblGrid>
                <a:gridCol w="1409700"/>
                <a:gridCol w="1409700"/>
              </a:tblGrid>
              <a:tr h="370840">
                <a:tc>
                  <a:txBody>
                    <a:bodyPr/>
                    <a:lstStyle/>
                    <a:p>
                      <a:pPr algn="ctr"/>
                      <a:r>
                        <a:rPr lang="en-US" dirty="0" smtClean="0"/>
                        <a:t>Model</a:t>
                      </a:r>
                      <a:endParaRPr lang="en-US" dirty="0"/>
                    </a:p>
                  </a:txBody>
                  <a:tcPr/>
                </a:tc>
                <a:tc>
                  <a:txBody>
                    <a:bodyPr/>
                    <a:lstStyle/>
                    <a:p>
                      <a:pPr algn="ctr"/>
                      <a:r>
                        <a:rPr lang="en-US" dirty="0" smtClean="0"/>
                        <a:t>Mean MAE</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effectLst>
                            <a:outerShdw blurRad="38100" dist="38100" dir="2700000" algn="tl">
                              <a:srgbClr val="000000">
                                <a:alpha val="43137"/>
                              </a:srgbClr>
                            </a:outerShdw>
                          </a:effectLst>
                        </a:rPr>
                        <a:t>NAM</a:t>
                      </a:r>
                    </a:p>
                  </a:txBody>
                  <a:tcPr/>
                </a:tc>
                <a:tc>
                  <a:txBody>
                    <a:bodyPr/>
                    <a:lstStyle/>
                    <a:p>
                      <a:pPr algn="ctr"/>
                      <a:r>
                        <a:rPr lang="en-US" dirty="0" smtClean="0"/>
                        <a:t>1.04</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effectLst>
                            <a:outerShdw blurRad="38100" dist="38100" dir="2700000" algn="tl">
                              <a:srgbClr val="000000">
                                <a:alpha val="43137"/>
                              </a:srgbClr>
                            </a:outerShdw>
                          </a:effectLst>
                        </a:rPr>
                        <a:t>RUC</a:t>
                      </a:r>
                    </a:p>
                  </a:txBody>
                  <a:tcPr/>
                </a:tc>
                <a:tc>
                  <a:txBody>
                    <a:bodyPr/>
                    <a:lstStyle/>
                    <a:p>
                      <a:pPr algn="ctr"/>
                      <a:r>
                        <a:rPr lang="en-US" dirty="0" smtClean="0"/>
                        <a:t>1.24</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F0"/>
                          </a:solidFill>
                          <a:effectLst>
                            <a:outerShdw blurRad="38100" dist="38100" dir="2700000" algn="tl">
                              <a:srgbClr val="000000">
                                <a:alpha val="43137"/>
                              </a:srgbClr>
                            </a:outerShdw>
                          </a:effectLst>
                        </a:rPr>
                        <a:t>GFS</a:t>
                      </a:r>
                    </a:p>
                  </a:txBody>
                  <a:tcPr/>
                </a:tc>
                <a:tc>
                  <a:txBody>
                    <a:bodyPr/>
                    <a:lstStyle/>
                    <a:p>
                      <a:pPr algn="ctr"/>
                      <a:r>
                        <a:rPr lang="en-US" dirty="0" smtClean="0"/>
                        <a:t>1.43</a:t>
                      </a:r>
                      <a:endParaRPr lang="en-US" dirty="0"/>
                    </a:p>
                  </a:txBody>
                  <a:tcPr/>
                </a:tc>
              </a:tr>
            </a:tbl>
          </a:graphicData>
        </a:graphic>
      </p:graphicFrame>
      <p:sp>
        <p:nvSpPr>
          <p:cNvPr id="4" name="TextBox 3"/>
          <p:cNvSpPr txBox="1"/>
          <p:nvPr/>
        </p:nvSpPr>
        <p:spPr>
          <a:xfrm>
            <a:off x="5410200" y="3163577"/>
            <a:ext cx="3505200" cy="369332"/>
          </a:xfrm>
          <a:prstGeom prst="rect">
            <a:avLst/>
          </a:prstGeom>
          <a:noFill/>
        </p:spPr>
        <p:txBody>
          <a:bodyPr wrap="square" rtlCol="0">
            <a:spAutoFit/>
          </a:bodyPr>
          <a:lstStyle/>
          <a:p>
            <a:pPr algn="ctr"/>
            <a:r>
              <a:rPr lang="en-US" sz="900" b="1" dirty="0" smtClean="0"/>
              <a:t>Verified output every 12 hours between September 28, 2011, 00 UTC,</a:t>
            </a:r>
          </a:p>
          <a:p>
            <a:pPr algn="ctr"/>
            <a:r>
              <a:rPr lang="en-US" sz="900" b="1" dirty="0" smtClean="0"/>
              <a:t>and October 8, 2011, 00 UTC, for a total sample of 21 times</a:t>
            </a:r>
            <a:endParaRPr lang="en-US" sz="900" b="1" dirty="0"/>
          </a:p>
        </p:txBody>
      </p:sp>
      <p:pic>
        <p:nvPicPr>
          <p:cNvPr id="3075" name="Picture 3" descr="H:\My Documents\Graduate Work\Thesis\graph-10nc\gpsipw0om\gpsipw0om-rm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2909"/>
            <a:ext cx="9144000" cy="3325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7600" y="2438400"/>
            <a:ext cx="33528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t>The NAM and RUC assimilate GPS-TPW measurements, while the GFS does not.</a:t>
            </a:r>
            <a:endParaRPr lang="en-US" sz="1400" b="1" dirty="0"/>
          </a:p>
        </p:txBody>
      </p:sp>
      <p:cxnSp>
        <p:nvCxnSpPr>
          <p:cNvPr id="12" name="Straight Arrow Connector 11"/>
          <p:cNvCxnSpPr/>
          <p:nvPr/>
        </p:nvCxnSpPr>
        <p:spPr>
          <a:xfrm flipV="1">
            <a:off x="2895600" y="2819400"/>
            <a:ext cx="762000" cy="1422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895600" y="2514600"/>
            <a:ext cx="762000" cy="1422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9777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Total </a:t>
            </a:r>
            <a:r>
              <a:rPr lang="en-US" sz="4000" b="1" dirty="0"/>
              <a:t>PW Mean Absolute Error</a:t>
            </a:r>
            <a:r>
              <a:rPr lang="en-US" dirty="0" smtClean="0"/>
              <a:t/>
            </a:r>
            <a:br>
              <a:rPr lang="en-US" dirty="0" smtClean="0"/>
            </a:br>
            <a:r>
              <a:rPr lang="en-US" sz="2800" dirty="0" smtClean="0"/>
              <a:t>Analyses verified against GOES-13 Sounder</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315612643"/>
              </p:ext>
            </p:extLst>
          </p:nvPr>
        </p:nvGraphicFramePr>
        <p:xfrm>
          <a:off x="457200" y="1981200"/>
          <a:ext cx="2819400" cy="1483360"/>
        </p:xfrm>
        <a:graphic>
          <a:graphicData uri="http://schemas.openxmlformats.org/drawingml/2006/table">
            <a:tbl>
              <a:tblPr firstRow="1" bandRow="1">
                <a:tableStyleId>{5C22544A-7EE6-4342-B048-85BDC9FD1C3A}</a:tableStyleId>
              </a:tblPr>
              <a:tblGrid>
                <a:gridCol w="1409700"/>
                <a:gridCol w="1409700"/>
              </a:tblGrid>
              <a:tr h="370840">
                <a:tc>
                  <a:txBody>
                    <a:bodyPr/>
                    <a:lstStyle/>
                    <a:p>
                      <a:pPr algn="ctr"/>
                      <a:r>
                        <a:rPr lang="en-US" dirty="0" smtClean="0"/>
                        <a:t>Model</a:t>
                      </a:r>
                      <a:endParaRPr lang="en-US" dirty="0"/>
                    </a:p>
                  </a:txBody>
                  <a:tcPr/>
                </a:tc>
                <a:tc>
                  <a:txBody>
                    <a:bodyPr/>
                    <a:lstStyle/>
                    <a:p>
                      <a:pPr algn="ctr"/>
                      <a:r>
                        <a:rPr lang="en-US" dirty="0" smtClean="0"/>
                        <a:t>Mean MAE</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F0"/>
                          </a:solidFill>
                          <a:effectLst>
                            <a:outerShdw blurRad="38100" dist="38100" dir="2700000" algn="tl">
                              <a:srgbClr val="000000">
                                <a:alpha val="43137"/>
                              </a:srgbClr>
                            </a:outerShdw>
                          </a:effectLst>
                        </a:rPr>
                        <a:t>GFS</a:t>
                      </a:r>
                    </a:p>
                  </a:txBody>
                  <a:tcPr/>
                </a:tc>
                <a:tc>
                  <a:txBody>
                    <a:bodyPr/>
                    <a:lstStyle/>
                    <a:p>
                      <a:pPr algn="ctr"/>
                      <a:r>
                        <a:rPr lang="en-US" dirty="0" smtClean="0"/>
                        <a:t>1.69</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effectLst>
                            <a:outerShdw blurRad="38100" dist="38100" dir="2700000" algn="tl">
                              <a:srgbClr val="000000">
                                <a:alpha val="43137"/>
                              </a:srgbClr>
                            </a:outerShdw>
                          </a:effectLst>
                        </a:rPr>
                        <a:t>NAM</a:t>
                      </a:r>
                    </a:p>
                  </a:txBody>
                  <a:tcPr/>
                </a:tc>
                <a:tc>
                  <a:txBody>
                    <a:bodyPr/>
                    <a:lstStyle/>
                    <a:p>
                      <a:pPr algn="ctr"/>
                      <a:r>
                        <a:rPr lang="en-US" dirty="0" smtClean="0"/>
                        <a:t>1.76</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effectLst>
                            <a:outerShdw blurRad="38100" dist="38100" dir="2700000" algn="tl">
                              <a:srgbClr val="000000">
                                <a:alpha val="43137"/>
                              </a:srgbClr>
                            </a:outerShdw>
                          </a:effectLst>
                        </a:rPr>
                        <a:t>RUC</a:t>
                      </a:r>
                    </a:p>
                  </a:txBody>
                  <a:tcPr/>
                </a:tc>
                <a:tc>
                  <a:txBody>
                    <a:bodyPr/>
                    <a:lstStyle/>
                    <a:p>
                      <a:pPr algn="ctr"/>
                      <a:r>
                        <a:rPr lang="en-US" dirty="0" smtClean="0"/>
                        <a:t>2.13</a:t>
                      </a:r>
                      <a:endParaRPr lang="en-US" dirty="0"/>
                    </a:p>
                  </a:txBody>
                  <a:tcPr/>
                </a:tc>
              </a:tr>
            </a:tbl>
          </a:graphicData>
        </a:graphic>
      </p:graphicFrame>
      <p:sp>
        <p:nvSpPr>
          <p:cNvPr id="4" name="TextBox 3"/>
          <p:cNvSpPr txBox="1"/>
          <p:nvPr/>
        </p:nvSpPr>
        <p:spPr>
          <a:xfrm>
            <a:off x="5410200" y="3163577"/>
            <a:ext cx="3505200" cy="369332"/>
          </a:xfrm>
          <a:prstGeom prst="rect">
            <a:avLst/>
          </a:prstGeom>
          <a:noFill/>
        </p:spPr>
        <p:txBody>
          <a:bodyPr wrap="square" rtlCol="0">
            <a:spAutoFit/>
          </a:bodyPr>
          <a:lstStyle/>
          <a:p>
            <a:pPr algn="ctr"/>
            <a:r>
              <a:rPr lang="en-US" sz="900" b="1" dirty="0" smtClean="0"/>
              <a:t>Verified output every 12 hours between September 28, 2011, 00 UTC,</a:t>
            </a:r>
          </a:p>
          <a:p>
            <a:pPr algn="ctr"/>
            <a:r>
              <a:rPr lang="en-US" sz="900" b="1" dirty="0" smtClean="0"/>
              <a:t>and October 8, 2011, 00 UTC, for a total sample of 21 times</a:t>
            </a:r>
            <a:endParaRPr lang="en-US" sz="900" b="1" dirty="0"/>
          </a:p>
        </p:txBody>
      </p:sp>
      <p:sp>
        <p:nvSpPr>
          <p:cNvPr id="7" name="TextBox 6"/>
          <p:cNvSpPr txBox="1"/>
          <p:nvPr/>
        </p:nvSpPr>
        <p:spPr>
          <a:xfrm>
            <a:off x="3657600" y="2286000"/>
            <a:ext cx="3352800"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t>The GFS is used as the first guess for the GOES-13 Sounder retrievals, but not the GFS run it is verified against.</a:t>
            </a:r>
            <a:endParaRPr lang="en-US" sz="1400" b="1" dirty="0"/>
          </a:p>
        </p:txBody>
      </p:sp>
      <p:pic>
        <p:nvPicPr>
          <p:cNvPr id="4098" name="Picture 2" descr="H:\My Documents\Graduate Work\Thesis\graph-10nc\goesnd0om\goesnd0om-ma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2909"/>
            <a:ext cx="9144000" cy="332509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2895600" y="2514600"/>
            <a:ext cx="762000" cy="1422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8077200" y="5943600"/>
            <a:ext cx="762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b="1" dirty="0" smtClean="0">
                <a:solidFill>
                  <a:schemeClr val="accent5">
                    <a:lumMod val="75000"/>
                  </a:schemeClr>
                </a:solidFill>
                <a:latin typeface="Arial Narrow" pitchFamily="34" charset="0"/>
              </a:rPr>
              <a:t>Low </a:t>
            </a:r>
            <a:r>
              <a:rPr lang="en-US" sz="1200" b="1" dirty="0" err="1" smtClean="0">
                <a:solidFill>
                  <a:schemeClr val="accent5">
                    <a:lumMod val="75000"/>
                  </a:schemeClr>
                </a:solidFill>
                <a:latin typeface="Arial Narrow" pitchFamily="34" charset="0"/>
              </a:rPr>
              <a:t>Obs</a:t>
            </a:r>
            <a:r>
              <a:rPr lang="en-US" sz="1200" b="1" dirty="0" smtClean="0">
                <a:solidFill>
                  <a:schemeClr val="accent5">
                    <a:lumMod val="75000"/>
                  </a:schemeClr>
                </a:solidFill>
                <a:latin typeface="Arial Narrow" pitchFamily="34" charset="0"/>
              </a:rPr>
              <a:t>, Cloudier</a:t>
            </a:r>
            <a:endParaRPr lang="en-US" sz="1400" b="1" dirty="0">
              <a:solidFill>
                <a:schemeClr val="accent5">
                  <a:lumMod val="75000"/>
                </a:schemeClr>
              </a:solidFill>
              <a:latin typeface="Arial Narrow" pitchFamily="34" charset="0"/>
            </a:endParaRPr>
          </a:p>
        </p:txBody>
      </p:sp>
    </p:spTree>
    <p:extLst>
      <p:ext uri="{BB962C8B-B14F-4D97-AF65-F5344CB8AC3E}">
        <p14:creationId xmlns:p14="http://schemas.microsoft.com/office/powerpoint/2010/main" val="655043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Total PW Mean Absolute Error</a:t>
            </a:r>
            <a:r>
              <a:rPr lang="en-US" dirty="0" smtClean="0"/>
              <a:t/>
            </a:r>
            <a:br>
              <a:rPr lang="en-US" dirty="0" smtClean="0"/>
            </a:br>
            <a:r>
              <a:rPr lang="en-US" sz="2800" dirty="0" smtClean="0"/>
              <a:t>Analyses verified against GPS-TPW</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658354687"/>
              </p:ext>
            </p:extLst>
          </p:nvPr>
        </p:nvGraphicFramePr>
        <p:xfrm>
          <a:off x="457200" y="1981200"/>
          <a:ext cx="2819400" cy="1483360"/>
        </p:xfrm>
        <a:graphic>
          <a:graphicData uri="http://schemas.openxmlformats.org/drawingml/2006/table">
            <a:tbl>
              <a:tblPr firstRow="1" bandRow="1">
                <a:tableStyleId>{5C22544A-7EE6-4342-B048-85BDC9FD1C3A}</a:tableStyleId>
              </a:tblPr>
              <a:tblGrid>
                <a:gridCol w="1409700"/>
                <a:gridCol w="1409700"/>
              </a:tblGrid>
              <a:tr h="370840">
                <a:tc>
                  <a:txBody>
                    <a:bodyPr/>
                    <a:lstStyle/>
                    <a:p>
                      <a:pPr algn="ctr"/>
                      <a:r>
                        <a:rPr lang="en-US" dirty="0" smtClean="0"/>
                        <a:t>Model</a:t>
                      </a:r>
                      <a:endParaRPr lang="en-US" dirty="0"/>
                    </a:p>
                  </a:txBody>
                  <a:tcPr/>
                </a:tc>
                <a:tc>
                  <a:txBody>
                    <a:bodyPr/>
                    <a:lstStyle/>
                    <a:p>
                      <a:pPr algn="ctr"/>
                      <a:r>
                        <a:rPr lang="en-US" dirty="0" smtClean="0"/>
                        <a:t>Mean MAE</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effectLst>
                            <a:outerShdw blurRad="38100" dist="38100" dir="2700000" algn="tl">
                              <a:srgbClr val="000000">
                                <a:alpha val="43137"/>
                              </a:srgbClr>
                            </a:outerShdw>
                          </a:effectLst>
                        </a:rPr>
                        <a:t>WRFX</a:t>
                      </a:r>
                    </a:p>
                  </a:txBody>
                  <a:tcPr/>
                </a:tc>
                <a:tc>
                  <a:txBody>
                    <a:bodyPr/>
                    <a:lstStyle/>
                    <a:p>
                      <a:pPr algn="ctr"/>
                      <a:r>
                        <a:rPr lang="en-US" dirty="0" smtClean="0"/>
                        <a:t>1.58</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F0"/>
                          </a:solidFill>
                          <a:effectLst>
                            <a:outerShdw blurRad="38100" dist="38100" dir="2700000" algn="tl">
                              <a:srgbClr val="000000">
                                <a:alpha val="43137"/>
                              </a:srgbClr>
                            </a:outerShdw>
                          </a:effectLst>
                        </a:rPr>
                        <a:t>WRFZ</a:t>
                      </a:r>
                    </a:p>
                  </a:txBody>
                  <a:tcPr/>
                </a:tc>
                <a:tc>
                  <a:txBody>
                    <a:bodyPr/>
                    <a:lstStyle/>
                    <a:p>
                      <a:pPr algn="ctr"/>
                      <a:r>
                        <a:rPr lang="en-US" dirty="0" smtClean="0"/>
                        <a:t>1.59</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effectLst>
                            <a:outerShdw blurRad="38100" dist="38100" dir="2700000" algn="tl">
                              <a:srgbClr val="000000">
                                <a:alpha val="43137"/>
                              </a:srgbClr>
                            </a:outerShdw>
                          </a:effectLst>
                        </a:rPr>
                        <a:t>WRFY</a:t>
                      </a:r>
                    </a:p>
                  </a:txBody>
                  <a:tcPr/>
                </a:tc>
                <a:tc>
                  <a:txBody>
                    <a:bodyPr/>
                    <a:lstStyle/>
                    <a:p>
                      <a:pPr algn="ctr"/>
                      <a:r>
                        <a:rPr lang="en-US" dirty="0" smtClean="0"/>
                        <a:t>1.61</a:t>
                      </a:r>
                      <a:endParaRPr lang="en-US" dirty="0"/>
                    </a:p>
                  </a:txBody>
                  <a:tcPr/>
                </a:tc>
              </a:tr>
            </a:tbl>
          </a:graphicData>
        </a:graphic>
      </p:graphicFrame>
      <p:sp>
        <p:nvSpPr>
          <p:cNvPr id="4" name="TextBox 3"/>
          <p:cNvSpPr txBox="1"/>
          <p:nvPr/>
        </p:nvSpPr>
        <p:spPr>
          <a:xfrm>
            <a:off x="5410200" y="3163577"/>
            <a:ext cx="3505200" cy="369332"/>
          </a:xfrm>
          <a:prstGeom prst="rect">
            <a:avLst/>
          </a:prstGeom>
          <a:noFill/>
        </p:spPr>
        <p:txBody>
          <a:bodyPr wrap="square" rtlCol="0">
            <a:spAutoFit/>
          </a:bodyPr>
          <a:lstStyle/>
          <a:p>
            <a:pPr algn="ctr"/>
            <a:r>
              <a:rPr lang="en-US" sz="900" b="1" dirty="0" smtClean="0"/>
              <a:t>Verified output every 12 hours between September 28, 2011, 00 UTC,</a:t>
            </a:r>
          </a:p>
          <a:p>
            <a:pPr algn="ctr"/>
            <a:r>
              <a:rPr lang="en-US" sz="900" b="1" dirty="0" smtClean="0"/>
              <a:t>and October 8, 2011, 00 UTC, for a total sample of 21 times</a:t>
            </a:r>
            <a:endParaRPr lang="en-US" sz="900" b="1" dirty="0"/>
          </a:p>
        </p:txBody>
      </p:sp>
      <p:sp>
        <p:nvSpPr>
          <p:cNvPr id="7" name="TextBox 6"/>
          <p:cNvSpPr txBox="1"/>
          <p:nvPr/>
        </p:nvSpPr>
        <p:spPr>
          <a:xfrm>
            <a:off x="3657600" y="2286000"/>
            <a:ext cx="3810000"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t>Inconclusive results are due to the poor spatial heterogeneity of GPS sites across the domain compared to the magnitude of correction.</a:t>
            </a:r>
            <a:endParaRPr lang="en-US" sz="1400" b="1" dirty="0"/>
          </a:p>
        </p:txBody>
      </p:sp>
      <p:pic>
        <p:nvPicPr>
          <p:cNvPr id="7170" name="Picture 2" descr="H:\My Documents\Graduate Work\Thesis\graph-10nc\gpsipw0\gpsipw0-ma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2909"/>
            <a:ext cx="9144000" cy="332509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2895600" y="2514600"/>
            <a:ext cx="762000" cy="1422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2895600" y="2819400"/>
            <a:ext cx="762000" cy="1422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9517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Total PW Mean Absolute Error</a:t>
            </a:r>
            <a:r>
              <a:rPr lang="en-US" dirty="0" smtClean="0"/>
              <a:t/>
            </a:r>
            <a:br>
              <a:rPr lang="en-US" dirty="0" smtClean="0"/>
            </a:br>
            <a:r>
              <a:rPr lang="en-US" sz="2800" dirty="0" smtClean="0"/>
              <a:t>Analyses verified against GOES-13 Sounder</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450543310"/>
              </p:ext>
            </p:extLst>
          </p:nvPr>
        </p:nvGraphicFramePr>
        <p:xfrm>
          <a:off x="457200" y="1981200"/>
          <a:ext cx="2819400" cy="1483360"/>
        </p:xfrm>
        <a:graphic>
          <a:graphicData uri="http://schemas.openxmlformats.org/drawingml/2006/table">
            <a:tbl>
              <a:tblPr firstRow="1" bandRow="1">
                <a:tableStyleId>{5C22544A-7EE6-4342-B048-85BDC9FD1C3A}</a:tableStyleId>
              </a:tblPr>
              <a:tblGrid>
                <a:gridCol w="1409700"/>
                <a:gridCol w="1409700"/>
              </a:tblGrid>
              <a:tr h="370840">
                <a:tc>
                  <a:txBody>
                    <a:bodyPr/>
                    <a:lstStyle/>
                    <a:p>
                      <a:pPr algn="ctr"/>
                      <a:r>
                        <a:rPr lang="en-US" dirty="0" smtClean="0"/>
                        <a:t>Model</a:t>
                      </a:r>
                      <a:endParaRPr lang="en-US" dirty="0"/>
                    </a:p>
                  </a:txBody>
                  <a:tcPr/>
                </a:tc>
                <a:tc>
                  <a:txBody>
                    <a:bodyPr/>
                    <a:lstStyle/>
                    <a:p>
                      <a:pPr algn="ctr"/>
                      <a:r>
                        <a:rPr lang="en-US" dirty="0" smtClean="0"/>
                        <a:t>Mean MAE</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F0"/>
                          </a:solidFill>
                          <a:effectLst>
                            <a:outerShdw blurRad="38100" dist="38100" dir="2700000" algn="tl">
                              <a:srgbClr val="000000">
                                <a:alpha val="43137"/>
                              </a:srgbClr>
                            </a:outerShdw>
                          </a:effectLst>
                        </a:rPr>
                        <a:t>WRFZ</a:t>
                      </a:r>
                    </a:p>
                  </a:txBody>
                  <a:tcPr/>
                </a:tc>
                <a:tc>
                  <a:txBody>
                    <a:bodyPr/>
                    <a:lstStyle/>
                    <a:p>
                      <a:pPr algn="ctr"/>
                      <a:r>
                        <a:rPr lang="en-US" dirty="0" smtClean="0"/>
                        <a:t>1.44</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effectLst>
                            <a:outerShdw blurRad="38100" dist="38100" dir="2700000" algn="tl">
                              <a:srgbClr val="000000">
                                <a:alpha val="43137"/>
                              </a:srgbClr>
                            </a:outerShdw>
                          </a:effectLst>
                        </a:rPr>
                        <a:t>WRFY</a:t>
                      </a:r>
                      <a:endParaRPr lang="en-US" b="1" dirty="0" smtClean="0">
                        <a:solidFill>
                          <a:srgbClr val="FF0000"/>
                        </a:solidFill>
                        <a:effectLst>
                          <a:outerShdw blurRad="38100" dist="38100" dir="2700000" algn="tl">
                            <a:srgbClr val="000000">
                              <a:alpha val="43137"/>
                            </a:srgbClr>
                          </a:outerShdw>
                        </a:effectLst>
                      </a:endParaRPr>
                    </a:p>
                  </a:txBody>
                  <a:tcPr/>
                </a:tc>
                <a:tc>
                  <a:txBody>
                    <a:bodyPr/>
                    <a:lstStyle/>
                    <a:p>
                      <a:pPr algn="ctr"/>
                      <a:r>
                        <a:rPr lang="en-US" dirty="0" smtClean="0"/>
                        <a:t>1.59</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effectLst>
                            <a:outerShdw blurRad="38100" dist="38100" dir="2700000" algn="tl">
                              <a:srgbClr val="000000">
                                <a:alpha val="43137"/>
                              </a:srgbClr>
                            </a:outerShdw>
                          </a:effectLst>
                        </a:rPr>
                        <a:t>WRFX</a:t>
                      </a:r>
                      <a:endParaRPr lang="en-US" b="1" dirty="0" smtClean="0">
                        <a:solidFill>
                          <a:srgbClr val="00B050"/>
                        </a:solidFill>
                        <a:effectLst>
                          <a:outerShdw blurRad="38100" dist="38100" dir="2700000" algn="tl">
                            <a:srgbClr val="000000">
                              <a:alpha val="43137"/>
                            </a:srgbClr>
                          </a:outerShdw>
                        </a:effectLst>
                      </a:endParaRPr>
                    </a:p>
                  </a:txBody>
                  <a:tcPr/>
                </a:tc>
                <a:tc>
                  <a:txBody>
                    <a:bodyPr/>
                    <a:lstStyle/>
                    <a:p>
                      <a:pPr algn="ctr"/>
                      <a:r>
                        <a:rPr lang="en-US" dirty="0" smtClean="0"/>
                        <a:t>1.61</a:t>
                      </a:r>
                      <a:endParaRPr lang="en-US" dirty="0"/>
                    </a:p>
                  </a:txBody>
                  <a:tcPr/>
                </a:tc>
              </a:tr>
            </a:tbl>
          </a:graphicData>
        </a:graphic>
      </p:graphicFrame>
      <p:sp>
        <p:nvSpPr>
          <p:cNvPr id="4" name="TextBox 3"/>
          <p:cNvSpPr txBox="1"/>
          <p:nvPr/>
        </p:nvSpPr>
        <p:spPr>
          <a:xfrm>
            <a:off x="5410200" y="3163577"/>
            <a:ext cx="3505200" cy="369332"/>
          </a:xfrm>
          <a:prstGeom prst="rect">
            <a:avLst/>
          </a:prstGeom>
          <a:noFill/>
        </p:spPr>
        <p:txBody>
          <a:bodyPr wrap="square" rtlCol="0">
            <a:spAutoFit/>
          </a:bodyPr>
          <a:lstStyle/>
          <a:p>
            <a:pPr algn="ctr"/>
            <a:r>
              <a:rPr lang="en-US" sz="900" b="1" dirty="0" smtClean="0"/>
              <a:t>Verified output every 12 hours between September 28, 2011, 00 UTC,</a:t>
            </a:r>
          </a:p>
          <a:p>
            <a:pPr algn="ctr"/>
            <a:r>
              <a:rPr lang="en-US" sz="900" b="1" dirty="0" smtClean="0"/>
              <a:t>and October 8, 2011, 00 UTC, for a total sample of 21 times</a:t>
            </a:r>
            <a:endParaRPr lang="en-US" sz="900" b="1" dirty="0"/>
          </a:p>
        </p:txBody>
      </p:sp>
      <p:sp>
        <p:nvSpPr>
          <p:cNvPr id="7" name="TextBox 6"/>
          <p:cNvSpPr txBox="1"/>
          <p:nvPr/>
        </p:nvSpPr>
        <p:spPr>
          <a:xfrm>
            <a:off x="3657600" y="2286000"/>
            <a:ext cx="3124200"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t>The WRFY and WRFZ contain Sounder retrievals which improve the MAE in clear fields of view.</a:t>
            </a:r>
            <a:endParaRPr lang="en-US" sz="1400" b="1" dirty="0"/>
          </a:p>
        </p:txBody>
      </p:sp>
      <p:cxnSp>
        <p:nvCxnSpPr>
          <p:cNvPr id="11" name="Straight Arrow Connector 10"/>
          <p:cNvCxnSpPr/>
          <p:nvPr/>
        </p:nvCxnSpPr>
        <p:spPr>
          <a:xfrm>
            <a:off x="2895600" y="2514600"/>
            <a:ext cx="762000" cy="1422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5123" name="Picture 3" descr="H:\My Documents\Graduate Work\Thesis\graph-10nc\goesnd0\goesnd0-ma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2909"/>
            <a:ext cx="9144000" cy="33250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77200" y="5943600"/>
            <a:ext cx="762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b="1" dirty="0" smtClean="0">
                <a:solidFill>
                  <a:schemeClr val="accent5">
                    <a:lumMod val="75000"/>
                  </a:schemeClr>
                </a:solidFill>
                <a:latin typeface="Arial Narrow" pitchFamily="34" charset="0"/>
              </a:rPr>
              <a:t>Low </a:t>
            </a:r>
            <a:r>
              <a:rPr lang="en-US" sz="1200" b="1" dirty="0" err="1" smtClean="0">
                <a:solidFill>
                  <a:schemeClr val="accent5">
                    <a:lumMod val="75000"/>
                  </a:schemeClr>
                </a:solidFill>
                <a:latin typeface="Arial Narrow" pitchFamily="34" charset="0"/>
              </a:rPr>
              <a:t>Obs</a:t>
            </a:r>
            <a:r>
              <a:rPr lang="en-US" sz="1200" b="1" dirty="0" smtClean="0">
                <a:solidFill>
                  <a:schemeClr val="accent5">
                    <a:lumMod val="75000"/>
                  </a:schemeClr>
                </a:solidFill>
                <a:latin typeface="Arial Narrow" pitchFamily="34" charset="0"/>
              </a:rPr>
              <a:t>, Cloudier</a:t>
            </a:r>
            <a:endParaRPr lang="en-US" sz="1400" b="1" dirty="0">
              <a:solidFill>
                <a:schemeClr val="accent5">
                  <a:lumMod val="75000"/>
                </a:schemeClr>
              </a:solidFill>
              <a:latin typeface="Arial Narrow" pitchFamily="34" charset="0"/>
            </a:endParaRPr>
          </a:p>
        </p:txBody>
      </p:sp>
      <p:cxnSp>
        <p:nvCxnSpPr>
          <p:cNvPr id="12" name="Straight Arrow Connector 11"/>
          <p:cNvCxnSpPr/>
          <p:nvPr/>
        </p:nvCxnSpPr>
        <p:spPr>
          <a:xfrm flipV="1">
            <a:off x="2895600" y="2819400"/>
            <a:ext cx="762000" cy="1422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342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Total </a:t>
            </a:r>
            <a:r>
              <a:rPr lang="en-US" sz="4000" b="1" dirty="0" err="1" smtClean="0"/>
              <a:t>Precipitable</a:t>
            </a:r>
            <a:r>
              <a:rPr lang="en-US" sz="4000" b="1" dirty="0" smtClean="0"/>
              <a:t> Water</a:t>
            </a:r>
            <a:r>
              <a:rPr lang="en-US" dirty="0"/>
              <a:t/>
            </a:r>
            <a:br>
              <a:rPr lang="en-US" dirty="0"/>
            </a:br>
            <a:r>
              <a:rPr lang="en-US" sz="2800" dirty="0" smtClean="0"/>
              <a:t>Analyses for </a:t>
            </a:r>
            <a:r>
              <a:rPr lang="en-US" sz="2800" dirty="0"/>
              <a:t>8</a:t>
            </a:r>
            <a:r>
              <a:rPr lang="en-US" sz="2800" dirty="0" smtClean="0"/>
              <a:t> </a:t>
            </a:r>
            <a:r>
              <a:rPr lang="en-US" sz="2800" dirty="0"/>
              <a:t>October 2011, </a:t>
            </a:r>
            <a:r>
              <a:rPr lang="en-US" sz="2800" dirty="0" smtClean="0"/>
              <a:t>00 </a:t>
            </a:r>
            <a:r>
              <a:rPr lang="en-US" sz="2800" dirty="0"/>
              <a:t>UTC</a:t>
            </a:r>
          </a:p>
        </p:txBody>
      </p:sp>
      <p:pic>
        <p:nvPicPr>
          <p:cNvPr id="10242" name="Picture 2" descr="wrfz-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71999"/>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rfx-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1998"/>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wrfy-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571997"/>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namanaly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gfsanaly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rucanaly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4646474"/>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WRFX</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T+0</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10" name="TextBox 9"/>
          <p:cNvSpPr txBox="1"/>
          <p:nvPr/>
        </p:nvSpPr>
        <p:spPr>
          <a:xfrm>
            <a:off x="3048000" y="4646474"/>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WRFY</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T+0</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11" name="TextBox 10"/>
          <p:cNvSpPr txBox="1"/>
          <p:nvPr/>
        </p:nvSpPr>
        <p:spPr>
          <a:xfrm>
            <a:off x="6096000" y="4646474"/>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WRFZ</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T+0</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12" name="TextBox 11"/>
          <p:cNvSpPr txBox="1"/>
          <p:nvPr/>
        </p:nvSpPr>
        <p:spPr>
          <a:xfrm>
            <a:off x="0" y="236220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NAM</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T+0</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13" name="TextBox 12"/>
          <p:cNvSpPr txBox="1"/>
          <p:nvPr/>
        </p:nvSpPr>
        <p:spPr>
          <a:xfrm>
            <a:off x="3048000" y="236220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GFS</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T+0</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14" name="TextBox 13"/>
          <p:cNvSpPr txBox="1"/>
          <p:nvPr/>
        </p:nvSpPr>
        <p:spPr>
          <a:xfrm>
            <a:off x="6096000" y="236220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RUC</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T+0</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00867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Total </a:t>
            </a:r>
            <a:r>
              <a:rPr lang="en-US" sz="4000" b="1" dirty="0" err="1"/>
              <a:t>Precipitable</a:t>
            </a:r>
            <a:r>
              <a:rPr lang="en-US" sz="4000" b="1" dirty="0"/>
              <a:t> Water</a:t>
            </a:r>
            <a:r>
              <a:rPr lang="en-US" dirty="0"/>
              <a:t/>
            </a:r>
            <a:br>
              <a:rPr lang="en-US" dirty="0"/>
            </a:br>
            <a:r>
              <a:rPr lang="en-US" sz="2800" dirty="0"/>
              <a:t>Analyses for 8 October 2011, 00 UTC</a:t>
            </a:r>
          </a:p>
        </p:txBody>
      </p:sp>
      <p:pic>
        <p:nvPicPr>
          <p:cNvPr id="10242" name="Picture 2" descr="wrfz-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71999"/>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rfx-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1998"/>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wrfy-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571997"/>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namanaly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gfsanaly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rucanaly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16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Total </a:t>
            </a:r>
            <a:r>
              <a:rPr lang="en-US" sz="4000" b="1" dirty="0"/>
              <a:t>PW Mean Absolute Error</a:t>
            </a:r>
            <a:r>
              <a:rPr lang="en-US" dirty="0" smtClean="0"/>
              <a:t/>
            </a:r>
            <a:br>
              <a:rPr lang="en-US" dirty="0" smtClean="0"/>
            </a:br>
            <a:r>
              <a:rPr lang="en-US" sz="2800" dirty="0" smtClean="0"/>
              <a:t>Forecasts verified against GPS-TPW</a:t>
            </a:r>
            <a:endParaRPr lang="en-US" sz="3200" dirty="0"/>
          </a:p>
        </p:txBody>
      </p:sp>
      <p:pic>
        <p:nvPicPr>
          <p:cNvPr id="2051" name="Picture 3" descr="H:\My Documents\Graduate Work\Thesis\graph-10nc\gpsipw\gpsipw-mae-gp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9144000" cy="304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436068119"/>
              </p:ext>
            </p:extLst>
          </p:nvPr>
        </p:nvGraphicFramePr>
        <p:xfrm>
          <a:off x="457200" y="1981200"/>
          <a:ext cx="2819400" cy="1483360"/>
        </p:xfrm>
        <a:graphic>
          <a:graphicData uri="http://schemas.openxmlformats.org/drawingml/2006/table">
            <a:tbl>
              <a:tblPr firstRow="1" bandRow="1">
                <a:tableStyleId>{5C22544A-7EE6-4342-B048-85BDC9FD1C3A}</a:tableStyleId>
              </a:tblPr>
              <a:tblGrid>
                <a:gridCol w="1409700"/>
                <a:gridCol w="1409700"/>
              </a:tblGrid>
              <a:tr h="370840">
                <a:tc>
                  <a:txBody>
                    <a:bodyPr/>
                    <a:lstStyle/>
                    <a:p>
                      <a:pPr algn="ctr"/>
                      <a:r>
                        <a:rPr lang="en-US" dirty="0" smtClean="0"/>
                        <a:t>Model</a:t>
                      </a:r>
                      <a:endParaRPr lang="en-US" dirty="0"/>
                    </a:p>
                  </a:txBody>
                  <a:tcPr/>
                </a:tc>
                <a:tc>
                  <a:txBody>
                    <a:bodyPr/>
                    <a:lstStyle/>
                    <a:p>
                      <a:pPr algn="ctr"/>
                      <a:r>
                        <a:rPr lang="en-US" dirty="0" smtClean="0"/>
                        <a:t>Mean MAE</a:t>
                      </a:r>
                      <a:endParaRPr lang="en-US" dirty="0"/>
                    </a:p>
                  </a:txBody>
                  <a:tcPr/>
                </a:tc>
              </a:tr>
              <a:tr h="370840">
                <a:tc>
                  <a:txBody>
                    <a:bodyPr/>
                    <a:lstStyle/>
                    <a:p>
                      <a:pPr algn="ctr"/>
                      <a:r>
                        <a:rPr lang="en-US" b="1" dirty="0" smtClean="0">
                          <a:solidFill>
                            <a:srgbClr val="00B0F0"/>
                          </a:solidFill>
                          <a:effectLst>
                            <a:outerShdw blurRad="38100" dist="38100" dir="2700000" algn="tl">
                              <a:srgbClr val="000000">
                                <a:alpha val="43137"/>
                              </a:srgbClr>
                            </a:outerShdw>
                          </a:effectLst>
                        </a:rPr>
                        <a:t>WRFZ</a:t>
                      </a:r>
                      <a:endParaRPr lang="en-US" b="1" dirty="0">
                        <a:solidFill>
                          <a:srgbClr val="00B0F0"/>
                        </a:solidFill>
                        <a:effectLst>
                          <a:outerShdw blurRad="38100" dist="38100" dir="2700000" algn="tl">
                            <a:srgbClr val="000000">
                              <a:alpha val="43137"/>
                            </a:srgbClr>
                          </a:outerShdw>
                        </a:effectLst>
                      </a:endParaRPr>
                    </a:p>
                  </a:txBody>
                  <a:tcPr/>
                </a:tc>
                <a:tc>
                  <a:txBody>
                    <a:bodyPr/>
                    <a:lstStyle/>
                    <a:p>
                      <a:pPr algn="ctr"/>
                      <a:r>
                        <a:rPr lang="en-US" dirty="0" smtClean="0"/>
                        <a:t>1.72</a:t>
                      </a:r>
                      <a:endParaRPr lang="en-US" dirty="0"/>
                    </a:p>
                  </a:txBody>
                  <a:tcPr/>
                </a:tc>
              </a:tr>
              <a:tr h="370840">
                <a:tc>
                  <a:txBody>
                    <a:bodyPr/>
                    <a:lstStyle/>
                    <a:p>
                      <a:pPr algn="ctr"/>
                      <a:r>
                        <a:rPr lang="en-US" b="1" dirty="0" smtClean="0">
                          <a:solidFill>
                            <a:srgbClr val="FF0000"/>
                          </a:solidFill>
                          <a:effectLst>
                            <a:outerShdw blurRad="38100" dist="38100" dir="2700000" algn="tl">
                              <a:srgbClr val="000000">
                                <a:alpha val="43137"/>
                              </a:srgbClr>
                            </a:outerShdw>
                          </a:effectLst>
                        </a:rPr>
                        <a:t>WRFX</a:t>
                      </a:r>
                      <a:endParaRPr lang="en-US" b="1" dirty="0">
                        <a:solidFill>
                          <a:srgbClr val="FF0000"/>
                        </a:solidFill>
                        <a:effectLst>
                          <a:outerShdw blurRad="38100" dist="38100" dir="2700000" algn="tl">
                            <a:srgbClr val="000000">
                              <a:alpha val="43137"/>
                            </a:srgbClr>
                          </a:outerShdw>
                        </a:effectLst>
                      </a:endParaRPr>
                    </a:p>
                  </a:txBody>
                  <a:tcPr/>
                </a:tc>
                <a:tc>
                  <a:txBody>
                    <a:bodyPr/>
                    <a:lstStyle/>
                    <a:p>
                      <a:pPr algn="ctr"/>
                      <a:r>
                        <a:rPr lang="en-US" dirty="0" smtClean="0"/>
                        <a:t>1.77</a:t>
                      </a:r>
                      <a:endParaRPr lang="en-US" dirty="0"/>
                    </a:p>
                  </a:txBody>
                  <a:tcPr/>
                </a:tc>
              </a:tr>
              <a:tr h="370840">
                <a:tc>
                  <a:txBody>
                    <a:bodyPr/>
                    <a:lstStyle/>
                    <a:p>
                      <a:pPr algn="ctr"/>
                      <a:r>
                        <a:rPr lang="en-US" b="1" dirty="0" smtClean="0">
                          <a:solidFill>
                            <a:srgbClr val="00B050"/>
                          </a:solidFill>
                          <a:effectLst>
                            <a:outerShdw blurRad="38100" dist="38100" dir="2700000" algn="tl">
                              <a:srgbClr val="000000">
                                <a:alpha val="43137"/>
                              </a:srgbClr>
                            </a:outerShdw>
                          </a:effectLst>
                        </a:rPr>
                        <a:t>WRFY</a:t>
                      </a:r>
                      <a:endParaRPr lang="en-US" b="1" dirty="0">
                        <a:solidFill>
                          <a:srgbClr val="00B050"/>
                        </a:solidFill>
                        <a:effectLst>
                          <a:outerShdw blurRad="38100" dist="38100" dir="2700000" algn="tl">
                            <a:srgbClr val="000000">
                              <a:alpha val="43137"/>
                            </a:srgbClr>
                          </a:outerShdw>
                        </a:effectLst>
                      </a:endParaRPr>
                    </a:p>
                  </a:txBody>
                  <a:tcPr/>
                </a:tc>
                <a:tc>
                  <a:txBody>
                    <a:bodyPr/>
                    <a:lstStyle/>
                    <a:p>
                      <a:pPr algn="ctr"/>
                      <a:r>
                        <a:rPr lang="en-US" dirty="0" smtClean="0"/>
                        <a:t>1.81</a:t>
                      </a:r>
                      <a:endParaRPr lang="en-US" dirty="0"/>
                    </a:p>
                  </a:txBody>
                  <a:tcPr/>
                </a:tc>
              </a:tr>
            </a:tbl>
          </a:graphicData>
        </a:graphic>
      </p:graphicFrame>
      <p:sp>
        <p:nvSpPr>
          <p:cNvPr id="4" name="TextBox 3"/>
          <p:cNvSpPr txBox="1"/>
          <p:nvPr/>
        </p:nvSpPr>
        <p:spPr>
          <a:xfrm>
            <a:off x="457200" y="3505200"/>
            <a:ext cx="3505200" cy="369332"/>
          </a:xfrm>
          <a:prstGeom prst="rect">
            <a:avLst/>
          </a:prstGeom>
          <a:noFill/>
        </p:spPr>
        <p:txBody>
          <a:bodyPr wrap="square" rtlCol="0">
            <a:spAutoFit/>
          </a:bodyPr>
          <a:lstStyle/>
          <a:p>
            <a:pPr algn="ctr"/>
            <a:r>
              <a:rPr lang="en-US" sz="900" b="1" dirty="0" smtClean="0"/>
              <a:t>Verified output every 12 hours between September 28, 2011, 00 UTC,</a:t>
            </a:r>
          </a:p>
          <a:p>
            <a:pPr algn="ctr"/>
            <a:r>
              <a:rPr lang="en-US" sz="900" b="1" dirty="0" smtClean="0"/>
              <a:t>and October 8, 2011, 00 UTC, for a total sample of 21 times</a:t>
            </a:r>
            <a:endParaRPr lang="en-US" sz="900" b="1" dirty="0"/>
          </a:p>
        </p:txBody>
      </p:sp>
      <p:graphicFrame>
        <p:nvGraphicFramePr>
          <p:cNvPr id="5" name="Table 4"/>
          <p:cNvGraphicFramePr>
            <a:graphicFrameLocks noGrp="1"/>
          </p:cNvGraphicFramePr>
          <p:nvPr>
            <p:extLst>
              <p:ext uri="{D42A27DB-BD31-4B8C-83A1-F6EECF244321}">
                <p14:modId xmlns:p14="http://schemas.microsoft.com/office/powerpoint/2010/main" val="519158453"/>
              </p:ext>
            </p:extLst>
          </p:nvPr>
        </p:nvGraphicFramePr>
        <p:xfrm>
          <a:off x="4114800" y="2590800"/>
          <a:ext cx="2312276" cy="1219200"/>
        </p:xfrm>
        <a:graphic>
          <a:graphicData uri="http://schemas.openxmlformats.org/drawingml/2006/table">
            <a:tbl>
              <a:tblPr firstRow="1" bandRow="1">
                <a:tableStyleId>{F5AB1C69-6EDB-4FF4-983F-18BD219EF322}</a:tableStyleId>
              </a:tblPr>
              <a:tblGrid>
                <a:gridCol w="1156138"/>
                <a:gridCol w="1156138"/>
              </a:tblGrid>
              <a:tr h="282275">
                <a:tc>
                  <a:txBody>
                    <a:bodyPr/>
                    <a:lstStyle/>
                    <a:p>
                      <a:pPr algn="ctr"/>
                      <a:r>
                        <a:rPr lang="en-US" sz="1400" dirty="0" smtClean="0"/>
                        <a:t>Model</a:t>
                      </a:r>
                      <a:endParaRPr lang="en-US" sz="1400" dirty="0"/>
                    </a:p>
                  </a:txBody>
                  <a:tcPr/>
                </a:tc>
                <a:tc>
                  <a:txBody>
                    <a:bodyPr/>
                    <a:lstStyle/>
                    <a:p>
                      <a:pPr algn="ctr"/>
                      <a:r>
                        <a:rPr lang="en-US" sz="1400" dirty="0" smtClean="0"/>
                        <a:t> Mean</a:t>
                      </a:r>
                      <a:r>
                        <a:rPr lang="en-US" sz="1400" baseline="0" dirty="0" smtClean="0"/>
                        <a:t> MAE</a:t>
                      </a:r>
                      <a:endParaRPr lang="en-US" sz="1400" dirty="0"/>
                    </a:p>
                  </a:txBody>
                  <a:tcPr/>
                </a:tc>
              </a:tr>
              <a:tr h="282275">
                <a:tc>
                  <a:txBody>
                    <a:bodyPr/>
                    <a:lstStyle/>
                    <a:p>
                      <a:pPr algn="ctr"/>
                      <a:r>
                        <a:rPr lang="en-US" sz="1400" dirty="0" smtClean="0"/>
                        <a:t>WRFZ</a:t>
                      </a:r>
                      <a:endParaRPr lang="en-US" sz="1400" dirty="0"/>
                    </a:p>
                  </a:txBody>
                  <a:tcPr/>
                </a:tc>
                <a:tc>
                  <a:txBody>
                    <a:bodyPr/>
                    <a:lstStyle/>
                    <a:p>
                      <a:pPr algn="ctr"/>
                      <a:r>
                        <a:rPr lang="en-US" sz="1400" dirty="0" smtClean="0"/>
                        <a:t>2.01</a:t>
                      </a:r>
                      <a:endParaRPr lang="en-US" sz="1400" dirty="0"/>
                    </a:p>
                  </a:txBody>
                  <a:tcPr/>
                </a:tc>
              </a:tr>
              <a:tr h="282275">
                <a:tc>
                  <a:txBody>
                    <a:bodyPr/>
                    <a:lstStyle/>
                    <a:p>
                      <a:pPr algn="ctr"/>
                      <a:r>
                        <a:rPr lang="en-US" sz="1400" dirty="0" smtClean="0"/>
                        <a:t>WRFX</a:t>
                      </a:r>
                      <a:endParaRPr lang="en-US" sz="1400" dirty="0"/>
                    </a:p>
                  </a:txBody>
                  <a:tcPr/>
                </a:tc>
                <a:tc>
                  <a:txBody>
                    <a:bodyPr/>
                    <a:lstStyle/>
                    <a:p>
                      <a:pPr algn="ctr"/>
                      <a:r>
                        <a:rPr lang="en-US" sz="1400" dirty="0" smtClean="0"/>
                        <a:t>2.01</a:t>
                      </a:r>
                      <a:endParaRPr lang="en-US" sz="1400" dirty="0"/>
                    </a:p>
                  </a:txBody>
                  <a:tcPr/>
                </a:tc>
              </a:tr>
              <a:tr h="282275">
                <a:tc>
                  <a:txBody>
                    <a:bodyPr/>
                    <a:lstStyle/>
                    <a:p>
                      <a:pPr algn="ctr"/>
                      <a:r>
                        <a:rPr lang="en-US" sz="1400" dirty="0" smtClean="0"/>
                        <a:t>WRFY</a:t>
                      </a:r>
                      <a:endParaRPr lang="en-US" sz="1400" dirty="0"/>
                    </a:p>
                  </a:txBody>
                  <a:tcPr/>
                </a:tc>
                <a:tc>
                  <a:txBody>
                    <a:bodyPr/>
                    <a:lstStyle/>
                    <a:p>
                      <a:pPr algn="ctr"/>
                      <a:r>
                        <a:rPr lang="en-US" sz="1400" dirty="0" smtClean="0"/>
                        <a:t>2.23</a:t>
                      </a:r>
                      <a:endParaRPr lang="en-US" sz="1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64623339"/>
              </p:ext>
            </p:extLst>
          </p:nvPr>
        </p:nvGraphicFramePr>
        <p:xfrm>
          <a:off x="6629400" y="2590800"/>
          <a:ext cx="2312276" cy="1219200"/>
        </p:xfrm>
        <a:graphic>
          <a:graphicData uri="http://schemas.openxmlformats.org/drawingml/2006/table">
            <a:tbl>
              <a:tblPr firstRow="1" bandRow="1">
                <a:tableStyleId>{93296810-A885-4BE3-A3E7-6D5BEEA58F35}</a:tableStyleId>
              </a:tblPr>
              <a:tblGrid>
                <a:gridCol w="1156138"/>
                <a:gridCol w="1156138"/>
              </a:tblGrid>
              <a:tr h="282275">
                <a:tc>
                  <a:txBody>
                    <a:bodyPr/>
                    <a:lstStyle/>
                    <a:p>
                      <a:pPr algn="ctr"/>
                      <a:r>
                        <a:rPr lang="en-US" sz="1400" dirty="0" smtClean="0"/>
                        <a:t>Model</a:t>
                      </a:r>
                      <a:endParaRPr lang="en-US" sz="1400" dirty="0"/>
                    </a:p>
                  </a:txBody>
                  <a:tcPr/>
                </a:tc>
                <a:tc>
                  <a:txBody>
                    <a:bodyPr/>
                    <a:lstStyle/>
                    <a:p>
                      <a:pPr algn="ctr"/>
                      <a:r>
                        <a:rPr lang="en-US" sz="1400" dirty="0" smtClean="0"/>
                        <a:t> Mean</a:t>
                      </a:r>
                      <a:r>
                        <a:rPr lang="en-US" sz="1400" baseline="0" dirty="0" smtClean="0"/>
                        <a:t> MAE</a:t>
                      </a:r>
                      <a:endParaRPr lang="en-US" sz="1400" dirty="0"/>
                    </a:p>
                  </a:txBody>
                  <a:tcPr/>
                </a:tc>
              </a:tr>
              <a:tr h="282275">
                <a:tc>
                  <a:txBody>
                    <a:bodyPr/>
                    <a:lstStyle/>
                    <a:p>
                      <a:pPr algn="ctr"/>
                      <a:r>
                        <a:rPr lang="en-US" sz="1400" dirty="0" smtClean="0"/>
                        <a:t>WRFX</a:t>
                      </a:r>
                      <a:endParaRPr lang="en-US" sz="1400" dirty="0"/>
                    </a:p>
                  </a:txBody>
                  <a:tcPr/>
                </a:tc>
                <a:tc>
                  <a:txBody>
                    <a:bodyPr/>
                    <a:lstStyle/>
                    <a:p>
                      <a:pPr algn="ctr"/>
                      <a:r>
                        <a:rPr lang="en-US" sz="1400" dirty="0" smtClean="0"/>
                        <a:t>2.30</a:t>
                      </a:r>
                      <a:endParaRPr lang="en-US" sz="1400" dirty="0"/>
                    </a:p>
                  </a:txBody>
                  <a:tcPr/>
                </a:tc>
              </a:tr>
              <a:tr h="282275">
                <a:tc>
                  <a:txBody>
                    <a:bodyPr/>
                    <a:lstStyle/>
                    <a:p>
                      <a:pPr algn="ctr"/>
                      <a:r>
                        <a:rPr lang="en-US" sz="1400" dirty="0" smtClean="0"/>
                        <a:t>WRFZ</a:t>
                      </a:r>
                      <a:endParaRPr lang="en-US" sz="1400" dirty="0"/>
                    </a:p>
                  </a:txBody>
                  <a:tcPr/>
                </a:tc>
                <a:tc>
                  <a:txBody>
                    <a:bodyPr/>
                    <a:lstStyle/>
                    <a:p>
                      <a:pPr algn="ctr"/>
                      <a:r>
                        <a:rPr lang="en-US" sz="1400" dirty="0" smtClean="0"/>
                        <a:t>2.31</a:t>
                      </a:r>
                      <a:endParaRPr lang="en-US" sz="1400" dirty="0"/>
                    </a:p>
                  </a:txBody>
                  <a:tcPr/>
                </a:tc>
              </a:tr>
              <a:tr h="282275">
                <a:tc>
                  <a:txBody>
                    <a:bodyPr/>
                    <a:lstStyle/>
                    <a:p>
                      <a:pPr algn="ctr"/>
                      <a:r>
                        <a:rPr lang="en-US" sz="1400" dirty="0" smtClean="0"/>
                        <a:t>WRFY</a:t>
                      </a:r>
                      <a:endParaRPr lang="en-US" sz="1400" dirty="0"/>
                    </a:p>
                  </a:txBody>
                  <a:tcPr/>
                </a:tc>
                <a:tc>
                  <a:txBody>
                    <a:bodyPr/>
                    <a:lstStyle/>
                    <a:p>
                      <a:pPr algn="ctr"/>
                      <a:r>
                        <a:rPr lang="en-US" sz="1400" dirty="0" smtClean="0"/>
                        <a:t>2.79</a:t>
                      </a:r>
                      <a:endParaRPr lang="en-US" sz="1400" dirty="0"/>
                    </a:p>
                  </a:txBody>
                  <a:tcPr/>
                </a:tc>
              </a:tr>
            </a:tbl>
          </a:graphicData>
        </a:graphic>
      </p:graphicFrame>
      <p:sp>
        <p:nvSpPr>
          <p:cNvPr id="6" name="TextBox 5"/>
          <p:cNvSpPr txBox="1"/>
          <p:nvPr/>
        </p:nvSpPr>
        <p:spPr>
          <a:xfrm>
            <a:off x="3856111" y="2221468"/>
            <a:ext cx="944489" cy="369332"/>
          </a:xfrm>
          <a:prstGeom prst="rect">
            <a:avLst/>
          </a:prstGeom>
          <a:noFill/>
        </p:spPr>
        <p:txBody>
          <a:bodyPr wrap="none" rtlCol="0">
            <a:spAutoFit/>
          </a:bodyPr>
          <a:lstStyle/>
          <a:p>
            <a:r>
              <a:rPr lang="en-US" b="1" u="sng" dirty="0" smtClean="0"/>
              <a:t>24-hour</a:t>
            </a:r>
            <a:endParaRPr lang="en-US" b="1" u="sng" dirty="0"/>
          </a:p>
        </p:txBody>
      </p:sp>
      <p:sp>
        <p:nvSpPr>
          <p:cNvPr id="10" name="TextBox 9"/>
          <p:cNvSpPr txBox="1"/>
          <p:nvPr/>
        </p:nvSpPr>
        <p:spPr>
          <a:xfrm>
            <a:off x="8229600" y="2221468"/>
            <a:ext cx="941283" cy="369332"/>
          </a:xfrm>
          <a:prstGeom prst="rect">
            <a:avLst/>
          </a:prstGeom>
          <a:noFill/>
        </p:spPr>
        <p:txBody>
          <a:bodyPr wrap="none" rtlCol="0">
            <a:spAutoFit/>
          </a:bodyPr>
          <a:lstStyle/>
          <a:p>
            <a:r>
              <a:rPr lang="en-US" b="1" u="sng" dirty="0" smtClean="0"/>
              <a:t>36-hour</a:t>
            </a:r>
            <a:endParaRPr lang="en-US" b="1" u="sng" dirty="0"/>
          </a:p>
        </p:txBody>
      </p:sp>
      <p:sp>
        <p:nvSpPr>
          <p:cNvPr id="11" name="TextBox 10"/>
          <p:cNvSpPr txBox="1"/>
          <p:nvPr/>
        </p:nvSpPr>
        <p:spPr>
          <a:xfrm>
            <a:off x="990600" y="1611868"/>
            <a:ext cx="898003" cy="369332"/>
          </a:xfrm>
          <a:prstGeom prst="rect">
            <a:avLst/>
          </a:prstGeom>
          <a:noFill/>
        </p:spPr>
        <p:txBody>
          <a:bodyPr wrap="none" rtlCol="0">
            <a:spAutoFit/>
          </a:bodyPr>
          <a:lstStyle/>
          <a:p>
            <a:r>
              <a:rPr lang="en-US" b="1" u="sng" dirty="0" smtClean="0"/>
              <a:t>12-hour</a:t>
            </a:r>
            <a:endParaRPr lang="en-US" b="1" u="sng" dirty="0"/>
          </a:p>
        </p:txBody>
      </p:sp>
      <p:pic>
        <p:nvPicPr>
          <p:cNvPr id="2053" name="Picture 5" descr="C:\Users\jgerth\AppData\Local\Microsoft\Windows\Temporary Internet Files\Content.IE5\XFRZ8MHJ\MC90007262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6697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jgerth\AppData\Local\Microsoft\Windows\Temporary Internet Files\Content.IE5\XFRZ8MHJ\MC90007262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300037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jgerth\AppData\Local\Microsoft\Windows\Temporary Internet Files\Content.IE5\XFRZ8MHJ\MC90007262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75" y="3000375"/>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90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Total </a:t>
            </a:r>
            <a:r>
              <a:rPr lang="en-US" sz="4000" b="1" dirty="0"/>
              <a:t>PW Mean Absolute Error</a:t>
            </a:r>
            <a:r>
              <a:rPr lang="en-US" dirty="0" smtClean="0"/>
              <a:t/>
            </a:r>
            <a:br>
              <a:rPr lang="en-US" dirty="0" smtClean="0"/>
            </a:br>
            <a:r>
              <a:rPr lang="en-US" sz="2800" dirty="0" smtClean="0"/>
              <a:t>Forecasts verified against NAM analysis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499894895"/>
              </p:ext>
            </p:extLst>
          </p:nvPr>
        </p:nvGraphicFramePr>
        <p:xfrm>
          <a:off x="457200" y="1981200"/>
          <a:ext cx="2819400" cy="1483360"/>
        </p:xfrm>
        <a:graphic>
          <a:graphicData uri="http://schemas.openxmlformats.org/drawingml/2006/table">
            <a:tbl>
              <a:tblPr firstRow="1" bandRow="1">
                <a:tableStyleId>{5C22544A-7EE6-4342-B048-85BDC9FD1C3A}</a:tableStyleId>
              </a:tblPr>
              <a:tblGrid>
                <a:gridCol w="1409700"/>
                <a:gridCol w="1409700"/>
              </a:tblGrid>
              <a:tr h="370840">
                <a:tc>
                  <a:txBody>
                    <a:bodyPr/>
                    <a:lstStyle/>
                    <a:p>
                      <a:pPr algn="ctr"/>
                      <a:r>
                        <a:rPr lang="en-US" dirty="0" smtClean="0"/>
                        <a:t>Model</a:t>
                      </a:r>
                      <a:endParaRPr lang="en-US" dirty="0"/>
                    </a:p>
                  </a:txBody>
                  <a:tcPr/>
                </a:tc>
                <a:tc>
                  <a:txBody>
                    <a:bodyPr/>
                    <a:lstStyle/>
                    <a:p>
                      <a:pPr algn="ctr"/>
                      <a:r>
                        <a:rPr lang="en-US" dirty="0" smtClean="0"/>
                        <a:t>Mean MAE</a:t>
                      </a:r>
                      <a:endParaRPr lang="en-US" dirty="0"/>
                    </a:p>
                  </a:txBody>
                  <a:tcPr/>
                </a:tc>
              </a:tr>
              <a:tr h="370840">
                <a:tc>
                  <a:txBody>
                    <a:bodyPr/>
                    <a:lstStyle/>
                    <a:p>
                      <a:pPr algn="ctr"/>
                      <a:r>
                        <a:rPr lang="en-US" b="1" dirty="0" smtClean="0">
                          <a:solidFill>
                            <a:srgbClr val="00B0F0"/>
                          </a:solidFill>
                          <a:effectLst>
                            <a:outerShdw blurRad="38100" dist="38100" dir="2700000" algn="tl">
                              <a:srgbClr val="000000">
                                <a:alpha val="43137"/>
                              </a:srgbClr>
                            </a:outerShdw>
                          </a:effectLst>
                        </a:rPr>
                        <a:t>WRFZ</a:t>
                      </a:r>
                      <a:endParaRPr lang="en-US" b="1" dirty="0">
                        <a:solidFill>
                          <a:srgbClr val="00B0F0"/>
                        </a:solidFill>
                        <a:effectLst>
                          <a:outerShdw blurRad="38100" dist="38100" dir="2700000" algn="tl">
                            <a:srgbClr val="000000">
                              <a:alpha val="43137"/>
                            </a:srgbClr>
                          </a:outerShdw>
                        </a:effectLst>
                      </a:endParaRPr>
                    </a:p>
                  </a:txBody>
                  <a:tcPr/>
                </a:tc>
                <a:tc>
                  <a:txBody>
                    <a:bodyPr/>
                    <a:lstStyle/>
                    <a:p>
                      <a:pPr algn="ctr"/>
                      <a:r>
                        <a:rPr lang="en-US" dirty="0" smtClean="0"/>
                        <a:t>1.93</a:t>
                      </a:r>
                      <a:endParaRPr lang="en-US" dirty="0"/>
                    </a:p>
                  </a:txBody>
                  <a:tcPr/>
                </a:tc>
              </a:tr>
              <a:tr h="370840">
                <a:tc>
                  <a:txBody>
                    <a:bodyPr/>
                    <a:lstStyle/>
                    <a:p>
                      <a:pPr algn="ctr"/>
                      <a:r>
                        <a:rPr lang="en-US" b="1" dirty="0" smtClean="0">
                          <a:solidFill>
                            <a:srgbClr val="FF0000"/>
                          </a:solidFill>
                          <a:effectLst>
                            <a:outerShdw blurRad="38100" dist="38100" dir="2700000" algn="tl">
                              <a:srgbClr val="000000">
                                <a:alpha val="43137"/>
                              </a:srgbClr>
                            </a:outerShdw>
                          </a:effectLst>
                        </a:rPr>
                        <a:t>WRFX</a:t>
                      </a:r>
                      <a:endParaRPr lang="en-US" b="1" dirty="0">
                        <a:solidFill>
                          <a:srgbClr val="FF0000"/>
                        </a:solidFill>
                        <a:effectLst>
                          <a:outerShdw blurRad="38100" dist="38100" dir="2700000" algn="tl">
                            <a:srgbClr val="000000">
                              <a:alpha val="43137"/>
                            </a:srgbClr>
                          </a:outerShdw>
                        </a:effectLst>
                      </a:endParaRPr>
                    </a:p>
                  </a:txBody>
                  <a:tcPr/>
                </a:tc>
                <a:tc>
                  <a:txBody>
                    <a:bodyPr/>
                    <a:lstStyle/>
                    <a:p>
                      <a:pPr algn="ctr"/>
                      <a:r>
                        <a:rPr lang="en-US" dirty="0" smtClean="0"/>
                        <a:t>1.97</a:t>
                      </a:r>
                      <a:endParaRPr lang="en-US" dirty="0"/>
                    </a:p>
                  </a:txBody>
                  <a:tcPr/>
                </a:tc>
              </a:tr>
              <a:tr h="370840">
                <a:tc>
                  <a:txBody>
                    <a:bodyPr/>
                    <a:lstStyle/>
                    <a:p>
                      <a:pPr algn="ctr"/>
                      <a:r>
                        <a:rPr lang="en-US" b="1" dirty="0" smtClean="0">
                          <a:solidFill>
                            <a:srgbClr val="00B050"/>
                          </a:solidFill>
                          <a:effectLst>
                            <a:outerShdw blurRad="38100" dist="38100" dir="2700000" algn="tl">
                              <a:srgbClr val="000000">
                                <a:alpha val="43137"/>
                              </a:srgbClr>
                            </a:outerShdw>
                          </a:effectLst>
                        </a:rPr>
                        <a:t>WRFY</a:t>
                      </a:r>
                      <a:endParaRPr lang="en-US" b="1" dirty="0">
                        <a:solidFill>
                          <a:srgbClr val="00B050"/>
                        </a:solidFill>
                        <a:effectLst>
                          <a:outerShdw blurRad="38100" dist="38100" dir="2700000" algn="tl">
                            <a:srgbClr val="000000">
                              <a:alpha val="43137"/>
                            </a:srgbClr>
                          </a:outerShdw>
                        </a:effectLst>
                      </a:endParaRPr>
                    </a:p>
                  </a:txBody>
                  <a:tcPr/>
                </a:tc>
                <a:tc>
                  <a:txBody>
                    <a:bodyPr/>
                    <a:lstStyle/>
                    <a:p>
                      <a:pPr algn="ctr"/>
                      <a:r>
                        <a:rPr lang="en-US" dirty="0" smtClean="0"/>
                        <a:t>2.09</a:t>
                      </a:r>
                      <a:endParaRPr lang="en-US" dirty="0"/>
                    </a:p>
                  </a:txBody>
                  <a:tcPr/>
                </a:tc>
              </a:tr>
            </a:tbl>
          </a:graphicData>
        </a:graphic>
      </p:graphicFrame>
      <p:sp>
        <p:nvSpPr>
          <p:cNvPr id="4" name="TextBox 3"/>
          <p:cNvSpPr txBox="1"/>
          <p:nvPr/>
        </p:nvSpPr>
        <p:spPr>
          <a:xfrm>
            <a:off x="457200" y="3505200"/>
            <a:ext cx="3505200" cy="369332"/>
          </a:xfrm>
          <a:prstGeom prst="rect">
            <a:avLst/>
          </a:prstGeom>
          <a:noFill/>
        </p:spPr>
        <p:txBody>
          <a:bodyPr wrap="square" rtlCol="0">
            <a:spAutoFit/>
          </a:bodyPr>
          <a:lstStyle/>
          <a:p>
            <a:pPr algn="ctr"/>
            <a:r>
              <a:rPr lang="en-US" sz="900" b="1" dirty="0" smtClean="0"/>
              <a:t>Verified output every 12 hours between September 28, 2011, 00 UTC,</a:t>
            </a:r>
          </a:p>
          <a:p>
            <a:pPr algn="ctr"/>
            <a:r>
              <a:rPr lang="en-US" sz="900" b="1" dirty="0" smtClean="0"/>
              <a:t>and October 8, 2011, 00 UTC, for a total sample of 21 times</a:t>
            </a:r>
            <a:endParaRPr lang="en-US" sz="900" b="1" dirty="0"/>
          </a:p>
        </p:txBody>
      </p:sp>
      <p:graphicFrame>
        <p:nvGraphicFramePr>
          <p:cNvPr id="5" name="Table 4"/>
          <p:cNvGraphicFramePr>
            <a:graphicFrameLocks noGrp="1"/>
          </p:cNvGraphicFramePr>
          <p:nvPr>
            <p:extLst>
              <p:ext uri="{D42A27DB-BD31-4B8C-83A1-F6EECF244321}">
                <p14:modId xmlns:p14="http://schemas.microsoft.com/office/powerpoint/2010/main" val="3912007693"/>
              </p:ext>
            </p:extLst>
          </p:nvPr>
        </p:nvGraphicFramePr>
        <p:xfrm>
          <a:off x="4114800" y="2590800"/>
          <a:ext cx="2312276" cy="1219200"/>
        </p:xfrm>
        <a:graphic>
          <a:graphicData uri="http://schemas.openxmlformats.org/drawingml/2006/table">
            <a:tbl>
              <a:tblPr firstRow="1" bandRow="1">
                <a:tableStyleId>{F5AB1C69-6EDB-4FF4-983F-18BD219EF322}</a:tableStyleId>
              </a:tblPr>
              <a:tblGrid>
                <a:gridCol w="1156138"/>
                <a:gridCol w="1156138"/>
              </a:tblGrid>
              <a:tr h="282275">
                <a:tc>
                  <a:txBody>
                    <a:bodyPr/>
                    <a:lstStyle/>
                    <a:p>
                      <a:pPr algn="ctr"/>
                      <a:r>
                        <a:rPr lang="en-US" sz="1400" dirty="0" smtClean="0"/>
                        <a:t>Model</a:t>
                      </a:r>
                      <a:endParaRPr lang="en-US" sz="1400" dirty="0"/>
                    </a:p>
                  </a:txBody>
                  <a:tcPr/>
                </a:tc>
                <a:tc>
                  <a:txBody>
                    <a:bodyPr/>
                    <a:lstStyle/>
                    <a:p>
                      <a:pPr algn="ctr"/>
                      <a:r>
                        <a:rPr lang="en-US" sz="1400" dirty="0" smtClean="0"/>
                        <a:t> Mean</a:t>
                      </a:r>
                      <a:r>
                        <a:rPr lang="en-US" sz="1400" baseline="0" dirty="0" smtClean="0"/>
                        <a:t> MAE</a:t>
                      </a:r>
                      <a:endParaRPr lang="en-US" sz="1400" dirty="0"/>
                    </a:p>
                  </a:txBody>
                  <a:tcPr/>
                </a:tc>
              </a:tr>
              <a:tr h="282275">
                <a:tc>
                  <a:txBody>
                    <a:bodyPr/>
                    <a:lstStyle/>
                    <a:p>
                      <a:pPr algn="ctr"/>
                      <a:r>
                        <a:rPr lang="en-US" sz="1400" dirty="0" smtClean="0"/>
                        <a:t>WRFZ</a:t>
                      </a:r>
                      <a:endParaRPr lang="en-US" sz="1400" dirty="0"/>
                    </a:p>
                  </a:txBody>
                  <a:tcPr/>
                </a:tc>
                <a:tc>
                  <a:txBody>
                    <a:bodyPr/>
                    <a:lstStyle/>
                    <a:p>
                      <a:pPr algn="ctr"/>
                      <a:r>
                        <a:rPr lang="en-US" sz="1400" dirty="0" smtClean="0"/>
                        <a:t>2.17</a:t>
                      </a:r>
                      <a:endParaRPr lang="en-US" sz="1400" dirty="0"/>
                    </a:p>
                  </a:txBody>
                  <a:tcPr/>
                </a:tc>
              </a:tr>
              <a:tr h="282275">
                <a:tc>
                  <a:txBody>
                    <a:bodyPr/>
                    <a:lstStyle/>
                    <a:p>
                      <a:pPr algn="ctr"/>
                      <a:r>
                        <a:rPr lang="en-US" sz="1400" dirty="0" smtClean="0"/>
                        <a:t>WRFX</a:t>
                      </a:r>
                      <a:endParaRPr lang="en-US" sz="1400" dirty="0"/>
                    </a:p>
                  </a:txBody>
                  <a:tcPr/>
                </a:tc>
                <a:tc>
                  <a:txBody>
                    <a:bodyPr/>
                    <a:lstStyle/>
                    <a:p>
                      <a:pPr algn="ctr"/>
                      <a:r>
                        <a:rPr lang="en-US" sz="1400" dirty="0" smtClean="0"/>
                        <a:t>2.17</a:t>
                      </a:r>
                      <a:endParaRPr lang="en-US" sz="1400" dirty="0"/>
                    </a:p>
                  </a:txBody>
                  <a:tcPr/>
                </a:tc>
              </a:tr>
              <a:tr h="282275">
                <a:tc>
                  <a:txBody>
                    <a:bodyPr/>
                    <a:lstStyle/>
                    <a:p>
                      <a:pPr algn="ctr"/>
                      <a:r>
                        <a:rPr lang="en-US" sz="1400" dirty="0" smtClean="0"/>
                        <a:t>WRFY</a:t>
                      </a:r>
                      <a:endParaRPr lang="en-US" sz="1400" dirty="0"/>
                    </a:p>
                  </a:txBody>
                  <a:tcPr/>
                </a:tc>
                <a:tc>
                  <a:txBody>
                    <a:bodyPr/>
                    <a:lstStyle/>
                    <a:p>
                      <a:pPr algn="ctr"/>
                      <a:r>
                        <a:rPr lang="en-US" sz="1400" dirty="0" smtClean="0"/>
                        <a:t>2.32</a:t>
                      </a:r>
                      <a:endParaRPr lang="en-US" sz="1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56011568"/>
              </p:ext>
            </p:extLst>
          </p:nvPr>
        </p:nvGraphicFramePr>
        <p:xfrm>
          <a:off x="6629400" y="2590800"/>
          <a:ext cx="2312276" cy="1219200"/>
        </p:xfrm>
        <a:graphic>
          <a:graphicData uri="http://schemas.openxmlformats.org/drawingml/2006/table">
            <a:tbl>
              <a:tblPr firstRow="1" bandRow="1">
                <a:tableStyleId>{93296810-A885-4BE3-A3E7-6D5BEEA58F35}</a:tableStyleId>
              </a:tblPr>
              <a:tblGrid>
                <a:gridCol w="1156138"/>
                <a:gridCol w="1156138"/>
              </a:tblGrid>
              <a:tr h="282275">
                <a:tc>
                  <a:txBody>
                    <a:bodyPr/>
                    <a:lstStyle/>
                    <a:p>
                      <a:pPr algn="ctr"/>
                      <a:r>
                        <a:rPr lang="en-US" sz="1400" dirty="0" smtClean="0"/>
                        <a:t>Model</a:t>
                      </a:r>
                      <a:endParaRPr lang="en-US" sz="1400" dirty="0"/>
                    </a:p>
                  </a:txBody>
                  <a:tcPr/>
                </a:tc>
                <a:tc>
                  <a:txBody>
                    <a:bodyPr/>
                    <a:lstStyle/>
                    <a:p>
                      <a:pPr algn="ctr"/>
                      <a:r>
                        <a:rPr lang="en-US" sz="1400" dirty="0" smtClean="0"/>
                        <a:t> Mean</a:t>
                      </a:r>
                      <a:r>
                        <a:rPr lang="en-US" sz="1400" baseline="0" dirty="0" smtClean="0"/>
                        <a:t> MAE</a:t>
                      </a:r>
                      <a:endParaRPr lang="en-US" sz="1400" dirty="0"/>
                    </a:p>
                  </a:txBody>
                  <a:tcPr/>
                </a:tc>
              </a:tr>
              <a:tr h="282275">
                <a:tc>
                  <a:txBody>
                    <a:bodyPr/>
                    <a:lstStyle/>
                    <a:p>
                      <a:pPr algn="ctr"/>
                      <a:r>
                        <a:rPr lang="en-US" sz="1400" dirty="0" smtClean="0"/>
                        <a:t>WRFZ</a:t>
                      </a:r>
                      <a:endParaRPr lang="en-US" sz="1400" dirty="0"/>
                    </a:p>
                  </a:txBody>
                  <a:tcPr/>
                </a:tc>
                <a:tc>
                  <a:txBody>
                    <a:bodyPr/>
                    <a:lstStyle/>
                    <a:p>
                      <a:pPr algn="ctr"/>
                      <a:r>
                        <a:rPr lang="en-US" sz="1400" dirty="0" smtClean="0"/>
                        <a:t>2.42</a:t>
                      </a:r>
                      <a:endParaRPr lang="en-US" sz="1400" dirty="0"/>
                    </a:p>
                  </a:txBody>
                  <a:tcPr/>
                </a:tc>
              </a:tr>
              <a:tr h="282275">
                <a:tc>
                  <a:txBody>
                    <a:bodyPr/>
                    <a:lstStyle/>
                    <a:p>
                      <a:pPr algn="ctr"/>
                      <a:r>
                        <a:rPr lang="en-US" sz="1400" dirty="0" smtClean="0"/>
                        <a:t>WRFX</a:t>
                      </a:r>
                      <a:endParaRPr lang="en-US" sz="1400" dirty="0"/>
                    </a:p>
                  </a:txBody>
                  <a:tcPr/>
                </a:tc>
                <a:tc>
                  <a:txBody>
                    <a:bodyPr/>
                    <a:lstStyle/>
                    <a:p>
                      <a:pPr algn="ctr"/>
                      <a:r>
                        <a:rPr lang="en-US" sz="1400" dirty="0" smtClean="0"/>
                        <a:t>2.43</a:t>
                      </a:r>
                      <a:endParaRPr lang="en-US" sz="1400" dirty="0"/>
                    </a:p>
                  </a:txBody>
                  <a:tcPr/>
                </a:tc>
              </a:tr>
              <a:tr h="282275">
                <a:tc>
                  <a:txBody>
                    <a:bodyPr/>
                    <a:lstStyle/>
                    <a:p>
                      <a:pPr algn="ctr"/>
                      <a:r>
                        <a:rPr lang="en-US" sz="1400" dirty="0" smtClean="0"/>
                        <a:t>WRFY</a:t>
                      </a:r>
                      <a:endParaRPr lang="en-US" sz="1400" dirty="0"/>
                    </a:p>
                  </a:txBody>
                  <a:tcPr/>
                </a:tc>
                <a:tc>
                  <a:txBody>
                    <a:bodyPr/>
                    <a:lstStyle/>
                    <a:p>
                      <a:pPr algn="ctr"/>
                      <a:r>
                        <a:rPr lang="en-US" sz="1400" dirty="0" smtClean="0"/>
                        <a:t>2.71</a:t>
                      </a:r>
                      <a:endParaRPr lang="en-US" sz="1400" dirty="0"/>
                    </a:p>
                  </a:txBody>
                  <a:tcPr/>
                </a:tc>
              </a:tr>
            </a:tbl>
          </a:graphicData>
        </a:graphic>
      </p:graphicFrame>
      <p:sp>
        <p:nvSpPr>
          <p:cNvPr id="6" name="TextBox 5"/>
          <p:cNvSpPr txBox="1"/>
          <p:nvPr/>
        </p:nvSpPr>
        <p:spPr>
          <a:xfrm>
            <a:off x="3856111" y="2221468"/>
            <a:ext cx="944489" cy="369332"/>
          </a:xfrm>
          <a:prstGeom prst="rect">
            <a:avLst/>
          </a:prstGeom>
          <a:noFill/>
        </p:spPr>
        <p:txBody>
          <a:bodyPr wrap="none" rtlCol="0">
            <a:spAutoFit/>
          </a:bodyPr>
          <a:lstStyle/>
          <a:p>
            <a:r>
              <a:rPr lang="en-US" b="1" u="sng" dirty="0" smtClean="0"/>
              <a:t>24-hour</a:t>
            </a:r>
            <a:endParaRPr lang="en-US" b="1" u="sng" dirty="0"/>
          </a:p>
        </p:txBody>
      </p:sp>
      <p:sp>
        <p:nvSpPr>
          <p:cNvPr id="10" name="TextBox 9"/>
          <p:cNvSpPr txBox="1"/>
          <p:nvPr/>
        </p:nvSpPr>
        <p:spPr>
          <a:xfrm>
            <a:off x="8229600" y="2221468"/>
            <a:ext cx="941283" cy="369332"/>
          </a:xfrm>
          <a:prstGeom prst="rect">
            <a:avLst/>
          </a:prstGeom>
          <a:noFill/>
        </p:spPr>
        <p:txBody>
          <a:bodyPr wrap="none" rtlCol="0">
            <a:spAutoFit/>
          </a:bodyPr>
          <a:lstStyle/>
          <a:p>
            <a:r>
              <a:rPr lang="en-US" b="1" u="sng" dirty="0" smtClean="0"/>
              <a:t>36-hour</a:t>
            </a:r>
            <a:endParaRPr lang="en-US" b="1" u="sng" dirty="0"/>
          </a:p>
        </p:txBody>
      </p:sp>
      <p:sp>
        <p:nvSpPr>
          <p:cNvPr id="11" name="TextBox 10"/>
          <p:cNvSpPr txBox="1"/>
          <p:nvPr/>
        </p:nvSpPr>
        <p:spPr>
          <a:xfrm>
            <a:off x="990600" y="1611868"/>
            <a:ext cx="898003" cy="369332"/>
          </a:xfrm>
          <a:prstGeom prst="rect">
            <a:avLst/>
          </a:prstGeom>
          <a:noFill/>
        </p:spPr>
        <p:txBody>
          <a:bodyPr wrap="none" rtlCol="0">
            <a:spAutoFit/>
          </a:bodyPr>
          <a:lstStyle/>
          <a:p>
            <a:r>
              <a:rPr lang="en-US" b="1" u="sng" dirty="0" smtClean="0"/>
              <a:t>12-hour</a:t>
            </a:r>
            <a:endParaRPr lang="en-US" b="1" u="sng" dirty="0"/>
          </a:p>
        </p:txBody>
      </p:sp>
      <p:pic>
        <p:nvPicPr>
          <p:cNvPr id="8195" name="Picture 3" descr="H:\My Documents\Graduate Work\Thesis\graph-10nc\pwtr\pwtr-mae-gp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8768"/>
            <a:ext cx="6248399" cy="29992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My Documents\Graduate Work\Thesis\graph-10nc\pwtr\pwtr-mae-gp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399" y="4020312"/>
            <a:ext cx="2895601" cy="138988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H:\My Documents\Graduate Work\Thesis\graph-10nc\pwtr\pwtr-mae-gp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399" y="5465298"/>
            <a:ext cx="2901463" cy="13927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jgerth\AppData\Local\Microsoft\Windows\Temporary Internet Files\Content.IE5\XFRZ8MHJ\MC900072629[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46697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jgerth\AppData\Local\Microsoft\Windows\Temporary Internet Files\Content.IE5\XFRZ8MHJ\MC900072629[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75" y="300037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jgerth\AppData\Local\Microsoft\Windows\Temporary Internet Files\Content.IE5\XFRZ8MHJ\MC900072629[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0775" y="3000375"/>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7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following constrain the accuracy of numerical weather prediction (NWP) solutions:</a:t>
            </a:r>
          </a:p>
          <a:p>
            <a:pPr lvl="1"/>
            <a:r>
              <a:rPr lang="en-US" dirty="0" smtClean="0"/>
              <a:t>Parameterizations and approximations within the model</a:t>
            </a:r>
          </a:p>
          <a:p>
            <a:pPr lvl="1"/>
            <a:r>
              <a:rPr lang="en-US" dirty="0" smtClean="0"/>
              <a:t>Atmospheric features occurring on scales smaller than resolved by the model</a:t>
            </a:r>
          </a:p>
          <a:p>
            <a:pPr lvl="1"/>
            <a:r>
              <a:rPr lang="en-US" sz="2400" i="1" dirty="0" smtClean="0"/>
              <a:t>Limited observations to populate the initial analysis (especially in the “upper air” and over oceans)</a:t>
            </a:r>
          </a:p>
          <a:p>
            <a:pPr lvl="1"/>
            <a:r>
              <a:rPr lang="en-US" dirty="0" smtClean="0"/>
              <a:t>Quality, precision, and accuracy of the observations</a:t>
            </a:r>
          </a:p>
          <a:p>
            <a:pPr lvl="1"/>
            <a:r>
              <a:rPr lang="en-US" dirty="0" smtClean="0"/>
              <a:t>Boundary conditions and domain size</a:t>
            </a:r>
          </a:p>
          <a:p>
            <a:endParaRPr lang="en-US" dirty="0"/>
          </a:p>
        </p:txBody>
      </p:sp>
      <p:sp>
        <p:nvSpPr>
          <p:cNvPr id="3" name="Title 2"/>
          <p:cNvSpPr>
            <a:spLocks noGrp="1"/>
          </p:cNvSpPr>
          <p:nvPr>
            <p:ph type="title"/>
          </p:nvPr>
        </p:nvSpPr>
        <p:spPr/>
        <p:txBody>
          <a:bodyPr>
            <a:normAutofit/>
          </a:bodyPr>
          <a:lstStyle/>
          <a:p>
            <a:r>
              <a:rPr lang="en-US" sz="4000" b="1" dirty="0" smtClean="0"/>
              <a:t>Basic Premise of NWP</a:t>
            </a:r>
            <a:br>
              <a:rPr lang="en-US" sz="4000" b="1" dirty="0" smtClean="0"/>
            </a:br>
            <a:r>
              <a:rPr lang="en-US" sz="2800" dirty="0" smtClean="0"/>
              <a:t>An Initial Value Problem</a:t>
            </a:r>
            <a:endParaRPr lang="en-US" sz="2800" dirty="0"/>
          </a:p>
        </p:txBody>
      </p:sp>
    </p:spTree>
    <p:extLst>
      <p:ext uri="{BB962C8B-B14F-4D97-AF65-F5344CB8AC3E}">
        <p14:creationId xmlns:p14="http://schemas.microsoft.com/office/powerpoint/2010/main" val="12739269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wrfx-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wrfy-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464" y="4572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rfz-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464" y="4572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wrfx-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wrfy-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1464"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wrfz-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wrfx-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4" y="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wrfy-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wrfz-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WRFX</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T+36</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20" name="TextBox 19"/>
          <p:cNvSpPr txBox="1"/>
          <p:nvPr/>
        </p:nvSpPr>
        <p:spPr>
          <a:xfrm>
            <a:off x="3048000" y="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WRFY</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T+36</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21" name="TextBox 20"/>
          <p:cNvSpPr txBox="1"/>
          <p:nvPr/>
        </p:nvSpPr>
        <p:spPr>
          <a:xfrm>
            <a:off x="6324600" y="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WRFZ</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T+36</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22" name="TextBox 21"/>
          <p:cNvSpPr txBox="1"/>
          <p:nvPr/>
        </p:nvSpPr>
        <p:spPr>
          <a:xfrm>
            <a:off x="0" y="228600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WRFX</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T+24</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23" name="TextBox 22"/>
          <p:cNvSpPr txBox="1"/>
          <p:nvPr/>
        </p:nvSpPr>
        <p:spPr>
          <a:xfrm>
            <a:off x="3048000" y="228600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WRFY</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T+24</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24" name="TextBox 23"/>
          <p:cNvSpPr txBox="1"/>
          <p:nvPr/>
        </p:nvSpPr>
        <p:spPr>
          <a:xfrm>
            <a:off x="6324600" y="228600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WRFZ</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T+24</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29" name="TextBox 28"/>
          <p:cNvSpPr txBox="1"/>
          <p:nvPr/>
        </p:nvSpPr>
        <p:spPr>
          <a:xfrm>
            <a:off x="0" y="457200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WRFX</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T+12</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30" name="TextBox 29"/>
          <p:cNvSpPr txBox="1"/>
          <p:nvPr/>
        </p:nvSpPr>
        <p:spPr>
          <a:xfrm>
            <a:off x="3048000" y="457200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WRFY</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T+12</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
        <p:nvSpPr>
          <p:cNvPr id="31" name="TextBox 30"/>
          <p:cNvSpPr txBox="1"/>
          <p:nvPr/>
        </p:nvSpPr>
        <p:spPr>
          <a:xfrm>
            <a:off x="6324600" y="4572000"/>
            <a:ext cx="2819400" cy="1754326"/>
          </a:xfrm>
          <a:prstGeom prst="rect">
            <a:avLst/>
          </a:prstGeom>
          <a:noFill/>
        </p:spPr>
        <p:txBody>
          <a:bodyPr wrap="square" rtlCol="0">
            <a:spAutoFit/>
          </a:bodyPr>
          <a:lstStyle/>
          <a:p>
            <a:pPr algn="ctr"/>
            <a:endParaRPr lang="en-US" sz="3600" dirty="0" smtClean="0">
              <a:solidFill>
                <a:schemeClr val="bg1">
                  <a:lumMod val="50000"/>
                </a:schemeClr>
              </a:solidFill>
              <a:latin typeface="Arial Black" pitchFamily="34" charset="0"/>
            </a:endParaRP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WRFZ</a:t>
            </a:r>
          </a:p>
          <a:p>
            <a:pPr algn="ctr"/>
            <a:r>
              <a:rPr lang="en-US" sz="3600" dirty="0" smtClean="0">
                <a:solidFill>
                  <a:schemeClr val="bg1">
                    <a:lumMod val="50000"/>
                  </a:schemeClr>
                </a:solidFill>
                <a:effectLst>
                  <a:outerShdw blurRad="38100" dist="38100" dir="2700000" algn="tl">
                    <a:srgbClr val="000000">
                      <a:alpha val="43137"/>
                    </a:srgbClr>
                  </a:outerShdw>
                </a:effectLst>
                <a:latin typeface="Arial Black" pitchFamily="34" charset="0"/>
              </a:rPr>
              <a:t>T+12</a:t>
            </a:r>
            <a:endParaRPr lang="en-US" sz="3600" dirty="0">
              <a:solidFill>
                <a:schemeClr val="bg1">
                  <a:lumMod val="50000"/>
                </a:schemeClr>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52709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wrfx-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wrfy-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464" y="4572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rfz-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464" y="4572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wrfx-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wrfy-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1464"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wrfz-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wrfx-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4" y="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wrfy-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wrfz-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Precipitation:  </a:t>
            </a:r>
            <a:r>
              <a:rPr lang="en-US" b="1" dirty="0"/>
              <a:t>WRFX vs. WRFZ</a:t>
            </a:r>
            <a:r>
              <a:rPr lang="en-US" dirty="0"/>
              <a:t/>
            </a:r>
            <a:br>
              <a:rPr lang="en-US" dirty="0"/>
            </a:br>
            <a:r>
              <a:rPr lang="en-US" sz="3100" dirty="0" smtClean="0"/>
              <a:t>12-hr Accumulation ending 9 </a:t>
            </a:r>
            <a:r>
              <a:rPr lang="en-US" sz="3100" dirty="0"/>
              <a:t>October 2011, </a:t>
            </a:r>
            <a:r>
              <a:rPr lang="en-US" sz="3100" dirty="0" smtClean="0"/>
              <a:t>00 </a:t>
            </a:r>
            <a:r>
              <a:rPr lang="en-US" sz="3100" dirty="0"/>
              <a:t>UTC</a:t>
            </a:r>
          </a:p>
        </p:txBody>
      </p:sp>
      <p:pic>
        <p:nvPicPr>
          <p:cNvPr id="9220" name="Picture 4" descr="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8" y="2926080"/>
            <a:ext cx="3185942" cy="393192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Ob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366" y="2926080"/>
            <a:ext cx="3185942" cy="393192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Forec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058" y="2926080"/>
            <a:ext cx="3185942" cy="3931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67660201"/>
              </p:ext>
            </p:extLst>
          </p:nvPr>
        </p:nvGraphicFramePr>
        <p:xfrm>
          <a:off x="5562600" y="1600200"/>
          <a:ext cx="2819400" cy="1112520"/>
        </p:xfrm>
        <a:graphic>
          <a:graphicData uri="http://schemas.openxmlformats.org/drawingml/2006/table">
            <a:tbl>
              <a:tblPr firstRow="1" bandRow="1">
                <a:tableStyleId>{073A0DAA-6AF3-43AB-8588-CEC1D06C72B9}</a:tableStyleId>
              </a:tblPr>
              <a:tblGrid>
                <a:gridCol w="1409700"/>
                <a:gridCol w="1409700"/>
              </a:tblGrid>
              <a:tr h="370840">
                <a:tc>
                  <a:txBody>
                    <a:bodyPr/>
                    <a:lstStyle/>
                    <a:p>
                      <a:pPr algn="ctr"/>
                      <a:r>
                        <a:rPr lang="en-US" dirty="0" smtClean="0"/>
                        <a:t>Model</a:t>
                      </a:r>
                      <a:endParaRPr lang="en-US" dirty="0"/>
                    </a:p>
                  </a:txBody>
                  <a:tcPr/>
                </a:tc>
                <a:tc>
                  <a:txBody>
                    <a:bodyPr/>
                    <a:lstStyle/>
                    <a:p>
                      <a:pPr algn="ctr"/>
                      <a:r>
                        <a:rPr lang="en-US" dirty="0" smtClean="0"/>
                        <a:t>MAE (ST2)</a:t>
                      </a:r>
                      <a:endParaRPr lang="en-US" dirty="0"/>
                    </a:p>
                  </a:txBody>
                  <a:tcPr/>
                </a:tc>
              </a:tr>
              <a:tr h="370840">
                <a:tc>
                  <a:txBody>
                    <a:bodyPr/>
                    <a:lstStyle/>
                    <a:p>
                      <a:pPr algn="ctr"/>
                      <a:r>
                        <a:rPr lang="en-US" b="1" dirty="0" smtClean="0">
                          <a:effectLst>
                            <a:outerShdw blurRad="38100" dist="38100" dir="2700000" algn="tl">
                              <a:srgbClr val="000000">
                                <a:alpha val="43137"/>
                              </a:srgbClr>
                            </a:outerShdw>
                          </a:effectLst>
                        </a:rPr>
                        <a:t>WRFZ</a:t>
                      </a:r>
                      <a:endParaRPr lang="en-US" b="1" dirty="0">
                        <a:solidFill>
                          <a:srgbClr val="00B0F0"/>
                        </a:solidFill>
                        <a:effectLst>
                          <a:outerShdw blurRad="38100" dist="38100" dir="2700000" algn="tl">
                            <a:srgbClr val="000000">
                              <a:alpha val="43137"/>
                            </a:srgbClr>
                          </a:outerShdw>
                        </a:effectLst>
                      </a:endParaRPr>
                    </a:p>
                  </a:txBody>
                  <a:tcPr/>
                </a:tc>
                <a:tc>
                  <a:txBody>
                    <a:bodyPr/>
                    <a:lstStyle/>
                    <a:p>
                      <a:pPr algn="ctr"/>
                      <a:r>
                        <a:rPr lang="en-US" dirty="0" smtClean="0"/>
                        <a:t>1.48</a:t>
                      </a:r>
                      <a:endParaRPr lang="en-US" dirty="0"/>
                    </a:p>
                  </a:txBody>
                  <a:tcPr/>
                </a:tc>
              </a:tr>
              <a:tr h="370840">
                <a:tc>
                  <a:txBody>
                    <a:bodyPr/>
                    <a:lstStyle/>
                    <a:p>
                      <a:pPr algn="ctr"/>
                      <a:r>
                        <a:rPr lang="en-US" dirty="0" smtClean="0">
                          <a:effectLst>
                            <a:outerShdw blurRad="38100" dist="38100" dir="2700000" algn="tl">
                              <a:srgbClr val="000000">
                                <a:alpha val="43137"/>
                              </a:srgbClr>
                            </a:outerShdw>
                          </a:effectLst>
                        </a:rPr>
                        <a:t>WRFX</a:t>
                      </a:r>
                      <a:endParaRPr lang="en-US" b="1" dirty="0">
                        <a:solidFill>
                          <a:srgbClr val="FF0000"/>
                        </a:solidFill>
                        <a:effectLst>
                          <a:outerShdw blurRad="38100" dist="38100" dir="2700000" algn="tl">
                            <a:srgbClr val="000000">
                              <a:alpha val="43137"/>
                            </a:srgbClr>
                          </a:outerShdw>
                        </a:effectLst>
                      </a:endParaRPr>
                    </a:p>
                  </a:txBody>
                  <a:tcPr/>
                </a:tc>
                <a:tc>
                  <a:txBody>
                    <a:bodyPr/>
                    <a:lstStyle/>
                    <a:p>
                      <a:pPr algn="ctr"/>
                      <a:r>
                        <a:rPr lang="en-US" dirty="0" smtClean="0"/>
                        <a:t>1.65</a:t>
                      </a:r>
                      <a:endParaRPr lang="en-US" dirty="0"/>
                    </a:p>
                  </a:txBody>
                  <a:tcPr/>
                </a:tc>
              </a:tr>
            </a:tbl>
          </a:graphicData>
        </a:graphic>
      </p:graphicFrame>
      <p:pic>
        <p:nvPicPr>
          <p:cNvPr id="9223" name="Picture 7" descr="C:\Users\jgerth\AppData\Local\Microsoft\Windows\Temporary Internet Files\Content.IE5\XFRZ8MHJ\MC900072629[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2133600"/>
            <a:ext cx="123825" cy="123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2057400"/>
            <a:ext cx="4038600" cy="584775"/>
          </a:xfrm>
          <a:prstGeom prst="rect">
            <a:avLst/>
          </a:prstGeom>
          <a:noFill/>
        </p:spPr>
        <p:txBody>
          <a:bodyPr wrap="square" rtlCol="0">
            <a:spAutoFit/>
          </a:bodyPr>
          <a:lstStyle/>
          <a:p>
            <a:r>
              <a:rPr lang="en-US" sz="1600" dirty="0" smtClean="0"/>
              <a:t>WRFX produced more precipitation than observed over south central Kansas.</a:t>
            </a:r>
            <a:endParaRPr lang="en-US" sz="1600" dirty="0"/>
          </a:p>
        </p:txBody>
      </p:sp>
    </p:spTree>
    <p:extLst>
      <p:ext uri="{BB962C8B-B14F-4D97-AF65-F5344CB8AC3E}">
        <p14:creationId xmlns:p14="http://schemas.microsoft.com/office/powerpoint/2010/main" val="4129267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PW Analysis:  WRFX vs. WRFZ</a:t>
            </a:r>
            <a:r>
              <a:rPr lang="en-US" sz="4000" dirty="0" smtClean="0"/>
              <a:t/>
            </a:r>
            <a:br>
              <a:rPr lang="en-US" sz="4000" dirty="0" smtClean="0"/>
            </a:br>
            <a:r>
              <a:rPr lang="en-US" sz="2800" dirty="0" smtClean="0"/>
              <a:t>Valid 8 October 2011, 12 UTC</a:t>
            </a:r>
            <a:endParaRPr lang="en-US" sz="2800" dirty="0"/>
          </a:p>
        </p:txBody>
      </p:sp>
      <p:pic>
        <p:nvPicPr>
          <p:cNvPr id="11270" name="Picture 6" descr="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7" y="2926080"/>
            <a:ext cx="3185943" cy="39319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b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257" y="2928257"/>
            <a:ext cx="3185943" cy="393192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orec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057" y="2926080"/>
            <a:ext cx="3185943" cy="393192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rot="1804057">
            <a:off x="1059072" y="4965192"/>
            <a:ext cx="457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04057">
            <a:off x="7002672" y="4965935"/>
            <a:ext cx="457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2057400"/>
            <a:ext cx="5029200" cy="584775"/>
          </a:xfrm>
          <a:prstGeom prst="rect">
            <a:avLst/>
          </a:prstGeom>
          <a:noFill/>
        </p:spPr>
        <p:txBody>
          <a:bodyPr wrap="square" rtlCol="0">
            <a:spAutoFit/>
          </a:bodyPr>
          <a:lstStyle/>
          <a:p>
            <a:r>
              <a:rPr lang="en-US" sz="1600" dirty="0" smtClean="0"/>
              <a:t>WRFX started with PW up to 8 mm too moist over eastern Kansas, whereas the WRFZ exhibited less bias.</a:t>
            </a:r>
            <a:endParaRPr lang="en-US" sz="1600" dirty="0"/>
          </a:p>
        </p:txBody>
      </p:sp>
    </p:spTree>
    <p:extLst>
      <p:ext uri="{BB962C8B-B14F-4D97-AF65-F5344CB8AC3E}">
        <p14:creationId xmlns:p14="http://schemas.microsoft.com/office/powerpoint/2010/main" val="2386287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PW Analysis:  WRFX vs. WRFZ</a:t>
            </a:r>
            <a:r>
              <a:rPr lang="en-US" sz="4000" dirty="0"/>
              <a:t/>
            </a:r>
            <a:br>
              <a:rPr lang="en-US" sz="4000" dirty="0"/>
            </a:br>
            <a:r>
              <a:rPr lang="en-US" sz="2800" dirty="0"/>
              <a:t>Valid 8 October 2011, 12 UTC</a:t>
            </a:r>
            <a:endParaRPr lang="en-US" sz="4000" dirty="0"/>
          </a:p>
        </p:txBody>
      </p:sp>
      <p:pic>
        <p:nvPicPr>
          <p:cNvPr id="12290" name="Picture 2" descr="Dif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7" y="2926080"/>
            <a:ext cx="3185943" cy="39319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b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257" y="2928257"/>
            <a:ext cx="3185943" cy="39319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iffer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057" y="2928257"/>
            <a:ext cx="3185943" cy="393192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rot="1804057">
            <a:off x="1059072" y="4965192"/>
            <a:ext cx="457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04057">
            <a:off x="7002672" y="4965935"/>
            <a:ext cx="457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5029200" cy="584775"/>
          </a:xfrm>
          <a:prstGeom prst="rect">
            <a:avLst/>
          </a:prstGeom>
          <a:noFill/>
        </p:spPr>
        <p:txBody>
          <a:bodyPr wrap="square" rtlCol="0">
            <a:spAutoFit/>
          </a:bodyPr>
          <a:lstStyle/>
          <a:p>
            <a:r>
              <a:rPr lang="en-US" sz="1600" dirty="0" smtClean="0"/>
              <a:t>WRFX started with PW up to 8 mm too moist over eastern Kansas, whereas the WRFZ exhibited less bias.</a:t>
            </a:r>
            <a:endParaRPr lang="en-US" sz="1600" dirty="0"/>
          </a:p>
        </p:txBody>
      </p:sp>
      <p:graphicFrame>
        <p:nvGraphicFramePr>
          <p:cNvPr id="11" name="Table 10"/>
          <p:cNvGraphicFramePr>
            <a:graphicFrameLocks noGrp="1"/>
          </p:cNvGraphicFramePr>
          <p:nvPr>
            <p:extLst>
              <p:ext uri="{D42A27DB-BD31-4B8C-83A1-F6EECF244321}">
                <p14:modId xmlns:p14="http://schemas.microsoft.com/office/powerpoint/2010/main" val="3654878247"/>
              </p:ext>
            </p:extLst>
          </p:nvPr>
        </p:nvGraphicFramePr>
        <p:xfrm>
          <a:off x="5562600" y="1600200"/>
          <a:ext cx="2819400" cy="1112520"/>
        </p:xfrm>
        <a:graphic>
          <a:graphicData uri="http://schemas.openxmlformats.org/drawingml/2006/table">
            <a:tbl>
              <a:tblPr firstRow="1" bandRow="1">
                <a:tableStyleId>{073A0DAA-6AF3-43AB-8588-CEC1D06C72B9}</a:tableStyleId>
              </a:tblPr>
              <a:tblGrid>
                <a:gridCol w="1409700"/>
                <a:gridCol w="1409700"/>
              </a:tblGrid>
              <a:tr h="370840">
                <a:tc>
                  <a:txBody>
                    <a:bodyPr/>
                    <a:lstStyle/>
                    <a:p>
                      <a:pPr algn="ctr"/>
                      <a:r>
                        <a:rPr lang="en-US" dirty="0" smtClean="0"/>
                        <a:t>Model</a:t>
                      </a:r>
                      <a:endParaRPr lang="en-US" dirty="0"/>
                    </a:p>
                  </a:txBody>
                  <a:tcPr/>
                </a:tc>
                <a:tc>
                  <a:txBody>
                    <a:bodyPr/>
                    <a:lstStyle/>
                    <a:p>
                      <a:pPr algn="ctr"/>
                      <a:r>
                        <a:rPr lang="en-US" dirty="0" smtClean="0"/>
                        <a:t>MAE (GPS)</a:t>
                      </a:r>
                      <a:endParaRPr lang="en-US" dirty="0"/>
                    </a:p>
                  </a:txBody>
                  <a:tcPr/>
                </a:tc>
              </a:tr>
              <a:tr h="370840">
                <a:tc>
                  <a:txBody>
                    <a:bodyPr/>
                    <a:lstStyle/>
                    <a:p>
                      <a:pPr algn="ctr"/>
                      <a:r>
                        <a:rPr lang="en-US" b="1" dirty="0" smtClean="0">
                          <a:effectLst>
                            <a:outerShdw blurRad="38100" dist="38100" dir="2700000" algn="tl">
                              <a:srgbClr val="000000">
                                <a:alpha val="43137"/>
                              </a:srgbClr>
                            </a:outerShdw>
                          </a:effectLst>
                        </a:rPr>
                        <a:t>WRFZ</a:t>
                      </a:r>
                      <a:endParaRPr lang="en-US" b="1" dirty="0">
                        <a:solidFill>
                          <a:srgbClr val="00B0F0"/>
                        </a:solidFill>
                        <a:effectLst>
                          <a:outerShdw blurRad="38100" dist="38100" dir="2700000" algn="tl">
                            <a:srgbClr val="000000">
                              <a:alpha val="43137"/>
                            </a:srgbClr>
                          </a:outerShdw>
                        </a:effectLst>
                      </a:endParaRPr>
                    </a:p>
                  </a:txBody>
                  <a:tcPr/>
                </a:tc>
                <a:tc>
                  <a:txBody>
                    <a:bodyPr/>
                    <a:lstStyle/>
                    <a:p>
                      <a:pPr algn="ctr"/>
                      <a:r>
                        <a:rPr lang="en-US" dirty="0" smtClean="0"/>
                        <a:t>1.58</a:t>
                      </a:r>
                      <a:endParaRPr lang="en-US" dirty="0"/>
                    </a:p>
                  </a:txBody>
                  <a:tcPr/>
                </a:tc>
              </a:tr>
              <a:tr h="370840">
                <a:tc>
                  <a:txBody>
                    <a:bodyPr/>
                    <a:lstStyle/>
                    <a:p>
                      <a:pPr algn="ctr"/>
                      <a:r>
                        <a:rPr lang="en-US" dirty="0" smtClean="0">
                          <a:effectLst>
                            <a:outerShdw blurRad="38100" dist="38100" dir="2700000" algn="tl">
                              <a:srgbClr val="000000">
                                <a:alpha val="43137"/>
                              </a:srgbClr>
                            </a:outerShdw>
                          </a:effectLst>
                        </a:rPr>
                        <a:t>WRFX</a:t>
                      </a:r>
                      <a:endParaRPr lang="en-US" b="1" dirty="0">
                        <a:solidFill>
                          <a:srgbClr val="FF0000"/>
                        </a:solidFill>
                        <a:effectLst>
                          <a:outerShdw blurRad="38100" dist="38100" dir="2700000" algn="tl">
                            <a:srgbClr val="000000">
                              <a:alpha val="43137"/>
                            </a:srgbClr>
                          </a:outerShdw>
                        </a:effectLst>
                      </a:endParaRPr>
                    </a:p>
                  </a:txBody>
                  <a:tcPr/>
                </a:tc>
                <a:tc>
                  <a:txBody>
                    <a:bodyPr/>
                    <a:lstStyle/>
                    <a:p>
                      <a:pPr algn="ctr"/>
                      <a:r>
                        <a:rPr lang="en-US" dirty="0" smtClean="0"/>
                        <a:t>1.87</a:t>
                      </a:r>
                      <a:endParaRPr lang="en-US" dirty="0"/>
                    </a:p>
                  </a:txBody>
                  <a:tcPr/>
                </a:tc>
              </a:tr>
            </a:tbl>
          </a:graphicData>
        </a:graphic>
      </p:graphicFrame>
      <p:pic>
        <p:nvPicPr>
          <p:cNvPr id="12" name="Picture 7" descr="C:\Users\jgerth\AppData\Local\Microsoft\Windows\Temporary Internet Files\Content.IE5\XFRZ8MHJ\MC900072629[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213360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01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Comparing WRFX and WRFZ, two sources of </a:t>
            </a:r>
            <a:r>
              <a:rPr lang="en-US" dirty="0" err="1" smtClean="0"/>
              <a:t>precipitable</a:t>
            </a:r>
            <a:r>
              <a:rPr lang="en-US" dirty="0" smtClean="0"/>
              <a:t> water verification confirm forecasts are better 12 hours after initialization </a:t>
            </a:r>
            <a:r>
              <a:rPr lang="en-US" b="1" i="1" dirty="0" smtClean="0"/>
              <a:t>if GOES-13 Sounder input is included</a:t>
            </a:r>
            <a:r>
              <a:rPr lang="en-US" dirty="0" smtClean="0"/>
              <a:t>.</a:t>
            </a:r>
          </a:p>
          <a:p>
            <a:pPr lvl="1"/>
            <a:r>
              <a:rPr lang="en-US" dirty="0" smtClean="0"/>
              <a:t>This may produce better precipitation verification, but not in regimes favoring light precipitation or limited areal extent.</a:t>
            </a:r>
          </a:p>
          <a:p>
            <a:r>
              <a:rPr lang="en-US" dirty="0" smtClean="0"/>
              <a:t>No substantial impact of added observations at 24 or 36 hours in the late September, early October flow regime.</a:t>
            </a:r>
          </a:p>
          <a:p>
            <a:r>
              <a:rPr lang="en-US" dirty="0" smtClean="0"/>
              <a:t>Lesser performance of WRFY suggests that CRAS dynamics and physics are influencing the solution negatively.</a:t>
            </a:r>
            <a:endParaRPr lang="en-US" dirty="0"/>
          </a:p>
        </p:txBody>
      </p:sp>
      <p:sp>
        <p:nvSpPr>
          <p:cNvPr id="2" name="Title 1"/>
          <p:cNvSpPr>
            <a:spLocks noGrp="1"/>
          </p:cNvSpPr>
          <p:nvPr>
            <p:ph type="title"/>
          </p:nvPr>
        </p:nvSpPr>
        <p:spPr/>
        <p:txBody>
          <a:bodyPr>
            <a:normAutofit/>
          </a:bodyPr>
          <a:lstStyle/>
          <a:p>
            <a:r>
              <a:rPr lang="en-US" sz="4000" b="1" dirty="0" smtClean="0"/>
              <a:t>Summary of Presented Results</a:t>
            </a:r>
            <a:r>
              <a:rPr lang="en-US" dirty="0" smtClean="0"/>
              <a:t/>
            </a:r>
            <a:br>
              <a:rPr lang="en-US" dirty="0" smtClean="0"/>
            </a:br>
            <a:r>
              <a:rPr lang="en-US" sz="2800" dirty="0" smtClean="0"/>
              <a:t>Runs from 28 September to 8 October 2011</a:t>
            </a:r>
            <a:endParaRPr lang="en-US" sz="4000" dirty="0"/>
          </a:p>
        </p:txBody>
      </p:sp>
    </p:spTree>
    <p:extLst>
      <p:ext uri="{BB962C8B-B14F-4D97-AF65-F5344CB8AC3E}">
        <p14:creationId xmlns:p14="http://schemas.microsoft.com/office/powerpoint/2010/main" val="1409922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2057400"/>
            <a:ext cx="5638800" cy="236220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bg2">
                <a:lumMod val="25000"/>
              </a:schemeClr>
            </a:solidFill>
          </a:ln>
        </p:spPr>
        <p:txBody>
          <a:bodyPr>
            <a:normAutofit fontScale="70000" lnSpcReduction="20000"/>
          </a:bodyPr>
          <a:lstStyle/>
          <a:p>
            <a:r>
              <a:rPr lang="en-US" dirty="0" smtClean="0"/>
              <a:t>Default WRF cloud fraction takes the average of three primary layers (low, mid, and high).  Maximum cloud fraction can be computed if those three layers are averaged (they can be output).</a:t>
            </a:r>
          </a:p>
          <a:p>
            <a:r>
              <a:rPr lang="en-US" dirty="0" smtClean="0"/>
              <a:t>12-hr Cloud Cover Forecast MAE compared to the 1-hr NDFD is approximately 20% for CRAS, 25% for WRF with maximum cloud adjustment, and 30% for default WRF.</a:t>
            </a:r>
          </a:p>
          <a:p>
            <a:r>
              <a:rPr lang="en-US" dirty="0" smtClean="0"/>
              <a:t>NDFD may overestimate clouds when actually clear.</a:t>
            </a:r>
          </a:p>
          <a:p>
            <a:r>
              <a:rPr lang="en-US" dirty="0" smtClean="0"/>
              <a:t>These sample images, compared 12-hr forecasts to the NDFD, are valid at 12 October 2011, 00 UTC.</a:t>
            </a:r>
            <a:endParaRPr lang="en-US" dirty="0"/>
          </a:p>
        </p:txBody>
      </p:sp>
      <p:sp>
        <p:nvSpPr>
          <p:cNvPr id="3" name="Title 2"/>
          <p:cNvSpPr>
            <a:spLocks noGrp="1"/>
          </p:cNvSpPr>
          <p:nvPr>
            <p:ph type="title"/>
          </p:nvPr>
        </p:nvSpPr>
        <p:spPr/>
        <p:txBody>
          <a:bodyPr>
            <a:normAutofit/>
          </a:bodyPr>
          <a:lstStyle/>
          <a:p>
            <a:r>
              <a:rPr lang="en-US" sz="4000" b="1" dirty="0" smtClean="0"/>
              <a:t>Advantages of CRAS</a:t>
            </a:r>
            <a:r>
              <a:rPr lang="en-US" dirty="0" smtClean="0"/>
              <a:t/>
            </a:r>
            <a:br>
              <a:rPr lang="en-US" dirty="0" smtClean="0"/>
            </a:br>
            <a:r>
              <a:rPr lang="en-US" sz="2800" dirty="0" smtClean="0"/>
              <a:t>Cloud Fraction Still Supreme</a:t>
            </a:r>
            <a:endParaRPr lang="en-US" dirty="0"/>
          </a:p>
        </p:txBody>
      </p:sp>
      <p:pic>
        <p:nvPicPr>
          <p:cNvPr id="3076" name="Picture 4" descr="ndfd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244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ras-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724400"/>
            <a:ext cx="27432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rfx-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724400"/>
            <a:ext cx="27432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wrfx-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590799"/>
            <a:ext cx="2743200" cy="2057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2587823"/>
            <a:ext cx="2700636" cy="3077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1400" b="1" dirty="0" smtClean="0"/>
              <a:t>WRFX Default Cloud Fraction</a:t>
            </a:r>
            <a:endParaRPr lang="en-US" sz="1400" b="1" dirty="0"/>
          </a:p>
        </p:txBody>
      </p:sp>
      <p:sp>
        <p:nvSpPr>
          <p:cNvPr id="12" name="TextBox 11"/>
          <p:cNvSpPr txBox="1"/>
          <p:nvPr/>
        </p:nvSpPr>
        <p:spPr>
          <a:xfrm>
            <a:off x="6324600" y="4724400"/>
            <a:ext cx="2700636" cy="3077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1400" b="1" dirty="0" smtClean="0"/>
              <a:t>WRFX Maximum Cloud Fraction</a:t>
            </a:r>
            <a:endParaRPr lang="en-US" sz="1400" b="1" dirty="0"/>
          </a:p>
        </p:txBody>
      </p:sp>
      <p:sp>
        <p:nvSpPr>
          <p:cNvPr id="13" name="TextBox 12"/>
          <p:cNvSpPr txBox="1"/>
          <p:nvPr/>
        </p:nvSpPr>
        <p:spPr>
          <a:xfrm>
            <a:off x="3429000" y="4724400"/>
            <a:ext cx="2700636" cy="3077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1400" b="1" dirty="0" smtClean="0"/>
              <a:t>CRAS Cloud Fraction Default</a:t>
            </a:r>
            <a:endParaRPr lang="en-US" sz="1400" b="1" dirty="0"/>
          </a:p>
        </p:txBody>
      </p:sp>
      <p:sp>
        <p:nvSpPr>
          <p:cNvPr id="14" name="TextBox 13"/>
          <p:cNvSpPr txBox="1"/>
          <p:nvPr/>
        </p:nvSpPr>
        <p:spPr>
          <a:xfrm>
            <a:off x="533400" y="4724400"/>
            <a:ext cx="2700636"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b="1" dirty="0" smtClean="0"/>
              <a:t>NDFD 1-hr Cloud Cover Forecast</a:t>
            </a:r>
            <a:endParaRPr lang="en-US" sz="1400" b="1" dirty="0"/>
          </a:p>
        </p:txBody>
      </p:sp>
    </p:spTree>
    <p:extLst>
      <p:ext uri="{BB962C8B-B14F-4D97-AF65-F5344CB8AC3E}">
        <p14:creationId xmlns:p14="http://schemas.microsoft.com/office/powerpoint/2010/main" val="367101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More clouds means likely less Sounder observations.</a:t>
            </a:r>
          </a:p>
          <a:p>
            <a:r>
              <a:rPr lang="en-US" dirty="0" smtClean="0"/>
              <a:t>Faster flow conditions will </a:t>
            </a:r>
            <a:r>
              <a:rPr lang="en-US" dirty="0" err="1" smtClean="0"/>
              <a:t>advect</a:t>
            </a:r>
            <a:r>
              <a:rPr lang="en-US" dirty="0" smtClean="0"/>
              <a:t> observations off the domain fairly early in the simulations.</a:t>
            </a:r>
          </a:p>
          <a:p>
            <a:r>
              <a:rPr lang="en-US" dirty="0" smtClean="0"/>
              <a:t>In clear conditions, a drier upper troposphere will favor observed moisture contributions from lower in the atmosphere.</a:t>
            </a:r>
          </a:p>
          <a:p>
            <a:r>
              <a:rPr lang="en-US" dirty="0" smtClean="0"/>
              <a:t>Dynamic weather systems resulting in well-forced precipitation may show impact of </a:t>
            </a:r>
            <a:r>
              <a:rPr lang="en-US" dirty="0" err="1" smtClean="0"/>
              <a:t>precipitable</a:t>
            </a:r>
            <a:r>
              <a:rPr lang="en-US" dirty="0" smtClean="0"/>
              <a:t> water assimilation on precipitation amounts better than weakly-forced, high-moisture convective precipitation regimes.</a:t>
            </a:r>
            <a:endParaRPr lang="en-US" dirty="0"/>
          </a:p>
        </p:txBody>
      </p:sp>
      <p:sp>
        <p:nvSpPr>
          <p:cNvPr id="2" name="Title 1"/>
          <p:cNvSpPr>
            <a:spLocks noGrp="1"/>
          </p:cNvSpPr>
          <p:nvPr>
            <p:ph type="title"/>
          </p:nvPr>
        </p:nvSpPr>
        <p:spPr/>
        <p:txBody>
          <a:bodyPr>
            <a:normAutofit fontScale="90000"/>
          </a:bodyPr>
          <a:lstStyle/>
          <a:p>
            <a:r>
              <a:rPr lang="en-US" b="1" dirty="0" smtClean="0"/>
              <a:t>Predictions for Winter Performance</a:t>
            </a:r>
            <a:r>
              <a:rPr lang="en-US" dirty="0" smtClean="0"/>
              <a:t/>
            </a:r>
            <a:br>
              <a:rPr lang="en-US" dirty="0" smtClean="0"/>
            </a:br>
            <a:r>
              <a:rPr lang="en-US" sz="3100" dirty="0" smtClean="0"/>
              <a:t>Statistics online at </a:t>
            </a:r>
            <a:r>
              <a:rPr lang="en-US" sz="3100" u="sng" dirty="0" smtClean="0"/>
              <a:t>http://cimss.ssec.wisc.edu/cras/</a:t>
            </a:r>
            <a:endParaRPr lang="en-US" u="sng" dirty="0"/>
          </a:p>
        </p:txBody>
      </p:sp>
    </p:spTree>
    <p:extLst>
      <p:ext uri="{BB962C8B-B14F-4D97-AF65-F5344CB8AC3E}">
        <p14:creationId xmlns:p14="http://schemas.microsoft.com/office/powerpoint/2010/main" val="868007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imss.ssec.wisc.edu/goes/blog/wp-content/uploads/2007/02/070205_23z_wv_03_27_11_12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36241"/>
            <a:ext cx="5930900" cy="57455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imss.ssec.wisc.edu/goes/blog/wp-content/uploads/2007/02/070206_00_okx_wf.jpg"/>
          <p:cNvPicPr>
            <a:picLocks noChangeAspect="1" noChangeArrowheads="1"/>
          </p:cNvPicPr>
          <p:nvPr/>
        </p:nvPicPr>
        <p:blipFill rotWithShape="1">
          <a:blip r:embed="rId3">
            <a:extLst>
              <a:ext uri="{28A0092B-C50C-407E-A947-70E740481C1C}">
                <a14:useLocalDpi xmlns:a14="http://schemas.microsoft.com/office/drawing/2010/main" val="0"/>
              </a:ext>
            </a:extLst>
          </a:blip>
          <a:srcRect l="40446" t="25204" r="1708" b="6144"/>
          <a:stretch/>
        </p:blipFill>
        <p:spPr bwMode="auto">
          <a:xfrm>
            <a:off x="3132082" y="1036241"/>
            <a:ext cx="3878318" cy="2877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8400" y="4084241"/>
            <a:ext cx="25146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Water vapor near the</a:t>
            </a:r>
            <a:r>
              <a:rPr lang="en-US" dirty="0"/>
              <a:t> </a:t>
            </a:r>
            <a:r>
              <a:rPr lang="en-US" dirty="0" smtClean="0"/>
              <a:t>surface is detected by the GOES-12 Imager and Sounder due to very limited emission (low water vapor) in the upper troposphere.</a:t>
            </a:r>
          </a:p>
        </p:txBody>
      </p:sp>
      <p:sp>
        <p:nvSpPr>
          <p:cNvPr id="5" name="Rectangle 4"/>
          <p:cNvSpPr/>
          <p:nvPr/>
        </p:nvSpPr>
        <p:spPr>
          <a:xfrm>
            <a:off x="7162800" y="2839978"/>
            <a:ext cx="1600200" cy="101566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1200" b="1" dirty="0" smtClean="0"/>
              <a:t>Calculated weighting functions based on</a:t>
            </a:r>
          </a:p>
          <a:p>
            <a:r>
              <a:rPr lang="en-US" sz="1200" b="1" dirty="0" smtClean="0"/>
              <a:t>February 6, 2007, 00 UTC, </a:t>
            </a:r>
            <a:r>
              <a:rPr lang="en-US" sz="1200" b="1" dirty="0" err="1" smtClean="0"/>
              <a:t>radiosonde</a:t>
            </a:r>
            <a:r>
              <a:rPr lang="en-US" sz="1200" b="1" dirty="0" smtClean="0"/>
              <a:t> taken at Upton, NY.</a:t>
            </a:r>
            <a:endParaRPr lang="en-US" sz="1200" b="1" dirty="0"/>
          </a:p>
        </p:txBody>
      </p:sp>
      <p:sp>
        <p:nvSpPr>
          <p:cNvPr id="8" name="Text Box 2"/>
          <p:cNvSpPr txBox="1">
            <a:spLocks noChangeArrowheads="1"/>
          </p:cNvSpPr>
          <p:nvPr/>
        </p:nvSpPr>
        <p:spPr bwMode="auto">
          <a:xfrm>
            <a:off x="228600" y="228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400" b="1" dirty="0" smtClean="0">
                <a:solidFill>
                  <a:schemeClr val="bg1"/>
                </a:solidFill>
              </a:rPr>
              <a:t>Example from CIMSS Satellite Blog:  Wintertime Water Vapor</a:t>
            </a:r>
            <a:endParaRPr lang="en-US" sz="2400" b="1" dirty="0">
              <a:solidFill>
                <a:schemeClr val="bg1"/>
              </a:solidFill>
            </a:endParaRPr>
          </a:p>
        </p:txBody>
      </p:sp>
      <p:sp>
        <p:nvSpPr>
          <p:cNvPr id="6" name="TextBox 5"/>
          <p:cNvSpPr txBox="1"/>
          <p:nvPr/>
        </p:nvSpPr>
        <p:spPr>
          <a:xfrm>
            <a:off x="6149269" y="6477000"/>
            <a:ext cx="2994731" cy="307777"/>
          </a:xfrm>
          <a:prstGeom prst="rect">
            <a:avLst/>
          </a:prstGeom>
          <a:noFill/>
        </p:spPr>
        <p:txBody>
          <a:bodyPr wrap="none" rtlCol="0">
            <a:spAutoFit/>
          </a:bodyPr>
          <a:lstStyle/>
          <a:p>
            <a:r>
              <a:rPr lang="en-US" sz="1400" u="sng" dirty="0" smtClean="0"/>
              <a:t>http://cimss.ssec.wisc.edu/goes/blog/</a:t>
            </a:r>
            <a:endParaRPr lang="en-US" u="sng" dirty="0"/>
          </a:p>
        </p:txBody>
      </p:sp>
    </p:spTree>
    <p:extLst>
      <p:ext uri="{BB962C8B-B14F-4D97-AF65-F5344CB8AC3E}">
        <p14:creationId xmlns:p14="http://schemas.microsoft.com/office/powerpoint/2010/main" val="2594240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05801" cy="728133"/>
          </a:xfrm>
        </p:spPr>
        <p:txBody>
          <a:bodyPr>
            <a:normAutofit/>
          </a:bodyPr>
          <a:lstStyle/>
          <a:p>
            <a:r>
              <a:rPr lang="en-US" sz="4000" b="1" dirty="0" smtClean="0"/>
              <a:t>Final Thoughts</a:t>
            </a:r>
            <a:endParaRPr lang="en-US" sz="4000" b="1" dirty="0"/>
          </a:p>
        </p:txBody>
      </p:sp>
      <p:sp>
        <p:nvSpPr>
          <p:cNvPr id="2" name="Content Placeholder 1"/>
          <p:cNvSpPr>
            <a:spLocks noGrp="1"/>
          </p:cNvSpPr>
          <p:nvPr>
            <p:ph type="body" sz="half" idx="2"/>
          </p:nvPr>
        </p:nvSpPr>
        <p:spPr>
          <a:xfrm>
            <a:off x="4868333" y="990600"/>
            <a:ext cx="3818467" cy="4419600"/>
          </a:xfrm>
        </p:spPr>
        <p:txBody>
          <a:bodyPr>
            <a:normAutofit fontScale="85000" lnSpcReduction="10000"/>
          </a:bodyPr>
          <a:lstStyle/>
          <a:p>
            <a:pPr>
              <a:spcAft>
                <a:spcPts val="1200"/>
              </a:spcAft>
            </a:pPr>
            <a:r>
              <a:rPr lang="en-US" sz="1900" dirty="0" smtClean="0"/>
              <a:t>Satellite observations play a fundamental role in NWP solutions.</a:t>
            </a:r>
          </a:p>
          <a:p>
            <a:pPr>
              <a:spcAft>
                <a:spcPts val="1200"/>
              </a:spcAft>
            </a:pPr>
            <a:r>
              <a:rPr lang="en-US" sz="1900" dirty="0" smtClean="0"/>
              <a:t>Leveraging the GOES Sounder is one way to improve the accuracy of the WRF-ARW forecast within the first 12 to 24 hours, especially away from oceans, where TPW retrieval assimilation does not occur in operational models.</a:t>
            </a:r>
          </a:p>
          <a:p>
            <a:pPr>
              <a:spcAft>
                <a:spcPts val="1200"/>
              </a:spcAft>
            </a:pPr>
            <a:r>
              <a:rPr lang="en-US" sz="1900" dirty="0" smtClean="0"/>
              <a:t>Subtle changes to the moisture field can impact NWP performance.</a:t>
            </a:r>
          </a:p>
          <a:p>
            <a:pPr>
              <a:spcAft>
                <a:spcPts val="1200"/>
              </a:spcAft>
            </a:pPr>
            <a:r>
              <a:rPr lang="en-US" sz="1900" dirty="0" smtClean="0"/>
              <a:t>Graphical output and real-time statistics from experiment are available online, as well as BUFKIT profiles for select cities.</a:t>
            </a:r>
          </a:p>
          <a:p>
            <a:pPr>
              <a:spcAft>
                <a:spcPts val="1200"/>
              </a:spcAft>
            </a:pPr>
            <a:r>
              <a:rPr lang="en-US" sz="1900" dirty="0" smtClean="0"/>
              <a:t>We are always interested in partners looking to engage in joint projects involving satellite meteorology and NWP.</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187" b="17187"/>
          <a:stretch>
            <a:fillRect/>
          </a:stretch>
        </p:blipFill>
        <p:spPr/>
      </p:pic>
      <p:sp>
        <p:nvSpPr>
          <p:cNvPr id="6" name="Rectangle 5"/>
          <p:cNvSpPr/>
          <p:nvPr/>
        </p:nvSpPr>
        <p:spPr>
          <a:xfrm>
            <a:off x="228600" y="5410200"/>
            <a:ext cx="4572000" cy="923330"/>
          </a:xfrm>
          <a:prstGeom prst="rect">
            <a:avLst/>
          </a:prstGeom>
        </p:spPr>
        <p:txBody>
          <a:bodyPr>
            <a:spAutoFit/>
          </a:bodyPr>
          <a:lstStyle/>
          <a:p>
            <a:endParaRPr lang="en-US" dirty="0"/>
          </a:p>
          <a:p>
            <a:r>
              <a:rPr lang="en-US" b="1" dirty="0"/>
              <a:t>Author </a:t>
            </a:r>
            <a:r>
              <a:rPr lang="en-US" b="1" dirty="0" smtClean="0"/>
              <a:t>Information:</a:t>
            </a:r>
          </a:p>
          <a:p>
            <a:r>
              <a:rPr lang="en-US" dirty="0" smtClean="0"/>
              <a:t>Jordan </a:t>
            </a:r>
            <a:r>
              <a:rPr lang="en-US" dirty="0" err="1"/>
              <a:t>Gerth</a:t>
            </a:r>
            <a:r>
              <a:rPr lang="en-US" dirty="0"/>
              <a:t>, </a:t>
            </a:r>
            <a:r>
              <a:rPr lang="en-US" u="sng" dirty="0"/>
              <a:t>Jordan.Gerth@noaa.gov</a:t>
            </a:r>
            <a:endParaRPr lang="en-US" u="sng" dirty="0"/>
          </a:p>
        </p:txBody>
      </p:sp>
    </p:spTree>
    <p:extLst>
      <p:ext uri="{BB962C8B-B14F-4D97-AF65-F5344CB8AC3E}">
        <p14:creationId xmlns:p14="http://schemas.microsoft.com/office/powerpoint/2010/main" val="1524775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733800"/>
            <a:ext cx="4291480" cy="15484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
          <p:cNvSpPr>
            <a:spLocks noChangeArrowheads="1"/>
          </p:cNvSpPr>
          <p:nvPr/>
        </p:nvSpPr>
        <p:spPr bwMode="auto">
          <a:xfrm>
            <a:off x="228600" y="1947862"/>
            <a:ext cx="4495800" cy="47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chemeClr val="bg1">
                    <a:lumMod val="50000"/>
                  </a:schemeClr>
                </a:solidFill>
              </a:rPr>
              <a:t>Radiances</a:t>
            </a:r>
          </a:p>
          <a:p>
            <a:r>
              <a:rPr lang="en-US" dirty="0">
                <a:solidFill>
                  <a:schemeClr val="bg1">
                    <a:lumMod val="50000"/>
                  </a:schemeClr>
                </a:solidFill>
              </a:rPr>
              <a:t>  Direct assimilation (3Dvar)</a:t>
            </a:r>
          </a:p>
          <a:p>
            <a:r>
              <a:rPr lang="en-US" dirty="0">
                <a:solidFill>
                  <a:schemeClr val="bg1">
                    <a:lumMod val="50000"/>
                  </a:schemeClr>
                </a:solidFill>
              </a:rPr>
              <a:t>  Requires model errors, observation errors</a:t>
            </a:r>
          </a:p>
          <a:p>
            <a:r>
              <a:rPr lang="en-US" dirty="0">
                <a:solidFill>
                  <a:schemeClr val="bg1">
                    <a:lumMod val="50000"/>
                  </a:schemeClr>
                </a:solidFill>
              </a:rPr>
              <a:t>  Scale dependence</a:t>
            </a:r>
          </a:p>
          <a:p>
            <a:r>
              <a:rPr lang="en-US" dirty="0">
                <a:solidFill>
                  <a:schemeClr val="bg1">
                    <a:lumMod val="50000"/>
                  </a:schemeClr>
                </a:solidFill>
              </a:rPr>
              <a:t>  Surface type restrictions</a:t>
            </a:r>
            <a:r>
              <a:rPr lang="en-US" b="1" dirty="0">
                <a:solidFill>
                  <a:schemeClr val="bg1">
                    <a:lumMod val="50000"/>
                  </a:schemeClr>
                </a:solidFill>
              </a:rPr>
              <a:t>  </a:t>
            </a:r>
          </a:p>
          <a:p>
            <a:endParaRPr lang="en-US" b="1" dirty="0"/>
          </a:p>
          <a:p>
            <a:pPr eaLnBrk="1" hangingPunct="1"/>
            <a:r>
              <a:rPr lang="en-US" sz="2400" b="1" dirty="0"/>
              <a:t>Retrieved parameters</a:t>
            </a:r>
          </a:p>
          <a:p>
            <a:pPr eaLnBrk="1" hangingPunct="1"/>
            <a:r>
              <a:rPr lang="en-US" dirty="0"/>
              <a:t>  Dependent variable assimilation (1,3Dvar)</a:t>
            </a:r>
          </a:p>
          <a:p>
            <a:pPr eaLnBrk="1" hangingPunct="1"/>
            <a:r>
              <a:rPr lang="en-US" dirty="0"/>
              <a:t>  Requires model errors, </a:t>
            </a:r>
            <a:r>
              <a:rPr lang="en-US" i="1" u="sng" dirty="0"/>
              <a:t>retrieval errors</a:t>
            </a:r>
          </a:p>
          <a:p>
            <a:pPr eaLnBrk="1" hangingPunct="1"/>
            <a:r>
              <a:rPr lang="en-US" dirty="0"/>
              <a:t>  Physical accuracy, non-linearity</a:t>
            </a:r>
          </a:p>
          <a:p>
            <a:pPr eaLnBrk="1" hangingPunct="1"/>
            <a:r>
              <a:rPr lang="en-US" dirty="0"/>
              <a:t>  Bypass surface type restrictions  </a:t>
            </a:r>
          </a:p>
          <a:p>
            <a:pPr eaLnBrk="1" hangingPunct="1"/>
            <a:endParaRPr lang="en-US" dirty="0"/>
          </a:p>
          <a:p>
            <a:r>
              <a:rPr lang="en-US" sz="2400" b="1" dirty="0">
                <a:solidFill>
                  <a:schemeClr val="bg1">
                    <a:lumMod val="50000"/>
                  </a:schemeClr>
                </a:solidFill>
              </a:rPr>
              <a:t>Motion</a:t>
            </a:r>
          </a:p>
          <a:p>
            <a:pPr eaLnBrk="1" hangingPunct="1"/>
            <a:r>
              <a:rPr lang="en-US" dirty="0">
                <a:solidFill>
                  <a:schemeClr val="bg1">
                    <a:lumMod val="50000"/>
                  </a:schemeClr>
                </a:solidFill>
              </a:rPr>
              <a:t>  Cloud track, water vapor track</a:t>
            </a:r>
          </a:p>
          <a:p>
            <a:pPr eaLnBrk="1" hangingPunct="1"/>
            <a:r>
              <a:rPr lang="en-US" dirty="0">
                <a:solidFill>
                  <a:schemeClr val="bg1">
                    <a:lumMod val="50000"/>
                  </a:schemeClr>
                </a:solidFill>
              </a:rPr>
              <a:t>  Height assignment errors</a:t>
            </a:r>
            <a:endParaRPr lang="en-US" u="sng" dirty="0">
              <a:solidFill>
                <a:schemeClr val="bg1">
                  <a:lumMod val="50000"/>
                </a:schemeClr>
              </a:solidFill>
            </a:endParaRPr>
          </a:p>
          <a:p>
            <a:pPr eaLnBrk="1" hangingPunct="1"/>
            <a:r>
              <a:rPr lang="en-US" dirty="0">
                <a:solidFill>
                  <a:schemeClr val="bg1">
                    <a:lumMod val="50000"/>
                  </a:schemeClr>
                </a:solidFill>
              </a:rPr>
              <a:t>  Radiance tracking (4Dvar) </a:t>
            </a:r>
          </a:p>
        </p:txBody>
      </p:sp>
      <p:sp>
        <p:nvSpPr>
          <p:cNvPr id="75784" name="Rectangle 8"/>
          <p:cNvSpPr>
            <a:spLocks noGrp="1" noChangeArrowheads="1"/>
          </p:cNvSpPr>
          <p:nvPr>
            <p:ph type="title"/>
          </p:nvPr>
        </p:nvSpPr>
        <p:spPr/>
        <p:txBody>
          <a:bodyPr>
            <a:normAutofit/>
          </a:bodyPr>
          <a:lstStyle/>
          <a:p>
            <a:r>
              <a:rPr lang="en-US" sz="3200" b="1" dirty="0" smtClean="0"/>
              <a:t>Information Extracted from Satellites for Numerical Weather Prediction</a:t>
            </a:r>
          </a:p>
        </p:txBody>
      </p:sp>
      <p:sp>
        <p:nvSpPr>
          <p:cNvPr id="75786" name="Text Box 11"/>
          <p:cNvSpPr txBox="1">
            <a:spLocks noChangeArrowheads="1"/>
          </p:cNvSpPr>
          <p:nvPr/>
        </p:nvSpPr>
        <p:spPr bwMode="auto">
          <a:xfrm>
            <a:off x="4724400" y="2819400"/>
            <a:ext cx="4191000" cy="2462213"/>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2000" b="1" dirty="0" smtClean="0">
                <a:latin typeface="+mn-lt"/>
                <a:ea typeface="MS Mincho" pitchFamily="49" charset="-128"/>
              </a:rPr>
              <a:t>The </a:t>
            </a:r>
            <a:r>
              <a:rPr lang="en-US" sz="2000" b="1" dirty="0">
                <a:latin typeface="+mn-lt"/>
                <a:ea typeface="MS Mincho" pitchFamily="49" charset="-128"/>
              </a:rPr>
              <a:t>CIMSS Regional Assimilation System (CRAS) </a:t>
            </a:r>
            <a:r>
              <a:rPr lang="en-US" sz="2000" b="1" dirty="0" smtClean="0">
                <a:latin typeface="+mn-lt"/>
                <a:ea typeface="MS Mincho" pitchFamily="49" charset="-128"/>
              </a:rPr>
              <a:t>is used to </a:t>
            </a:r>
            <a:r>
              <a:rPr lang="en-US" sz="2000" b="1" dirty="0">
                <a:latin typeface="+mn-lt"/>
                <a:ea typeface="MS Mincho" pitchFamily="49" charset="-128"/>
              </a:rPr>
              <a:t>assess the impact of space-based observations on numerical forecast accuracy</a:t>
            </a:r>
            <a:r>
              <a:rPr lang="en-US" sz="2000" b="1" dirty="0" smtClean="0">
                <a:latin typeface="+mn-lt"/>
                <a:ea typeface="MS Mincho" pitchFamily="49" charset="-128"/>
              </a:rPr>
              <a:t>.</a:t>
            </a:r>
          </a:p>
          <a:p>
            <a:pPr algn="ctr" eaLnBrk="1" hangingPunct="1"/>
            <a:endParaRPr lang="en-US" sz="2000" b="1" dirty="0">
              <a:latin typeface="+mn-lt"/>
              <a:ea typeface="MS Mincho" pitchFamily="49" charset="-128"/>
            </a:endParaRPr>
          </a:p>
          <a:p>
            <a:pPr algn="ctr"/>
            <a:r>
              <a:rPr lang="en-US" sz="1800" dirty="0">
                <a:latin typeface="+mn-lt"/>
                <a:cs typeface="Arial" charset="0"/>
              </a:rPr>
              <a:t>CRAS is unique in that, since 1996, it’s development was guided by validating forecasts using information from GOES</a:t>
            </a:r>
            <a:r>
              <a:rPr lang="en-US" sz="1800" dirty="0" smtClean="0">
                <a:latin typeface="+mn-lt"/>
                <a:cs typeface="Arial" charset="0"/>
              </a:rPr>
              <a:t>.</a:t>
            </a:r>
            <a:endParaRPr lang="en-US" sz="1800" dirty="0">
              <a:latin typeface="+mn-lt"/>
              <a:cs typeface="Arial" charset="0"/>
            </a:endParaRPr>
          </a:p>
        </p:txBody>
      </p:sp>
      <p:sp>
        <p:nvSpPr>
          <p:cNvPr id="75787" name="Text Box 12"/>
          <p:cNvSpPr txBox="1">
            <a:spLocks noChangeArrowheads="1"/>
          </p:cNvSpPr>
          <p:nvPr/>
        </p:nvSpPr>
        <p:spPr bwMode="auto">
          <a:xfrm>
            <a:off x="6096000" y="6583363"/>
            <a:ext cx="304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sz="1200" dirty="0">
                <a:cs typeface="Arial" charset="0"/>
              </a:rPr>
              <a:t>Slide credit:  Robert </a:t>
            </a:r>
            <a:r>
              <a:rPr lang="en-US" sz="1200" dirty="0" err="1">
                <a:cs typeface="Arial" charset="0"/>
              </a:rPr>
              <a:t>Aune</a:t>
            </a:r>
            <a:r>
              <a:rPr lang="en-US" sz="1200" dirty="0">
                <a:cs typeface="Arial" charset="0"/>
              </a:rPr>
              <a:t>, NOAA/NESDIS</a:t>
            </a:r>
          </a:p>
        </p:txBody>
      </p:sp>
      <p:sp>
        <p:nvSpPr>
          <p:cNvPr id="75788" name="TextBox 15"/>
          <p:cNvSpPr txBox="1">
            <a:spLocks noChangeArrowheads="1"/>
          </p:cNvSpPr>
          <p:nvPr/>
        </p:nvSpPr>
        <p:spPr bwMode="auto">
          <a:xfrm>
            <a:off x="5665792" y="5449669"/>
            <a:ext cx="3249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solidFill>
                  <a:srgbClr val="FF0000"/>
                </a:solidFill>
                <a:latin typeface="+mn-lt"/>
              </a:rPr>
              <a:t>Output online:</a:t>
            </a:r>
          </a:p>
          <a:p>
            <a:r>
              <a:rPr lang="en-US" sz="1800" b="1" u="sng" dirty="0">
                <a:solidFill>
                  <a:srgbClr val="FF0000"/>
                </a:solidFill>
                <a:latin typeface="+mn-lt"/>
              </a:rPr>
              <a:t>http://cimss.ssec.wisc.edu/cras/</a:t>
            </a:r>
          </a:p>
        </p:txBody>
      </p:sp>
      <p:pic>
        <p:nvPicPr>
          <p:cNvPr id="4099" name="Picture 3" descr="C:\Users\jgerth\AppData\Local\Microsoft\Windows\Temporary Internet Files\Content.IE5\96QRN48W\MC9102163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241" y="5410200"/>
            <a:ext cx="2343678" cy="234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4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1268" name="Picture 4" descr="http://www.nrlmry.navy.mil/obsens/fnmoc/images/os_type_s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6172200"/>
            <a:ext cx="7620000" cy="369332"/>
          </a:xfrm>
          <a:prstGeom prst="rect">
            <a:avLst/>
          </a:prstGeom>
          <a:noFill/>
        </p:spPr>
        <p:txBody>
          <a:bodyPr wrap="square" rtlCol="0">
            <a:spAutoFit/>
          </a:bodyPr>
          <a:lstStyle/>
          <a:p>
            <a:r>
              <a:rPr lang="en-US" dirty="0" smtClean="0"/>
              <a:t>For Fleet Numerical Meteorology and Oceanography Center NOGAPS model</a:t>
            </a:r>
            <a:endParaRPr lang="en-US" dirty="0"/>
          </a:p>
        </p:txBody>
      </p:sp>
      <p:sp>
        <p:nvSpPr>
          <p:cNvPr id="5" name="Rectangle 4"/>
          <p:cNvSpPr/>
          <p:nvPr/>
        </p:nvSpPr>
        <p:spPr>
          <a:xfrm>
            <a:off x="4953000" y="6519446"/>
            <a:ext cx="3302507" cy="338554"/>
          </a:xfrm>
          <a:prstGeom prst="rect">
            <a:avLst/>
          </a:prstGeom>
        </p:spPr>
        <p:txBody>
          <a:bodyPr wrap="none">
            <a:spAutoFit/>
          </a:bodyPr>
          <a:lstStyle/>
          <a:p>
            <a:r>
              <a:rPr lang="en-US" sz="1600" u="sng" dirty="0"/>
              <a:t>http://www.nrlmry.navy.mil/obsens/</a:t>
            </a:r>
          </a:p>
        </p:txBody>
      </p:sp>
    </p:spTree>
    <p:extLst>
      <p:ext uri="{BB962C8B-B14F-4D97-AF65-F5344CB8AC3E}">
        <p14:creationId xmlns:p14="http://schemas.microsoft.com/office/powerpoint/2010/main" val="1862342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a:t>
            </a:r>
            <a:r>
              <a:rPr lang="en-US" dirty="0" smtClean="0"/>
              <a:t>he North American Model (NAM) and Global Forecast System (GFS) </a:t>
            </a:r>
            <a:r>
              <a:rPr lang="en-US" b="1" dirty="0" smtClean="0"/>
              <a:t>do</a:t>
            </a:r>
            <a:r>
              <a:rPr lang="en-US" dirty="0" smtClean="0"/>
              <a:t> use brightness temperatures from the GOES Sounders (GOES-W/11 and GOES-E/13) </a:t>
            </a:r>
            <a:r>
              <a:rPr lang="en-US" u="sng" dirty="0" smtClean="0"/>
              <a:t>over ocean</a:t>
            </a:r>
            <a:r>
              <a:rPr lang="en-US" dirty="0" smtClean="0"/>
              <a:t> as part of their radiance assimilation system.</a:t>
            </a:r>
          </a:p>
          <a:p>
            <a:r>
              <a:rPr lang="en-US" dirty="0" smtClean="0"/>
              <a:t>However, they </a:t>
            </a:r>
            <a:r>
              <a:rPr lang="en-US" b="1" dirty="0" smtClean="0"/>
              <a:t>do not </a:t>
            </a:r>
            <a:r>
              <a:rPr lang="en-US" dirty="0" smtClean="0"/>
              <a:t>use retrievals, and they </a:t>
            </a:r>
            <a:r>
              <a:rPr lang="en-US" b="1" dirty="0" smtClean="0"/>
              <a:t>do not </a:t>
            </a:r>
            <a:r>
              <a:rPr lang="en-US" dirty="0" smtClean="0"/>
              <a:t>use GOES Sounder observations </a:t>
            </a:r>
            <a:r>
              <a:rPr lang="en-US" u="sng" dirty="0" smtClean="0"/>
              <a:t>over land</a:t>
            </a:r>
            <a:r>
              <a:rPr lang="en-US" dirty="0" smtClean="0"/>
              <a:t>.</a:t>
            </a:r>
          </a:p>
          <a:p>
            <a:r>
              <a:rPr lang="en-US" dirty="0" smtClean="0"/>
              <a:t>The Rapid Update Cycle (RUC) </a:t>
            </a:r>
            <a:r>
              <a:rPr lang="en-US" b="1" dirty="0" smtClean="0"/>
              <a:t>does</a:t>
            </a:r>
            <a:r>
              <a:rPr lang="en-US" dirty="0" smtClean="0"/>
              <a:t> use </a:t>
            </a:r>
            <a:r>
              <a:rPr lang="en-US" dirty="0" err="1" smtClean="0"/>
              <a:t>precipitable</a:t>
            </a:r>
            <a:r>
              <a:rPr lang="en-US" dirty="0" smtClean="0"/>
              <a:t> water (PW) </a:t>
            </a:r>
            <a:r>
              <a:rPr lang="en-US" i="1" dirty="0" smtClean="0"/>
              <a:t>retrievals</a:t>
            </a:r>
            <a:r>
              <a:rPr lang="en-US" dirty="0" smtClean="0"/>
              <a:t> </a:t>
            </a:r>
            <a:r>
              <a:rPr lang="en-US" u="sng" dirty="0" smtClean="0"/>
              <a:t>over ocean</a:t>
            </a:r>
            <a:r>
              <a:rPr lang="en-US" dirty="0" smtClean="0"/>
              <a:t> from GOES-11 </a:t>
            </a:r>
            <a:r>
              <a:rPr lang="en-US" u="sng" dirty="0" smtClean="0"/>
              <a:t>only</a:t>
            </a:r>
            <a:r>
              <a:rPr lang="en-US" dirty="0" smtClean="0"/>
              <a:t>.</a:t>
            </a:r>
          </a:p>
        </p:txBody>
      </p:sp>
      <p:sp>
        <p:nvSpPr>
          <p:cNvPr id="3" name="Title 2"/>
          <p:cNvSpPr>
            <a:spLocks noGrp="1"/>
          </p:cNvSpPr>
          <p:nvPr>
            <p:ph type="title"/>
          </p:nvPr>
        </p:nvSpPr>
        <p:spPr/>
        <p:txBody>
          <a:bodyPr>
            <a:normAutofit/>
          </a:bodyPr>
          <a:lstStyle/>
          <a:p>
            <a:r>
              <a:rPr lang="en-US" sz="4000" b="1" dirty="0" smtClean="0"/>
              <a:t>US Operational Forecast Models</a:t>
            </a:r>
            <a:r>
              <a:rPr lang="en-US" dirty="0" smtClean="0"/>
              <a:t/>
            </a:r>
            <a:br>
              <a:rPr lang="en-US" dirty="0" smtClean="0"/>
            </a:br>
            <a:r>
              <a:rPr lang="en-US" sz="2800" dirty="0" smtClean="0"/>
              <a:t>Limited use of GOES Sounder observations</a:t>
            </a:r>
            <a:endParaRPr lang="en-US" dirty="0"/>
          </a:p>
        </p:txBody>
      </p:sp>
    </p:spTree>
    <p:extLst>
      <p:ext uri="{BB962C8B-B14F-4D97-AF65-F5344CB8AC3E}">
        <p14:creationId xmlns:p14="http://schemas.microsoft.com/office/powerpoint/2010/main" val="3057587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28600" y="228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400" b="1" dirty="0">
                <a:solidFill>
                  <a:schemeClr val="bg1"/>
                </a:solidFill>
              </a:rPr>
              <a:t>Assimilating GOES Sounder in CRAS</a:t>
            </a:r>
          </a:p>
        </p:txBody>
      </p:sp>
      <p:sp>
        <p:nvSpPr>
          <p:cNvPr id="112643" name="Text Box 3"/>
          <p:cNvSpPr txBox="1">
            <a:spLocks noChangeArrowheads="1"/>
          </p:cNvSpPr>
          <p:nvPr/>
        </p:nvSpPr>
        <p:spPr bwMode="auto">
          <a:xfrm>
            <a:off x="228600" y="1066800"/>
            <a:ext cx="8686800" cy="1879600"/>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600" b="1" dirty="0">
                <a:solidFill>
                  <a:srgbClr val="FF0000"/>
                </a:solidFill>
              </a:rPr>
              <a:t>Cloud-top pressure and effective cloud amount are used adjust cloud water mixing ratio in the model.  Cloud checks are performed for low, high, and multi-layer clouds.</a:t>
            </a:r>
          </a:p>
          <a:p>
            <a:pPr eaLnBrk="1" hangingPunct="1"/>
            <a:endParaRPr lang="en-US" sz="1400" b="1" u="sng" dirty="0"/>
          </a:p>
          <a:p>
            <a:pPr eaLnBrk="1" hangingPunct="1"/>
            <a:r>
              <a:rPr lang="en-US" sz="1400" b="1" u="sng" dirty="0"/>
              <a:t>Background</a:t>
            </a:r>
            <a:r>
              <a:rPr lang="en-US" sz="1400" b="1" dirty="0"/>
              <a:t>	</a:t>
            </a:r>
            <a:r>
              <a:rPr lang="en-US" sz="1400" b="1" u="sng" dirty="0"/>
              <a:t>GOES</a:t>
            </a:r>
            <a:r>
              <a:rPr lang="en-US" sz="1400" b="1" dirty="0"/>
              <a:t>	 </a:t>
            </a:r>
            <a:r>
              <a:rPr lang="en-US" sz="1400" b="1" u="sng" dirty="0"/>
              <a:t>Operation</a:t>
            </a:r>
            <a:r>
              <a:rPr lang="en-US" sz="1400" b="1" dirty="0"/>
              <a:t>		</a:t>
            </a:r>
          </a:p>
          <a:p>
            <a:pPr eaLnBrk="1" hangingPunct="1"/>
            <a:r>
              <a:rPr lang="en-US" sz="1400" b="1" dirty="0"/>
              <a:t>Clear		Clear	 Do nothing (check RH)</a:t>
            </a:r>
          </a:p>
          <a:p>
            <a:pPr eaLnBrk="1" hangingPunct="1"/>
            <a:r>
              <a:rPr lang="en-US" sz="1400" b="1" dirty="0"/>
              <a:t>Cloudy		Cloudy	 Adjust cloud, RH, match top (up to two layers)</a:t>
            </a:r>
          </a:p>
          <a:p>
            <a:pPr eaLnBrk="1" hangingPunct="1"/>
            <a:r>
              <a:rPr lang="en-US" sz="1400" b="1" dirty="0"/>
              <a:t>Cloudy		Clear	 Clear cloud, adjust RH</a:t>
            </a:r>
          </a:p>
          <a:p>
            <a:pPr eaLnBrk="1" hangingPunct="1"/>
            <a:r>
              <a:rPr lang="en-US" sz="1400" b="1" dirty="0"/>
              <a:t>Clear		Cloudy	 Build new cloud, adjust RH</a:t>
            </a:r>
          </a:p>
        </p:txBody>
      </p:sp>
      <p:sp>
        <p:nvSpPr>
          <p:cNvPr id="112644" name="Text Box 4"/>
          <p:cNvSpPr txBox="1">
            <a:spLocks noChangeArrowheads="1"/>
          </p:cNvSpPr>
          <p:nvPr/>
        </p:nvSpPr>
        <p:spPr bwMode="auto">
          <a:xfrm>
            <a:off x="228600" y="3025775"/>
            <a:ext cx="8686800" cy="1825625"/>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600" b="1" dirty="0">
                <a:solidFill>
                  <a:srgbClr val="FF0000"/>
                </a:solidFill>
              </a:rPr>
              <a:t>Water Vapor Adjustments using GOES 3-Layer </a:t>
            </a:r>
            <a:r>
              <a:rPr lang="en-US" sz="1600" b="1" dirty="0" err="1">
                <a:solidFill>
                  <a:srgbClr val="FF0000"/>
                </a:solidFill>
              </a:rPr>
              <a:t>Precipitable</a:t>
            </a:r>
            <a:r>
              <a:rPr lang="en-US" sz="1600" b="1" dirty="0">
                <a:solidFill>
                  <a:srgbClr val="FF0000"/>
                </a:solidFill>
              </a:rPr>
              <a:t> Water Retrievals.</a:t>
            </a:r>
          </a:p>
          <a:p>
            <a:pPr eaLnBrk="1" hangingPunct="1"/>
            <a:endParaRPr lang="en-US" sz="1600" b="1" dirty="0">
              <a:solidFill>
                <a:srgbClr val="FF0000"/>
              </a:solidFill>
            </a:endParaRPr>
          </a:p>
          <a:p>
            <a:pPr eaLnBrk="1" hangingPunct="1"/>
            <a:r>
              <a:rPr lang="en-US" sz="1600" b="1" dirty="0"/>
              <a:t>1) Mean background mixing ratio profile is computed.</a:t>
            </a:r>
          </a:p>
          <a:p>
            <a:pPr eaLnBrk="1" hangingPunct="1"/>
            <a:r>
              <a:rPr lang="en-US" sz="1600" b="1" dirty="0"/>
              <a:t>2) Perturbations are </a:t>
            </a:r>
            <a:r>
              <a:rPr lang="en-US" sz="1600" b="1" dirty="0" smtClean="0"/>
              <a:t>removed.</a:t>
            </a:r>
            <a:endParaRPr lang="en-US" sz="1600" b="1" dirty="0"/>
          </a:p>
          <a:p>
            <a:pPr eaLnBrk="1" hangingPunct="1"/>
            <a:r>
              <a:rPr lang="en-US" sz="1600" b="1" dirty="0"/>
              <a:t>3) Mean profile is adjusted to match GOES 3-layer PW using 1D </a:t>
            </a:r>
            <a:r>
              <a:rPr lang="en-US" sz="1600" b="1" dirty="0" err="1"/>
              <a:t>var</a:t>
            </a:r>
            <a:r>
              <a:rPr lang="en-US" sz="1600" b="1" dirty="0"/>
              <a:t> (strong constraint).</a:t>
            </a:r>
          </a:p>
          <a:p>
            <a:pPr eaLnBrk="1" hangingPunct="1"/>
            <a:r>
              <a:rPr lang="en-US" sz="1600" b="1" dirty="0"/>
              <a:t>4) Perturbations are added to adjusted profile.</a:t>
            </a:r>
          </a:p>
          <a:p>
            <a:pPr eaLnBrk="1" hangingPunct="1"/>
            <a:r>
              <a:rPr lang="en-US" sz="1600" b="1" dirty="0"/>
              <a:t>5) RH profile checked for “clearness”.  </a:t>
            </a:r>
          </a:p>
        </p:txBody>
      </p:sp>
      <p:sp>
        <p:nvSpPr>
          <p:cNvPr id="112645" name="Text Box 5"/>
          <p:cNvSpPr txBox="1">
            <a:spLocks noChangeArrowheads="1"/>
          </p:cNvSpPr>
          <p:nvPr/>
        </p:nvSpPr>
        <p:spPr bwMode="auto">
          <a:xfrm>
            <a:off x="228600" y="4927600"/>
            <a:ext cx="8686800" cy="1641475"/>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600" b="1">
                <a:solidFill>
                  <a:srgbClr val="FF0000"/>
                </a:solidFill>
              </a:rPr>
              <a:t>A 12-hour spin-up forecast is used to initialize water vapor and clouds.</a:t>
            </a:r>
          </a:p>
          <a:p>
            <a:pPr eaLnBrk="1" hangingPunct="1"/>
            <a:endParaRPr lang="en-US" sz="1600" b="1">
              <a:solidFill>
                <a:srgbClr val="FF0000"/>
              </a:solidFill>
            </a:endParaRPr>
          </a:p>
          <a:p>
            <a:pPr eaLnBrk="1" hangingPunct="1"/>
            <a:r>
              <a:rPr lang="en-US" sz="1600" b="1">
                <a:solidFill>
                  <a:srgbClr val="FF0000"/>
                </a:solidFill>
              </a:rPr>
              <a:t>      T-12                      T-9                     T-6                        T-3                        T=0</a:t>
            </a:r>
          </a:p>
          <a:p>
            <a:pPr eaLnBrk="1" hangingPunct="1"/>
            <a:endParaRPr lang="en-US" sz="1600" b="1">
              <a:solidFill>
                <a:srgbClr val="FF0000"/>
              </a:solidFill>
            </a:endParaRPr>
          </a:p>
          <a:p>
            <a:pPr eaLnBrk="1" hangingPunct="1"/>
            <a:endParaRPr lang="en-US" b="1">
              <a:solidFill>
                <a:srgbClr val="FF0000"/>
              </a:solidFill>
            </a:endParaRPr>
          </a:p>
          <a:p>
            <a:pPr eaLnBrk="1" hangingPunct="1"/>
            <a:endParaRPr lang="en-US" b="1">
              <a:solidFill>
                <a:srgbClr val="FF0000"/>
              </a:solidFill>
            </a:endParaRPr>
          </a:p>
        </p:txBody>
      </p:sp>
      <p:sp>
        <p:nvSpPr>
          <p:cNvPr id="112646" name="Text Box 6"/>
          <p:cNvSpPr txBox="1">
            <a:spLocks noChangeArrowheads="1"/>
          </p:cNvSpPr>
          <p:nvPr/>
        </p:nvSpPr>
        <p:spPr bwMode="auto">
          <a:xfrm>
            <a:off x="778858" y="6146800"/>
            <a:ext cx="6764942" cy="307777"/>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400" b="1" dirty="0" smtClean="0"/>
              <a:t>………………………………... </a:t>
            </a:r>
            <a:r>
              <a:rPr lang="en-US" sz="1400" b="1" dirty="0"/>
              <a:t>GOES Sounder </a:t>
            </a:r>
            <a:r>
              <a:rPr lang="en-US" sz="1400" b="1" dirty="0" smtClean="0"/>
              <a:t>PW </a:t>
            </a:r>
            <a:r>
              <a:rPr lang="en-US" sz="1400" b="1" dirty="0"/>
              <a:t>and </a:t>
            </a:r>
            <a:r>
              <a:rPr lang="en-US" sz="1400" b="1" dirty="0" smtClean="0"/>
              <a:t>Cloud ……………………………</a:t>
            </a:r>
            <a:endParaRPr lang="en-US" sz="1400" b="1" dirty="0"/>
          </a:p>
        </p:txBody>
      </p:sp>
      <p:sp>
        <p:nvSpPr>
          <p:cNvPr id="112647" name="Line 7"/>
          <p:cNvSpPr>
            <a:spLocks noChangeShapeType="1"/>
          </p:cNvSpPr>
          <p:nvPr/>
        </p:nvSpPr>
        <p:spPr bwMode="auto">
          <a:xfrm flipV="1">
            <a:off x="914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8" name="Line 8"/>
          <p:cNvSpPr>
            <a:spLocks noChangeShapeType="1"/>
          </p:cNvSpPr>
          <p:nvPr/>
        </p:nvSpPr>
        <p:spPr bwMode="auto">
          <a:xfrm flipV="1">
            <a:off x="1905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9" name="Line 9"/>
          <p:cNvSpPr>
            <a:spLocks noChangeShapeType="1"/>
          </p:cNvSpPr>
          <p:nvPr/>
        </p:nvSpPr>
        <p:spPr bwMode="auto">
          <a:xfrm flipV="1">
            <a:off x="3429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0" name="Line 10"/>
          <p:cNvSpPr>
            <a:spLocks noChangeShapeType="1"/>
          </p:cNvSpPr>
          <p:nvPr/>
        </p:nvSpPr>
        <p:spPr bwMode="auto">
          <a:xfrm flipV="1">
            <a:off x="52578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1" name="Line 11"/>
          <p:cNvSpPr>
            <a:spLocks noChangeShapeType="1"/>
          </p:cNvSpPr>
          <p:nvPr/>
        </p:nvSpPr>
        <p:spPr bwMode="auto">
          <a:xfrm flipV="1">
            <a:off x="7391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2" name="Line 12"/>
          <p:cNvSpPr>
            <a:spLocks noChangeShapeType="1"/>
          </p:cNvSpPr>
          <p:nvPr/>
        </p:nvSpPr>
        <p:spPr bwMode="auto">
          <a:xfrm>
            <a:off x="7456136" y="5842000"/>
            <a:ext cx="130686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3" name="Text Box 13"/>
          <p:cNvSpPr txBox="1">
            <a:spLocks noChangeArrowheads="1"/>
          </p:cNvSpPr>
          <p:nvPr/>
        </p:nvSpPr>
        <p:spPr bwMode="auto">
          <a:xfrm>
            <a:off x="7763634" y="5362575"/>
            <a:ext cx="999366" cy="307777"/>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400" b="1">
                <a:solidFill>
                  <a:srgbClr val="FF0000"/>
                </a:solidFill>
              </a:rPr>
              <a:t>Forecast</a:t>
            </a:r>
          </a:p>
        </p:txBody>
      </p:sp>
      <p:sp>
        <p:nvSpPr>
          <p:cNvPr id="112654" name="Line 14"/>
          <p:cNvSpPr>
            <a:spLocks noChangeShapeType="1"/>
          </p:cNvSpPr>
          <p:nvPr/>
        </p:nvSpPr>
        <p:spPr bwMode="auto">
          <a:xfrm flipV="1">
            <a:off x="1600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5" name="Line 15"/>
          <p:cNvSpPr>
            <a:spLocks noChangeShapeType="1"/>
          </p:cNvSpPr>
          <p:nvPr/>
        </p:nvSpPr>
        <p:spPr bwMode="auto">
          <a:xfrm flipV="1">
            <a:off x="2057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6" name="Line 16"/>
          <p:cNvSpPr>
            <a:spLocks noChangeShapeType="1"/>
          </p:cNvSpPr>
          <p:nvPr/>
        </p:nvSpPr>
        <p:spPr bwMode="auto">
          <a:xfrm flipV="1">
            <a:off x="10668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7" name="Line 17"/>
          <p:cNvSpPr>
            <a:spLocks noChangeShapeType="1"/>
          </p:cNvSpPr>
          <p:nvPr/>
        </p:nvSpPr>
        <p:spPr bwMode="auto">
          <a:xfrm flipV="1">
            <a:off x="9144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8" name="Line 18"/>
          <p:cNvSpPr>
            <a:spLocks noChangeShapeType="1"/>
          </p:cNvSpPr>
          <p:nvPr/>
        </p:nvSpPr>
        <p:spPr bwMode="auto">
          <a:xfrm flipV="1">
            <a:off x="25908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9" name="Line 19"/>
          <p:cNvSpPr>
            <a:spLocks noChangeShapeType="1"/>
          </p:cNvSpPr>
          <p:nvPr/>
        </p:nvSpPr>
        <p:spPr bwMode="auto">
          <a:xfrm flipV="1">
            <a:off x="41148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0" name="Line 20"/>
          <p:cNvSpPr>
            <a:spLocks noChangeShapeType="1"/>
          </p:cNvSpPr>
          <p:nvPr/>
        </p:nvSpPr>
        <p:spPr bwMode="auto">
          <a:xfrm flipV="1">
            <a:off x="57912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1" name="Line 21"/>
          <p:cNvSpPr>
            <a:spLocks noChangeShapeType="1"/>
          </p:cNvSpPr>
          <p:nvPr/>
        </p:nvSpPr>
        <p:spPr bwMode="auto">
          <a:xfrm flipV="1">
            <a:off x="74676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2" name="Line 22"/>
          <p:cNvSpPr>
            <a:spLocks noChangeShapeType="1"/>
          </p:cNvSpPr>
          <p:nvPr/>
        </p:nvSpPr>
        <p:spPr bwMode="auto">
          <a:xfrm flipV="1">
            <a:off x="3505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3" name="Line 23"/>
          <p:cNvSpPr>
            <a:spLocks noChangeShapeType="1"/>
          </p:cNvSpPr>
          <p:nvPr/>
        </p:nvSpPr>
        <p:spPr bwMode="auto">
          <a:xfrm flipV="1">
            <a:off x="2438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4" name="Line 24"/>
          <p:cNvSpPr>
            <a:spLocks noChangeShapeType="1"/>
          </p:cNvSpPr>
          <p:nvPr/>
        </p:nvSpPr>
        <p:spPr bwMode="auto">
          <a:xfrm flipV="1">
            <a:off x="3581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5" name="Line 25"/>
          <p:cNvSpPr>
            <a:spLocks noChangeShapeType="1"/>
          </p:cNvSpPr>
          <p:nvPr/>
        </p:nvSpPr>
        <p:spPr bwMode="auto">
          <a:xfrm flipV="1">
            <a:off x="1981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6" name="Line 26"/>
          <p:cNvSpPr>
            <a:spLocks noChangeShapeType="1"/>
          </p:cNvSpPr>
          <p:nvPr/>
        </p:nvSpPr>
        <p:spPr bwMode="auto">
          <a:xfrm flipV="1">
            <a:off x="5334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7" name="Line 27"/>
          <p:cNvSpPr>
            <a:spLocks noChangeShapeType="1"/>
          </p:cNvSpPr>
          <p:nvPr/>
        </p:nvSpPr>
        <p:spPr bwMode="auto">
          <a:xfrm flipV="1">
            <a:off x="5410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8" name="Line 28"/>
          <p:cNvSpPr>
            <a:spLocks noChangeShapeType="1"/>
          </p:cNvSpPr>
          <p:nvPr/>
        </p:nvSpPr>
        <p:spPr bwMode="auto">
          <a:xfrm flipV="1">
            <a:off x="4038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9" name="Line 29"/>
          <p:cNvSpPr>
            <a:spLocks noChangeShapeType="1"/>
          </p:cNvSpPr>
          <p:nvPr/>
        </p:nvSpPr>
        <p:spPr bwMode="auto">
          <a:xfrm flipV="1">
            <a:off x="7315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0" name="Line 30"/>
          <p:cNvSpPr>
            <a:spLocks noChangeShapeType="1"/>
          </p:cNvSpPr>
          <p:nvPr/>
        </p:nvSpPr>
        <p:spPr bwMode="auto">
          <a:xfrm flipV="1">
            <a:off x="5943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1" name="Line 31"/>
          <p:cNvSpPr>
            <a:spLocks noChangeShapeType="1"/>
          </p:cNvSpPr>
          <p:nvPr/>
        </p:nvSpPr>
        <p:spPr bwMode="auto">
          <a:xfrm flipV="1">
            <a:off x="990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2" name="Line 32"/>
          <p:cNvSpPr>
            <a:spLocks noChangeShapeType="1"/>
          </p:cNvSpPr>
          <p:nvPr/>
        </p:nvSpPr>
        <p:spPr bwMode="auto">
          <a:xfrm flipV="1">
            <a:off x="1524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3" name="Line 33"/>
          <p:cNvSpPr>
            <a:spLocks noChangeShapeType="1"/>
          </p:cNvSpPr>
          <p:nvPr/>
        </p:nvSpPr>
        <p:spPr bwMode="auto">
          <a:xfrm flipV="1">
            <a:off x="14478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4" name="Line 34"/>
          <p:cNvSpPr>
            <a:spLocks noChangeShapeType="1"/>
          </p:cNvSpPr>
          <p:nvPr/>
        </p:nvSpPr>
        <p:spPr bwMode="auto">
          <a:xfrm flipV="1">
            <a:off x="1371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5" name="Line 35"/>
          <p:cNvSpPr>
            <a:spLocks noChangeShapeType="1"/>
          </p:cNvSpPr>
          <p:nvPr/>
        </p:nvSpPr>
        <p:spPr bwMode="auto">
          <a:xfrm flipV="1">
            <a:off x="15240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6" name="Line 36"/>
          <p:cNvSpPr>
            <a:spLocks noChangeShapeType="1"/>
          </p:cNvSpPr>
          <p:nvPr/>
        </p:nvSpPr>
        <p:spPr bwMode="auto">
          <a:xfrm flipV="1">
            <a:off x="20574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7" name="Line 37"/>
          <p:cNvSpPr>
            <a:spLocks noChangeShapeType="1"/>
          </p:cNvSpPr>
          <p:nvPr/>
        </p:nvSpPr>
        <p:spPr bwMode="auto">
          <a:xfrm flipV="1">
            <a:off x="31242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8" name="Line 38"/>
          <p:cNvSpPr>
            <a:spLocks noChangeShapeType="1"/>
          </p:cNvSpPr>
          <p:nvPr/>
        </p:nvSpPr>
        <p:spPr bwMode="auto">
          <a:xfrm flipV="1">
            <a:off x="35814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9" name="Line 39"/>
          <p:cNvSpPr>
            <a:spLocks noChangeShapeType="1"/>
          </p:cNvSpPr>
          <p:nvPr/>
        </p:nvSpPr>
        <p:spPr bwMode="auto">
          <a:xfrm flipV="1">
            <a:off x="46482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0" name="Line 40"/>
          <p:cNvSpPr>
            <a:spLocks noChangeShapeType="1"/>
          </p:cNvSpPr>
          <p:nvPr/>
        </p:nvSpPr>
        <p:spPr bwMode="auto">
          <a:xfrm flipV="1">
            <a:off x="52578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1" name="Line 41"/>
          <p:cNvSpPr>
            <a:spLocks noChangeShapeType="1"/>
          </p:cNvSpPr>
          <p:nvPr/>
        </p:nvSpPr>
        <p:spPr bwMode="auto">
          <a:xfrm flipV="1">
            <a:off x="63246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2" name="Line 42"/>
          <p:cNvSpPr>
            <a:spLocks noChangeShapeType="1"/>
          </p:cNvSpPr>
          <p:nvPr/>
        </p:nvSpPr>
        <p:spPr bwMode="auto">
          <a:xfrm flipV="1">
            <a:off x="6934200" y="5689600"/>
            <a:ext cx="0" cy="15240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3" name="Line 43"/>
          <p:cNvSpPr>
            <a:spLocks noChangeShapeType="1"/>
          </p:cNvSpPr>
          <p:nvPr/>
        </p:nvSpPr>
        <p:spPr bwMode="auto">
          <a:xfrm>
            <a:off x="856407" y="5842000"/>
            <a:ext cx="6611193" cy="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4" name="Line 44"/>
          <p:cNvSpPr>
            <a:spLocks noChangeShapeType="1"/>
          </p:cNvSpPr>
          <p:nvPr/>
        </p:nvSpPr>
        <p:spPr bwMode="auto">
          <a:xfrm flipV="1">
            <a:off x="2133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5" name="Line 45"/>
          <p:cNvSpPr>
            <a:spLocks noChangeShapeType="1"/>
          </p:cNvSpPr>
          <p:nvPr/>
        </p:nvSpPr>
        <p:spPr bwMode="auto">
          <a:xfrm flipV="1">
            <a:off x="2514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6" name="Line 46"/>
          <p:cNvSpPr>
            <a:spLocks noChangeShapeType="1"/>
          </p:cNvSpPr>
          <p:nvPr/>
        </p:nvSpPr>
        <p:spPr bwMode="auto">
          <a:xfrm flipV="1">
            <a:off x="25908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7" name="Line 47"/>
          <p:cNvSpPr>
            <a:spLocks noChangeShapeType="1"/>
          </p:cNvSpPr>
          <p:nvPr/>
        </p:nvSpPr>
        <p:spPr bwMode="auto">
          <a:xfrm flipV="1">
            <a:off x="2667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8" name="Line 48"/>
          <p:cNvSpPr>
            <a:spLocks noChangeShapeType="1"/>
          </p:cNvSpPr>
          <p:nvPr/>
        </p:nvSpPr>
        <p:spPr bwMode="auto">
          <a:xfrm flipV="1">
            <a:off x="29718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9" name="Line 49"/>
          <p:cNvSpPr>
            <a:spLocks noChangeShapeType="1"/>
          </p:cNvSpPr>
          <p:nvPr/>
        </p:nvSpPr>
        <p:spPr bwMode="auto">
          <a:xfrm flipV="1">
            <a:off x="3048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0" name="Line 50"/>
          <p:cNvSpPr>
            <a:spLocks noChangeShapeType="1"/>
          </p:cNvSpPr>
          <p:nvPr/>
        </p:nvSpPr>
        <p:spPr bwMode="auto">
          <a:xfrm flipV="1">
            <a:off x="3200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1" name="Line 51"/>
          <p:cNvSpPr>
            <a:spLocks noChangeShapeType="1"/>
          </p:cNvSpPr>
          <p:nvPr/>
        </p:nvSpPr>
        <p:spPr bwMode="auto">
          <a:xfrm flipV="1">
            <a:off x="3124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2" name="Line 52"/>
          <p:cNvSpPr>
            <a:spLocks noChangeShapeType="1"/>
          </p:cNvSpPr>
          <p:nvPr/>
        </p:nvSpPr>
        <p:spPr bwMode="auto">
          <a:xfrm flipV="1">
            <a:off x="3657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3" name="Line 53"/>
          <p:cNvSpPr>
            <a:spLocks noChangeShapeType="1"/>
          </p:cNvSpPr>
          <p:nvPr/>
        </p:nvSpPr>
        <p:spPr bwMode="auto">
          <a:xfrm flipV="1">
            <a:off x="41148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4" name="Line 54"/>
          <p:cNvSpPr>
            <a:spLocks noChangeShapeType="1"/>
          </p:cNvSpPr>
          <p:nvPr/>
        </p:nvSpPr>
        <p:spPr bwMode="auto">
          <a:xfrm flipV="1">
            <a:off x="4191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5" name="Line 55"/>
          <p:cNvSpPr>
            <a:spLocks noChangeShapeType="1"/>
          </p:cNvSpPr>
          <p:nvPr/>
        </p:nvSpPr>
        <p:spPr bwMode="auto">
          <a:xfrm flipV="1">
            <a:off x="4267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6" name="Line 56"/>
          <p:cNvSpPr>
            <a:spLocks noChangeShapeType="1"/>
          </p:cNvSpPr>
          <p:nvPr/>
        </p:nvSpPr>
        <p:spPr bwMode="auto">
          <a:xfrm flipV="1">
            <a:off x="4572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7" name="Line 57"/>
          <p:cNvSpPr>
            <a:spLocks noChangeShapeType="1"/>
          </p:cNvSpPr>
          <p:nvPr/>
        </p:nvSpPr>
        <p:spPr bwMode="auto">
          <a:xfrm flipV="1">
            <a:off x="4800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8" name="Line 58"/>
          <p:cNvSpPr>
            <a:spLocks noChangeShapeType="1"/>
          </p:cNvSpPr>
          <p:nvPr/>
        </p:nvSpPr>
        <p:spPr bwMode="auto">
          <a:xfrm flipV="1">
            <a:off x="4648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9" name="Line 59"/>
          <p:cNvSpPr>
            <a:spLocks noChangeShapeType="1"/>
          </p:cNvSpPr>
          <p:nvPr/>
        </p:nvSpPr>
        <p:spPr bwMode="auto">
          <a:xfrm flipV="1">
            <a:off x="4724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0" name="Line 60"/>
          <p:cNvSpPr>
            <a:spLocks noChangeShapeType="1"/>
          </p:cNvSpPr>
          <p:nvPr/>
        </p:nvSpPr>
        <p:spPr bwMode="auto">
          <a:xfrm flipV="1">
            <a:off x="5181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1" name="Line 61"/>
          <p:cNvSpPr>
            <a:spLocks noChangeShapeType="1"/>
          </p:cNvSpPr>
          <p:nvPr/>
        </p:nvSpPr>
        <p:spPr bwMode="auto">
          <a:xfrm flipV="1">
            <a:off x="5715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2" name="Line 62"/>
          <p:cNvSpPr>
            <a:spLocks noChangeShapeType="1"/>
          </p:cNvSpPr>
          <p:nvPr/>
        </p:nvSpPr>
        <p:spPr bwMode="auto">
          <a:xfrm flipV="1">
            <a:off x="5791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3" name="Line 63"/>
          <p:cNvSpPr>
            <a:spLocks noChangeShapeType="1"/>
          </p:cNvSpPr>
          <p:nvPr/>
        </p:nvSpPr>
        <p:spPr bwMode="auto">
          <a:xfrm flipV="1">
            <a:off x="6248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4" name="Line 64"/>
          <p:cNvSpPr>
            <a:spLocks noChangeShapeType="1"/>
          </p:cNvSpPr>
          <p:nvPr/>
        </p:nvSpPr>
        <p:spPr bwMode="auto">
          <a:xfrm flipV="1">
            <a:off x="63246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5" name="Line 65"/>
          <p:cNvSpPr>
            <a:spLocks noChangeShapeType="1"/>
          </p:cNvSpPr>
          <p:nvPr/>
        </p:nvSpPr>
        <p:spPr bwMode="auto">
          <a:xfrm flipV="1">
            <a:off x="67818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6" name="Line 66"/>
          <p:cNvSpPr>
            <a:spLocks noChangeShapeType="1"/>
          </p:cNvSpPr>
          <p:nvPr/>
        </p:nvSpPr>
        <p:spPr bwMode="auto">
          <a:xfrm flipV="1">
            <a:off x="68580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7" name="Line 67"/>
          <p:cNvSpPr>
            <a:spLocks noChangeShapeType="1"/>
          </p:cNvSpPr>
          <p:nvPr/>
        </p:nvSpPr>
        <p:spPr bwMode="auto">
          <a:xfrm flipV="1">
            <a:off x="64008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8" name="Line 68"/>
          <p:cNvSpPr>
            <a:spLocks noChangeShapeType="1"/>
          </p:cNvSpPr>
          <p:nvPr/>
        </p:nvSpPr>
        <p:spPr bwMode="auto">
          <a:xfrm flipV="1">
            <a:off x="6934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9" name="Line 69"/>
          <p:cNvSpPr>
            <a:spLocks noChangeShapeType="1"/>
          </p:cNvSpPr>
          <p:nvPr/>
        </p:nvSpPr>
        <p:spPr bwMode="auto">
          <a:xfrm flipV="1">
            <a:off x="7010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0" name="Line 70"/>
          <p:cNvSpPr>
            <a:spLocks noChangeShapeType="1"/>
          </p:cNvSpPr>
          <p:nvPr/>
        </p:nvSpPr>
        <p:spPr bwMode="auto">
          <a:xfrm flipV="1">
            <a:off x="58674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1" name="Line 71"/>
          <p:cNvSpPr>
            <a:spLocks noChangeShapeType="1"/>
          </p:cNvSpPr>
          <p:nvPr/>
        </p:nvSpPr>
        <p:spPr bwMode="auto">
          <a:xfrm flipV="1">
            <a:off x="6172200" y="5842000"/>
            <a:ext cx="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2" name="Text Box 12"/>
          <p:cNvSpPr txBox="1">
            <a:spLocks noChangeArrowheads="1"/>
          </p:cNvSpPr>
          <p:nvPr/>
        </p:nvSpPr>
        <p:spPr bwMode="auto">
          <a:xfrm>
            <a:off x="6096000" y="6583362"/>
            <a:ext cx="304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sz="1200" dirty="0">
                <a:cs typeface="Arial" charset="0"/>
              </a:rPr>
              <a:t>Slide credit:  Robert </a:t>
            </a:r>
            <a:r>
              <a:rPr lang="en-US" sz="1200" dirty="0" err="1">
                <a:cs typeface="Arial" charset="0"/>
              </a:rPr>
              <a:t>Aune</a:t>
            </a:r>
            <a:r>
              <a:rPr lang="en-US" sz="1200" dirty="0">
                <a:cs typeface="Arial" charset="0"/>
              </a:rPr>
              <a:t>, NOAA/NESDIS</a:t>
            </a:r>
          </a:p>
        </p:txBody>
      </p:sp>
    </p:spTree>
    <p:extLst>
      <p:ext uri="{BB962C8B-B14F-4D97-AF65-F5344CB8AC3E}">
        <p14:creationId xmlns:p14="http://schemas.microsoft.com/office/powerpoint/2010/main" val="4071591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GOES-13 Moisture Correction</a:t>
            </a:r>
            <a:r>
              <a:rPr lang="en-US" dirty="0" smtClean="0"/>
              <a:t/>
            </a:r>
            <a:br>
              <a:rPr lang="en-US" dirty="0" smtClean="0"/>
            </a:br>
            <a:r>
              <a:rPr lang="en-US" sz="3100" dirty="0" smtClean="0"/>
              <a:t>Madison, WI; 11 October 2011, 12 UTC</a:t>
            </a:r>
            <a:endParaRPr lang="en-US" sz="31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67000"/>
            <a:ext cx="4043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5" y="2667000"/>
            <a:ext cx="4043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066800" y="47244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19800" y="47244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72300" y="5638800"/>
            <a:ext cx="5715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43100" y="5638800"/>
            <a:ext cx="5715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286000" y="5105400"/>
            <a:ext cx="3657600" cy="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90800" y="5867400"/>
            <a:ext cx="4343400" cy="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1852136"/>
            <a:ext cx="3886200" cy="738664"/>
          </a:xfrm>
          <a:prstGeom prst="rect">
            <a:avLst/>
          </a:prstGeom>
          <a:noFill/>
        </p:spPr>
        <p:txBody>
          <a:bodyPr wrap="square" rtlCol="0">
            <a:spAutoFit/>
          </a:bodyPr>
          <a:lstStyle/>
          <a:p>
            <a:r>
              <a:rPr lang="en-US" sz="1400" dirty="0" smtClean="0"/>
              <a:t>This example shows how moisture is added to the background analysis ahead of approaching precipitation while the distribution is maintained.</a:t>
            </a:r>
            <a:endParaRPr lang="en-US" sz="1400" dirty="0"/>
          </a:p>
        </p:txBody>
      </p:sp>
      <p:sp>
        <p:nvSpPr>
          <p:cNvPr id="15" name="TextBox 14"/>
          <p:cNvSpPr txBox="1"/>
          <p:nvPr/>
        </p:nvSpPr>
        <p:spPr>
          <a:xfrm>
            <a:off x="1828800" y="3395246"/>
            <a:ext cx="1247457" cy="584775"/>
          </a:xfrm>
          <a:prstGeom prst="rect">
            <a:avLst/>
          </a:prstGeom>
          <a:noFill/>
        </p:spPr>
        <p:txBody>
          <a:bodyPr wrap="none" rtlCol="0">
            <a:spAutoFit/>
          </a:bodyPr>
          <a:lstStyle/>
          <a:p>
            <a:pPr algn="ctr"/>
            <a:r>
              <a:rPr lang="en-US" sz="1600" b="1" dirty="0" smtClean="0"/>
              <a:t>Background</a:t>
            </a:r>
          </a:p>
          <a:p>
            <a:pPr algn="ctr"/>
            <a:r>
              <a:rPr lang="en-US" sz="1600" b="1" dirty="0" smtClean="0"/>
              <a:t>(GFS)</a:t>
            </a:r>
            <a:endParaRPr lang="en-US" b="1" dirty="0"/>
          </a:p>
        </p:txBody>
      </p:sp>
      <p:sp>
        <p:nvSpPr>
          <p:cNvPr id="18" name="TextBox 17"/>
          <p:cNvSpPr txBox="1"/>
          <p:nvPr/>
        </p:nvSpPr>
        <p:spPr>
          <a:xfrm>
            <a:off x="6934200" y="3377625"/>
            <a:ext cx="938077" cy="584775"/>
          </a:xfrm>
          <a:prstGeom prst="rect">
            <a:avLst/>
          </a:prstGeom>
          <a:noFill/>
        </p:spPr>
        <p:txBody>
          <a:bodyPr wrap="none" rtlCol="0">
            <a:spAutoFit/>
          </a:bodyPr>
          <a:lstStyle/>
          <a:p>
            <a:pPr algn="ctr"/>
            <a:r>
              <a:rPr lang="en-US" sz="1600" b="1" dirty="0" smtClean="0"/>
              <a:t>Sounder</a:t>
            </a:r>
          </a:p>
          <a:p>
            <a:pPr algn="ctr"/>
            <a:r>
              <a:rPr lang="en-US" sz="1600" b="1" dirty="0" smtClean="0"/>
              <a:t>adjusted</a:t>
            </a:r>
            <a:endParaRPr lang="en-US" b="1" dirty="0"/>
          </a:p>
        </p:txBody>
      </p:sp>
    </p:spTree>
    <p:extLst>
      <p:ext uri="{BB962C8B-B14F-4D97-AF65-F5344CB8AC3E}">
        <p14:creationId xmlns:p14="http://schemas.microsoft.com/office/powerpoint/2010/main" val="3059541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228600"/>
            <a:ext cx="8686800" cy="457200"/>
          </a:xfrm>
        </p:spPr>
        <p:txBody>
          <a:bodyPr>
            <a:noAutofit/>
          </a:bodyPr>
          <a:lstStyle/>
          <a:p>
            <a:pPr algn="l"/>
            <a:r>
              <a:rPr lang="en-US" sz="2400" b="1" dirty="0" smtClean="0"/>
              <a:t>Current GOES-13 Sounder Weighting Functions</a:t>
            </a:r>
            <a:endParaRPr lang="en-US" sz="2400" b="1" dirty="0"/>
          </a:p>
        </p:txBody>
      </p:sp>
      <p:pic>
        <p:nvPicPr>
          <p:cNvPr id="26626" name="Picture 2" descr="http://cimss.ssec.wisc.edu/goes/wf/GOES13/images/WF_GOES-13S_BAND10_WV1.0_ZEN00_ATM02_SKINT000_W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3048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cimss.ssec.wisc.edu/goes/wf/GOES13/images/WF_GOES-13S_BAND11_WV1.0_ZEN00_ATM02_SKINT000_W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01492"/>
            <a:ext cx="3048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cimss.ssec.wisc.edu/goes/wf/GOES13/images/WF_GOES-13S_BAND12_WV1.0_ZEN00_ATM02_SKINT000_W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01492"/>
            <a:ext cx="3048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344692"/>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344692"/>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3434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5"/>
          <p:cNvSpPr txBox="1">
            <a:spLocks noChangeArrowheads="1"/>
          </p:cNvSpPr>
          <p:nvPr/>
        </p:nvSpPr>
        <p:spPr bwMode="auto">
          <a:xfrm rot="16200000">
            <a:off x="7509161" y="5287694"/>
            <a:ext cx="369332" cy="290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000" b="1">
                <a:solidFill>
                  <a:schemeClr val="tx1"/>
                </a:solidFill>
                <a:latin typeface="Arial" charset="0"/>
                <a:ea typeface="ＭＳ Ｐゴシック" charset="-128"/>
              </a:defRPr>
            </a:lvl1pPr>
            <a:lvl2pPr marL="37931725" indent="-37474525" eaLnBrk="0" hangingPunct="0">
              <a:defRPr sz="2000" b="1">
                <a:solidFill>
                  <a:schemeClr val="tx1"/>
                </a:solidFill>
                <a:latin typeface="Arial" charset="0"/>
                <a:ea typeface="ＭＳ Ｐゴシック" charset="-128"/>
              </a:defRPr>
            </a:lvl2pPr>
            <a:lvl3pPr eaLnBrk="0" hangingPunct="0">
              <a:defRPr sz="2000" b="1">
                <a:solidFill>
                  <a:schemeClr val="tx1"/>
                </a:solidFill>
                <a:latin typeface="Arial" charset="0"/>
                <a:ea typeface="ＭＳ Ｐゴシック" charset="-128"/>
              </a:defRPr>
            </a:lvl3pPr>
            <a:lvl4pPr eaLnBrk="0" hangingPunct="0">
              <a:defRPr sz="2000" b="1">
                <a:solidFill>
                  <a:schemeClr val="tx1"/>
                </a:solidFill>
                <a:latin typeface="Arial" charset="0"/>
                <a:ea typeface="ＭＳ Ｐゴシック" charset="-128"/>
              </a:defRPr>
            </a:lvl4pPr>
            <a:lvl5pPr eaLnBrk="0" hangingPunct="0">
              <a:defRPr sz="2000" b="1">
                <a:solidFill>
                  <a:schemeClr val="tx1"/>
                </a:solidFill>
                <a:latin typeface="Arial" charset="0"/>
                <a:ea typeface="ＭＳ Ｐゴシック" charset="-128"/>
              </a:defRPr>
            </a:lvl5pPr>
            <a:lvl6pPr marL="457200" eaLnBrk="0" fontAlgn="base" hangingPunct="0">
              <a:spcBef>
                <a:spcPct val="0"/>
              </a:spcBef>
              <a:spcAft>
                <a:spcPct val="0"/>
              </a:spcAft>
              <a:defRPr sz="2000" b="1">
                <a:solidFill>
                  <a:schemeClr val="tx1"/>
                </a:solidFill>
                <a:latin typeface="Arial" charset="0"/>
                <a:ea typeface="ＭＳ Ｐゴシック" charset="-128"/>
              </a:defRPr>
            </a:lvl6pPr>
            <a:lvl7pPr marL="914400" eaLnBrk="0" fontAlgn="base" hangingPunct="0">
              <a:spcBef>
                <a:spcPct val="0"/>
              </a:spcBef>
              <a:spcAft>
                <a:spcPct val="0"/>
              </a:spcAft>
              <a:defRPr sz="2000" b="1">
                <a:solidFill>
                  <a:schemeClr val="tx1"/>
                </a:solidFill>
                <a:latin typeface="Arial" charset="0"/>
                <a:ea typeface="ＭＳ Ｐゴシック" charset="-128"/>
              </a:defRPr>
            </a:lvl7pPr>
            <a:lvl8pPr marL="1371600" eaLnBrk="0" fontAlgn="base" hangingPunct="0">
              <a:spcBef>
                <a:spcPct val="0"/>
              </a:spcBef>
              <a:spcAft>
                <a:spcPct val="0"/>
              </a:spcAft>
              <a:defRPr sz="2000" b="1">
                <a:solidFill>
                  <a:schemeClr val="tx1"/>
                </a:solidFill>
                <a:latin typeface="Arial" charset="0"/>
                <a:ea typeface="ＭＳ Ｐゴシック" charset="-128"/>
              </a:defRPr>
            </a:lvl8pPr>
            <a:lvl9pPr marL="1828800" eaLnBrk="0" fontAlgn="base" hangingPunct="0">
              <a:spcBef>
                <a:spcPct val="0"/>
              </a:spcBef>
              <a:spcAft>
                <a:spcPct val="0"/>
              </a:spcAft>
              <a:defRPr sz="2000" b="1">
                <a:solidFill>
                  <a:schemeClr val="tx1"/>
                </a:solidFill>
                <a:latin typeface="Arial" charset="0"/>
                <a:ea typeface="ＭＳ Ｐゴシック" charset="-128"/>
              </a:defRPr>
            </a:lvl9pPr>
          </a:lstStyle>
          <a:p>
            <a:pPr eaLnBrk="1" hangingPunct="1"/>
            <a:r>
              <a:rPr lang="en-US" sz="1200" dirty="0" smtClean="0"/>
              <a:t>Plots courtesy of Mat </a:t>
            </a:r>
            <a:r>
              <a:rPr lang="en-US" sz="1200" dirty="0" err="1" smtClean="0"/>
              <a:t>Gunshor</a:t>
            </a:r>
            <a:r>
              <a:rPr lang="en-US" sz="1200" dirty="0" smtClean="0"/>
              <a:t>, CIMSS</a:t>
            </a:r>
            <a:endParaRPr lang="en-US" sz="1200" dirty="0"/>
          </a:p>
        </p:txBody>
      </p:sp>
      <p:sp>
        <p:nvSpPr>
          <p:cNvPr id="4" name="TextBox 3"/>
          <p:cNvSpPr txBox="1"/>
          <p:nvPr/>
        </p:nvSpPr>
        <p:spPr>
          <a:xfrm>
            <a:off x="228600" y="1066800"/>
            <a:ext cx="3810000" cy="646331"/>
          </a:xfrm>
          <a:prstGeom prst="rect">
            <a:avLst/>
          </a:prstGeom>
          <a:noFill/>
        </p:spPr>
        <p:txBody>
          <a:bodyPr wrap="square" rtlCol="0">
            <a:spAutoFit/>
          </a:bodyPr>
          <a:lstStyle/>
          <a:p>
            <a:r>
              <a:rPr lang="en-US" dirty="0" smtClean="0"/>
              <a:t>Geostationary satellites can provide information of mid-level water vapor.</a:t>
            </a:r>
            <a:endParaRPr lang="en-US" dirty="0"/>
          </a:p>
        </p:txBody>
      </p:sp>
      <p:sp>
        <p:nvSpPr>
          <p:cNvPr id="5" name="Rectangle 4"/>
          <p:cNvSpPr/>
          <p:nvPr/>
        </p:nvSpPr>
        <p:spPr>
          <a:xfrm>
            <a:off x="1760123" y="3613666"/>
            <a:ext cx="830677" cy="369332"/>
          </a:xfrm>
          <a:prstGeom prst="rect">
            <a:avLst/>
          </a:prstGeom>
        </p:spPr>
        <p:txBody>
          <a:bodyPr wrap="none">
            <a:spAutoFit/>
          </a:bodyPr>
          <a:lstStyle/>
          <a:p>
            <a:r>
              <a:rPr lang="en-US" dirty="0" smtClean="0"/>
              <a:t>7.5 </a:t>
            </a:r>
            <a:r>
              <a:rPr lang="en-US" dirty="0"/>
              <a:t>µm</a:t>
            </a:r>
          </a:p>
        </p:txBody>
      </p:sp>
      <p:sp>
        <p:nvSpPr>
          <p:cNvPr id="13" name="Rectangle 12"/>
          <p:cNvSpPr/>
          <p:nvPr/>
        </p:nvSpPr>
        <p:spPr>
          <a:xfrm>
            <a:off x="4876800" y="3613666"/>
            <a:ext cx="843501" cy="369332"/>
          </a:xfrm>
          <a:prstGeom prst="rect">
            <a:avLst/>
          </a:prstGeom>
        </p:spPr>
        <p:txBody>
          <a:bodyPr wrap="none">
            <a:spAutoFit/>
          </a:bodyPr>
          <a:lstStyle/>
          <a:p>
            <a:r>
              <a:rPr lang="en-US" dirty="0" smtClean="0"/>
              <a:t>7.0 </a:t>
            </a:r>
            <a:r>
              <a:rPr lang="en-US" dirty="0"/>
              <a:t>µm</a:t>
            </a:r>
          </a:p>
        </p:txBody>
      </p:sp>
      <p:sp>
        <p:nvSpPr>
          <p:cNvPr id="14" name="Rectangle 13"/>
          <p:cNvSpPr/>
          <p:nvPr/>
        </p:nvSpPr>
        <p:spPr>
          <a:xfrm>
            <a:off x="7848600" y="3613666"/>
            <a:ext cx="848309" cy="369332"/>
          </a:xfrm>
          <a:prstGeom prst="rect">
            <a:avLst/>
          </a:prstGeom>
        </p:spPr>
        <p:txBody>
          <a:bodyPr wrap="none">
            <a:spAutoFit/>
          </a:bodyPr>
          <a:lstStyle/>
          <a:p>
            <a:r>
              <a:rPr lang="en-US" dirty="0"/>
              <a:t>6</a:t>
            </a:r>
            <a:r>
              <a:rPr lang="en-US" dirty="0" smtClean="0"/>
              <a:t>.5 </a:t>
            </a:r>
            <a:r>
              <a:rPr lang="en-US" dirty="0"/>
              <a:t>µm</a:t>
            </a:r>
          </a:p>
        </p:txBody>
      </p:sp>
    </p:spTree>
    <p:extLst>
      <p:ext uri="{BB962C8B-B14F-4D97-AF65-F5344CB8AC3E}">
        <p14:creationId xmlns:p14="http://schemas.microsoft.com/office/powerpoint/2010/main" val="68396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228601"/>
            <a:ext cx="8686800" cy="457199"/>
          </a:xfrm>
        </p:spPr>
        <p:txBody>
          <a:bodyPr>
            <a:noAutofit/>
          </a:bodyPr>
          <a:lstStyle/>
          <a:p>
            <a:pPr algn="l"/>
            <a:r>
              <a:rPr lang="en-US" sz="2400" b="1" dirty="0" smtClean="0"/>
              <a:t>GOES-R ABI Weighting Functions</a:t>
            </a:r>
            <a:endParaRPr lang="en-US" sz="2400" b="1" dirty="0"/>
          </a:p>
        </p:txBody>
      </p:sp>
      <p:pic>
        <p:nvPicPr>
          <p:cNvPr id="1026" name="Picture 2" descr="http://cimss.ssec.wisc.edu/goes/wf/ABI/images/WF_GABI-01I_BAND08_WV1.0_ZEN00_ATM02_SKINT000_W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048" y="1600201"/>
            <a:ext cx="3044952" cy="2740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imss.ssec.wisc.edu/goes/wf/ABI/images/WF_GABI-01I_BAND09_WV1.0_ZEN00_ATM02_SKINT000_W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048" y="1600200"/>
            <a:ext cx="3044952" cy="27404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imss.ssec.wisc.edu/goes/wf/ABI/images/WF_GABI-01I_BAND10_WV1.0_ZEN00_ATM02_SKINT000_W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1"/>
            <a:ext cx="3044952" cy="27404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9048" y="4360613"/>
            <a:ext cx="3044952" cy="203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1048" y="4364488"/>
            <a:ext cx="3044952" cy="203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360612"/>
            <a:ext cx="3044952" cy="203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5"/>
          <p:cNvSpPr txBox="1">
            <a:spLocks noChangeArrowheads="1"/>
          </p:cNvSpPr>
          <p:nvPr/>
        </p:nvSpPr>
        <p:spPr bwMode="auto">
          <a:xfrm rot="16200000">
            <a:off x="7416978" y="5156027"/>
            <a:ext cx="369332" cy="31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000" b="1">
                <a:solidFill>
                  <a:schemeClr val="tx1"/>
                </a:solidFill>
                <a:latin typeface="Arial" charset="0"/>
                <a:ea typeface="ＭＳ Ｐゴシック" charset="-128"/>
              </a:defRPr>
            </a:lvl1pPr>
            <a:lvl2pPr marL="37931725" indent="-37474525" eaLnBrk="0" hangingPunct="0">
              <a:defRPr sz="2000" b="1">
                <a:solidFill>
                  <a:schemeClr val="tx1"/>
                </a:solidFill>
                <a:latin typeface="Arial" charset="0"/>
                <a:ea typeface="ＭＳ Ｐゴシック" charset="-128"/>
              </a:defRPr>
            </a:lvl2pPr>
            <a:lvl3pPr eaLnBrk="0" hangingPunct="0">
              <a:defRPr sz="2000" b="1">
                <a:solidFill>
                  <a:schemeClr val="tx1"/>
                </a:solidFill>
                <a:latin typeface="Arial" charset="0"/>
                <a:ea typeface="ＭＳ Ｐゴシック" charset="-128"/>
              </a:defRPr>
            </a:lvl3pPr>
            <a:lvl4pPr eaLnBrk="0" hangingPunct="0">
              <a:defRPr sz="2000" b="1">
                <a:solidFill>
                  <a:schemeClr val="tx1"/>
                </a:solidFill>
                <a:latin typeface="Arial" charset="0"/>
                <a:ea typeface="ＭＳ Ｐゴシック" charset="-128"/>
              </a:defRPr>
            </a:lvl4pPr>
            <a:lvl5pPr eaLnBrk="0" hangingPunct="0">
              <a:defRPr sz="2000" b="1">
                <a:solidFill>
                  <a:schemeClr val="tx1"/>
                </a:solidFill>
                <a:latin typeface="Arial" charset="0"/>
                <a:ea typeface="ＭＳ Ｐゴシック" charset="-128"/>
              </a:defRPr>
            </a:lvl5pPr>
            <a:lvl6pPr marL="457200" eaLnBrk="0" fontAlgn="base" hangingPunct="0">
              <a:spcBef>
                <a:spcPct val="0"/>
              </a:spcBef>
              <a:spcAft>
                <a:spcPct val="0"/>
              </a:spcAft>
              <a:defRPr sz="2000" b="1">
                <a:solidFill>
                  <a:schemeClr val="tx1"/>
                </a:solidFill>
                <a:latin typeface="Arial" charset="0"/>
                <a:ea typeface="ＭＳ Ｐゴシック" charset="-128"/>
              </a:defRPr>
            </a:lvl6pPr>
            <a:lvl7pPr marL="914400" eaLnBrk="0" fontAlgn="base" hangingPunct="0">
              <a:spcBef>
                <a:spcPct val="0"/>
              </a:spcBef>
              <a:spcAft>
                <a:spcPct val="0"/>
              </a:spcAft>
              <a:defRPr sz="2000" b="1">
                <a:solidFill>
                  <a:schemeClr val="tx1"/>
                </a:solidFill>
                <a:latin typeface="Arial" charset="0"/>
                <a:ea typeface="ＭＳ Ｐゴシック" charset="-128"/>
              </a:defRPr>
            </a:lvl7pPr>
            <a:lvl8pPr marL="1371600" eaLnBrk="0" fontAlgn="base" hangingPunct="0">
              <a:spcBef>
                <a:spcPct val="0"/>
              </a:spcBef>
              <a:spcAft>
                <a:spcPct val="0"/>
              </a:spcAft>
              <a:defRPr sz="2000" b="1">
                <a:solidFill>
                  <a:schemeClr val="tx1"/>
                </a:solidFill>
                <a:latin typeface="Arial" charset="0"/>
                <a:ea typeface="ＭＳ Ｐゴシック" charset="-128"/>
              </a:defRPr>
            </a:lvl8pPr>
            <a:lvl9pPr marL="1828800" eaLnBrk="0" fontAlgn="base" hangingPunct="0">
              <a:spcBef>
                <a:spcPct val="0"/>
              </a:spcBef>
              <a:spcAft>
                <a:spcPct val="0"/>
              </a:spcAft>
              <a:defRPr sz="2000" b="1">
                <a:solidFill>
                  <a:schemeClr val="tx1"/>
                </a:solidFill>
                <a:latin typeface="Arial" charset="0"/>
                <a:ea typeface="ＭＳ Ｐゴシック" charset="-128"/>
              </a:defRPr>
            </a:lvl9pPr>
          </a:lstStyle>
          <a:p>
            <a:pPr eaLnBrk="1" hangingPunct="1"/>
            <a:r>
              <a:rPr lang="en-US" sz="1200" dirty="0" smtClean="0"/>
              <a:t>Images courtesy of Justin </a:t>
            </a:r>
            <a:r>
              <a:rPr lang="en-US" sz="1200" dirty="0" err="1" smtClean="0"/>
              <a:t>Sieglaff</a:t>
            </a:r>
            <a:r>
              <a:rPr lang="en-US" sz="1200" dirty="0" smtClean="0"/>
              <a:t>, CIMSS</a:t>
            </a:r>
            <a:endParaRPr lang="en-US" sz="1200" dirty="0"/>
          </a:p>
        </p:txBody>
      </p:sp>
      <p:sp>
        <p:nvSpPr>
          <p:cNvPr id="13" name="TextBox 12"/>
          <p:cNvSpPr txBox="1"/>
          <p:nvPr/>
        </p:nvSpPr>
        <p:spPr>
          <a:xfrm>
            <a:off x="228599" y="1066800"/>
            <a:ext cx="4495801" cy="646331"/>
          </a:xfrm>
          <a:prstGeom prst="rect">
            <a:avLst/>
          </a:prstGeom>
          <a:noFill/>
        </p:spPr>
        <p:txBody>
          <a:bodyPr wrap="square" rtlCol="0">
            <a:spAutoFit/>
          </a:bodyPr>
          <a:lstStyle/>
          <a:p>
            <a:r>
              <a:rPr lang="en-US" dirty="0" smtClean="0"/>
              <a:t>This capability will continue in the GOES-R era, but still no surface moisture resolution.</a:t>
            </a:r>
            <a:endParaRPr lang="en-US" dirty="0"/>
          </a:p>
        </p:txBody>
      </p:sp>
      <p:sp>
        <p:nvSpPr>
          <p:cNvPr id="14" name="TextBox 13"/>
          <p:cNvSpPr txBox="1"/>
          <p:nvPr/>
        </p:nvSpPr>
        <p:spPr>
          <a:xfrm>
            <a:off x="228600" y="6248400"/>
            <a:ext cx="2822448" cy="369332"/>
          </a:xfrm>
          <a:prstGeom prst="rect">
            <a:avLst/>
          </a:prstGeom>
          <a:noFill/>
        </p:spPr>
        <p:txBody>
          <a:bodyPr wrap="square" rtlCol="0">
            <a:spAutoFit/>
          </a:bodyPr>
          <a:lstStyle/>
          <a:p>
            <a:r>
              <a:rPr lang="en-US" dirty="0" smtClean="0"/>
              <a:t>Simulated imagery</a:t>
            </a:r>
            <a:endParaRPr lang="en-US" dirty="0"/>
          </a:p>
        </p:txBody>
      </p:sp>
      <p:sp>
        <p:nvSpPr>
          <p:cNvPr id="15" name="Rectangle 14"/>
          <p:cNvSpPr/>
          <p:nvPr/>
        </p:nvSpPr>
        <p:spPr>
          <a:xfrm>
            <a:off x="1760123" y="3613666"/>
            <a:ext cx="829073" cy="369332"/>
          </a:xfrm>
          <a:prstGeom prst="rect">
            <a:avLst/>
          </a:prstGeom>
        </p:spPr>
        <p:txBody>
          <a:bodyPr wrap="none">
            <a:spAutoFit/>
          </a:bodyPr>
          <a:lstStyle/>
          <a:p>
            <a:r>
              <a:rPr lang="en-US" dirty="0" smtClean="0"/>
              <a:t>7.3 </a:t>
            </a:r>
            <a:r>
              <a:rPr lang="en-US" dirty="0"/>
              <a:t>µm</a:t>
            </a:r>
          </a:p>
        </p:txBody>
      </p:sp>
      <p:sp>
        <p:nvSpPr>
          <p:cNvPr id="16" name="Rectangle 15"/>
          <p:cNvSpPr/>
          <p:nvPr/>
        </p:nvSpPr>
        <p:spPr>
          <a:xfrm>
            <a:off x="4876800" y="3613666"/>
            <a:ext cx="843501" cy="369332"/>
          </a:xfrm>
          <a:prstGeom prst="rect">
            <a:avLst/>
          </a:prstGeom>
        </p:spPr>
        <p:txBody>
          <a:bodyPr wrap="none">
            <a:spAutoFit/>
          </a:bodyPr>
          <a:lstStyle/>
          <a:p>
            <a:r>
              <a:rPr lang="en-US" dirty="0" smtClean="0"/>
              <a:t>7.0 </a:t>
            </a:r>
            <a:r>
              <a:rPr lang="en-US" dirty="0"/>
              <a:t>µm</a:t>
            </a:r>
          </a:p>
        </p:txBody>
      </p:sp>
      <p:sp>
        <p:nvSpPr>
          <p:cNvPr id="17" name="Rectangle 16"/>
          <p:cNvSpPr/>
          <p:nvPr/>
        </p:nvSpPr>
        <p:spPr>
          <a:xfrm>
            <a:off x="7848600" y="3613666"/>
            <a:ext cx="841897" cy="369332"/>
          </a:xfrm>
          <a:prstGeom prst="rect">
            <a:avLst/>
          </a:prstGeom>
        </p:spPr>
        <p:txBody>
          <a:bodyPr wrap="none">
            <a:spAutoFit/>
          </a:bodyPr>
          <a:lstStyle/>
          <a:p>
            <a:r>
              <a:rPr lang="en-US" dirty="0" smtClean="0"/>
              <a:t>6.2 </a:t>
            </a:r>
            <a:r>
              <a:rPr lang="en-US" dirty="0"/>
              <a:t>µm</a:t>
            </a:r>
          </a:p>
        </p:txBody>
      </p:sp>
    </p:spTree>
    <p:extLst>
      <p:ext uri="{BB962C8B-B14F-4D97-AF65-F5344CB8AC3E}">
        <p14:creationId xmlns:p14="http://schemas.microsoft.com/office/powerpoint/2010/main" val="3129592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1805</TotalTime>
  <Words>1819</Words>
  <Application>Microsoft Office PowerPoint</Application>
  <PresentationFormat>On-screen Show (4:3)</PresentationFormat>
  <Paragraphs>339</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Waveform</vt:lpstr>
      <vt:lpstr>The Magic of Moisture in NWP </vt:lpstr>
      <vt:lpstr>Basic Premise of NWP An Initial Value Problem</vt:lpstr>
      <vt:lpstr>Information Extracted from Satellites for Numerical Weather Prediction</vt:lpstr>
      <vt:lpstr>PowerPoint Presentation</vt:lpstr>
      <vt:lpstr>US Operational Forecast Models Limited use of GOES Sounder observations</vt:lpstr>
      <vt:lpstr>PowerPoint Presentation</vt:lpstr>
      <vt:lpstr>GOES-13 Moisture Correction Madison, WI; 11 October 2011, 12 UTC</vt:lpstr>
      <vt:lpstr>Current GOES-13 Sounder Weighting Functions</vt:lpstr>
      <vt:lpstr>GOES-R ABI Weighting Functions</vt:lpstr>
      <vt:lpstr>Experiment Design Objective:  Understand NWP response to variable moisture concentrations.</vt:lpstr>
      <vt:lpstr>Experiment Domain Model and Verification</vt:lpstr>
      <vt:lpstr>Total PW Mean Absolute Error Analyses verified against GPS-TPW</vt:lpstr>
      <vt:lpstr>Total PW Mean Absolute Error Analyses verified against GOES-13 Sounder</vt:lpstr>
      <vt:lpstr>Total PW Mean Absolute Error Analyses verified against GPS-TPW</vt:lpstr>
      <vt:lpstr>Total PW Mean Absolute Error Analyses verified against GOES-13 Sounder</vt:lpstr>
      <vt:lpstr>Total Precipitable Water Analyses for 8 October 2011, 00 UTC</vt:lpstr>
      <vt:lpstr>Total Precipitable Water Analyses for 8 October 2011, 00 UTC</vt:lpstr>
      <vt:lpstr>Total PW Mean Absolute Error Forecasts verified against GPS-TPW</vt:lpstr>
      <vt:lpstr>Total PW Mean Absolute Error Forecasts verified against NAM analysis</vt:lpstr>
      <vt:lpstr>PowerPoint Presentation</vt:lpstr>
      <vt:lpstr>PowerPoint Presentation</vt:lpstr>
      <vt:lpstr>Precipitation:  WRFX vs. WRFZ 12-hr Accumulation ending 9 October 2011, 00 UTC</vt:lpstr>
      <vt:lpstr>PW Analysis:  WRFX vs. WRFZ Valid 8 October 2011, 12 UTC</vt:lpstr>
      <vt:lpstr>PW Analysis:  WRFX vs. WRFZ Valid 8 October 2011, 12 UTC</vt:lpstr>
      <vt:lpstr>Summary of Presented Results Runs from 28 September to 8 October 2011</vt:lpstr>
      <vt:lpstr>Advantages of CRAS Cloud Fraction Still Supreme</vt:lpstr>
      <vt:lpstr>Predictions for Winter Performance Statistics online at http://cimss.ssec.wisc.edu/cras/</vt:lpstr>
      <vt:lpstr>PowerPoint Presentation</vt:lpstr>
      <vt:lpstr>Final Thoughts</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Gerth</dc:creator>
  <cp:lastModifiedBy>Jordan Gerth</cp:lastModifiedBy>
  <cp:revision>111</cp:revision>
  <dcterms:created xsi:type="dcterms:W3CDTF">2010-09-27T04:31:07Z</dcterms:created>
  <dcterms:modified xsi:type="dcterms:W3CDTF">2011-10-13T00:24:36Z</dcterms:modified>
</cp:coreProperties>
</file>