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76"/>
  </p:notesMasterIdLst>
  <p:sldIdLst>
    <p:sldId id="256" r:id="rId2"/>
    <p:sldId id="271" r:id="rId3"/>
    <p:sldId id="327" r:id="rId4"/>
    <p:sldId id="398" r:id="rId5"/>
    <p:sldId id="257" r:id="rId6"/>
    <p:sldId id="374" r:id="rId7"/>
    <p:sldId id="328" r:id="rId8"/>
    <p:sldId id="397" r:id="rId9"/>
    <p:sldId id="258" r:id="rId10"/>
    <p:sldId id="392" r:id="rId11"/>
    <p:sldId id="326" r:id="rId12"/>
    <p:sldId id="379" r:id="rId13"/>
    <p:sldId id="270" r:id="rId14"/>
    <p:sldId id="269" r:id="rId15"/>
    <p:sldId id="393" r:id="rId16"/>
    <p:sldId id="384" r:id="rId17"/>
    <p:sldId id="385" r:id="rId18"/>
    <p:sldId id="386" r:id="rId19"/>
    <p:sldId id="387" r:id="rId20"/>
    <p:sldId id="388" r:id="rId21"/>
    <p:sldId id="339" r:id="rId22"/>
    <p:sldId id="341" r:id="rId23"/>
    <p:sldId id="342" r:id="rId24"/>
    <p:sldId id="344" r:id="rId25"/>
    <p:sldId id="345" r:id="rId26"/>
    <p:sldId id="389" r:id="rId27"/>
    <p:sldId id="346" r:id="rId28"/>
    <p:sldId id="347" r:id="rId29"/>
    <p:sldId id="321" r:id="rId30"/>
    <p:sldId id="323" r:id="rId31"/>
    <p:sldId id="324" r:id="rId32"/>
    <p:sldId id="325" r:id="rId33"/>
    <p:sldId id="311" r:id="rId34"/>
    <p:sldId id="313" r:id="rId35"/>
    <p:sldId id="320" r:id="rId36"/>
    <p:sldId id="329" r:id="rId37"/>
    <p:sldId id="312" r:id="rId38"/>
    <p:sldId id="310" r:id="rId39"/>
    <p:sldId id="330" r:id="rId40"/>
    <p:sldId id="331" r:id="rId41"/>
    <p:sldId id="332" r:id="rId42"/>
    <p:sldId id="336" r:id="rId43"/>
    <p:sldId id="390" r:id="rId44"/>
    <p:sldId id="391" r:id="rId45"/>
    <p:sldId id="376" r:id="rId46"/>
    <p:sldId id="348" r:id="rId47"/>
    <p:sldId id="377" r:id="rId48"/>
    <p:sldId id="378" r:id="rId49"/>
    <p:sldId id="349" r:id="rId50"/>
    <p:sldId id="350" r:id="rId51"/>
    <p:sldId id="351" r:id="rId52"/>
    <p:sldId id="356" r:id="rId53"/>
    <p:sldId id="357" r:id="rId54"/>
    <p:sldId id="358" r:id="rId55"/>
    <p:sldId id="380" r:id="rId56"/>
    <p:sldId id="359" r:id="rId57"/>
    <p:sldId id="360" r:id="rId58"/>
    <p:sldId id="361" r:id="rId59"/>
    <p:sldId id="362" r:id="rId60"/>
    <p:sldId id="363" r:id="rId61"/>
    <p:sldId id="364" r:id="rId62"/>
    <p:sldId id="365" r:id="rId63"/>
    <p:sldId id="366" r:id="rId64"/>
    <p:sldId id="370" r:id="rId65"/>
    <p:sldId id="371" r:id="rId66"/>
    <p:sldId id="372" r:id="rId67"/>
    <p:sldId id="373" r:id="rId68"/>
    <p:sldId id="383" r:id="rId69"/>
    <p:sldId id="381" r:id="rId70"/>
    <p:sldId id="382" r:id="rId71"/>
    <p:sldId id="396" r:id="rId72"/>
    <p:sldId id="394" r:id="rId73"/>
    <p:sldId id="395" r:id="rId74"/>
    <p:sldId id="337"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68" autoAdjust="0"/>
  </p:normalViewPr>
  <p:slideViewPr>
    <p:cSldViewPr>
      <p:cViewPr varScale="1">
        <p:scale>
          <a:sx n="121" d="100"/>
          <a:sy n="121" d="100"/>
        </p:scale>
        <p:origin x="-420" y="-96"/>
      </p:cViewPr>
      <p:guideLst>
        <p:guide orient="horz" pos="2160"/>
        <p:guide pos="2880"/>
      </p:guideLst>
    </p:cSldViewPr>
  </p:slideViewPr>
  <p:notesTextViewPr>
    <p:cViewPr>
      <p:scale>
        <a:sx n="1" d="1"/>
        <a:sy n="1" d="1"/>
      </p:scale>
      <p:origin x="0" y="0"/>
    </p:cViewPr>
  </p:notesTextViewPr>
  <p:sorterViewPr>
    <p:cViewPr>
      <p:scale>
        <a:sx n="100" d="100"/>
        <a:sy n="100"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E5A03-A03E-417C-99F7-DCDB53EFA17B}" type="datetimeFigureOut">
              <a:rPr lang="en-US" smtClean="0"/>
              <a:t>12/14/2011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857751-DD81-42E0-BA45-C8D2DEC9D8B9}" type="slidenum">
              <a:rPr lang="en-US" smtClean="0"/>
              <a:t>‹#›</a:t>
            </a:fld>
            <a:endParaRPr lang="en-US"/>
          </a:p>
        </p:txBody>
      </p:sp>
    </p:spTree>
    <p:extLst>
      <p:ext uri="{BB962C8B-B14F-4D97-AF65-F5344CB8AC3E}">
        <p14:creationId xmlns:p14="http://schemas.microsoft.com/office/powerpoint/2010/main" val="157052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57751-DD81-42E0-BA45-C8D2DEC9D8B9}" type="slidenum">
              <a:rPr lang="en-US" smtClean="0"/>
              <a:t>1</a:t>
            </a:fld>
            <a:endParaRPr lang="en-US"/>
          </a:p>
        </p:txBody>
      </p:sp>
    </p:spTree>
    <p:extLst>
      <p:ext uri="{BB962C8B-B14F-4D97-AF65-F5344CB8AC3E}">
        <p14:creationId xmlns:p14="http://schemas.microsoft.com/office/powerpoint/2010/main" val="353902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for NAM:  http://www.emc.ncep.noaa.gov/mmb/data_processing/prepbufr.doc/table_4.htm</a:t>
            </a:r>
            <a:endParaRPr lang="en-US" dirty="0" smtClean="0"/>
          </a:p>
          <a:p>
            <a:r>
              <a:rPr lang="en-US" dirty="0" smtClean="0"/>
              <a:t>Source for GFS:</a:t>
            </a:r>
            <a:r>
              <a:rPr lang="en-US" baseline="0" dirty="0" smtClean="0"/>
              <a:t>  http://www.emc.ncep.noaa.gov/mmb/data_processing/prepbufr.doc/table_2.htm</a:t>
            </a:r>
            <a:endParaRPr lang="en-US" dirty="0" smtClean="0"/>
          </a:p>
          <a:p>
            <a:r>
              <a:rPr lang="en-US" dirty="0" smtClean="0"/>
              <a:t>Source</a:t>
            </a:r>
            <a:r>
              <a:rPr lang="en-US" baseline="0" dirty="0" smtClean="0"/>
              <a:t> for RUC:  http://www.emc.ncep.noaa.gov/mmb/data_processing/prepbufr.doc/table_5.htm</a:t>
            </a:r>
          </a:p>
          <a:p>
            <a:r>
              <a:rPr lang="en-US" baseline="0" dirty="0" smtClean="0"/>
              <a:t>Additional source:  http://www.emc.ncep.noaa.gov/mmb/data_processing/prepbufr.doc/table_18.htm</a:t>
            </a:r>
            <a:endParaRPr lang="en-US" dirty="0"/>
          </a:p>
        </p:txBody>
      </p:sp>
      <p:sp>
        <p:nvSpPr>
          <p:cNvPr id="4" name="Slide Number Placeholder 3"/>
          <p:cNvSpPr>
            <a:spLocks noGrp="1"/>
          </p:cNvSpPr>
          <p:nvPr>
            <p:ph type="sldNum" sz="quarter" idx="10"/>
          </p:nvPr>
        </p:nvSpPr>
        <p:spPr/>
        <p:txBody>
          <a:bodyPr/>
          <a:lstStyle/>
          <a:p>
            <a:fld id="{D4857751-DD81-42E0-BA45-C8D2DEC9D8B9}" type="slidenum">
              <a:rPr lang="en-US" smtClean="0"/>
              <a:t>7</a:t>
            </a:fld>
            <a:endParaRPr lang="en-US"/>
          </a:p>
        </p:txBody>
      </p:sp>
    </p:spTree>
    <p:extLst>
      <p:ext uri="{BB962C8B-B14F-4D97-AF65-F5344CB8AC3E}">
        <p14:creationId xmlns:p14="http://schemas.microsoft.com/office/powerpoint/2010/main" val="84277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857751-DD81-42E0-BA45-C8D2DEC9D8B9}" type="slidenum">
              <a:rPr lang="en-US" smtClean="0"/>
              <a:t>25</a:t>
            </a:fld>
            <a:endParaRPr lang="en-US"/>
          </a:p>
        </p:txBody>
      </p:sp>
    </p:spTree>
    <p:extLst>
      <p:ext uri="{BB962C8B-B14F-4D97-AF65-F5344CB8AC3E}">
        <p14:creationId xmlns:p14="http://schemas.microsoft.com/office/powerpoint/2010/main" val="145038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WRF radiation</a:t>
            </a:r>
            <a:r>
              <a:rPr lang="en-US" baseline="0" dirty="0" smtClean="0"/>
              <a:t> schemes are one-dimensional.  Columns are treated independently and fluxes are in infinite horizontally uniform planes.  This approximation is not appropriate for simulations in which the vertical thickness of model layers starts to approach the horizontal grid length.</a:t>
            </a:r>
            <a:endParaRPr lang="en-US" dirty="0"/>
          </a:p>
        </p:txBody>
      </p:sp>
      <p:sp>
        <p:nvSpPr>
          <p:cNvPr id="4" name="Slide Number Placeholder 3"/>
          <p:cNvSpPr>
            <a:spLocks noGrp="1"/>
          </p:cNvSpPr>
          <p:nvPr>
            <p:ph type="sldNum" sz="quarter" idx="10"/>
          </p:nvPr>
        </p:nvSpPr>
        <p:spPr/>
        <p:txBody>
          <a:bodyPr/>
          <a:lstStyle/>
          <a:p>
            <a:fld id="{D4857751-DD81-42E0-BA45-C8D2DEC9D8B9}" type="slidenum">
              <a:rPr lang="en-US" smtClean="0"/>
              <a:t>73</a:t>
            </a:fld>
            <a:endParaRPr lang="en-US"/>
          </a:p>
        </p:txBody>
      </p:sp>
    </p:spTree>
    <p:extLst>
      <p:ext uri="{BB962C8B-B14F-4D97-AF65-F5344CB8AC3E}">
        <p14:creationId xmlns:p14="http://schemas.microsoft.com/office/powerpoint/2010/main" val="283242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B54296-7922-4B23-BD3C-0430910EE84D}" type="datetimeFigureOut">
              <a:rPr lang="en-US" smtClean="0"/>
              <a:t>12/14/2011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54296-7922-4B23-BD3C-0430910EE84D}" type="datetimeFigureOut">
              <a:rPr lang="en-US" smtClean="0"/>
              <a:t>12/14/2011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B54296-7922-4B23-BD3C-0430910EE84D}" type="datetimeFigureOut">
              <a:rPr lang="en-US" smtClean="0"/>
              <a:t>12/14/2011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54296-7922-4B23-BD3C-0430910EE84D}" type="datetimeFigureOut">
              <a:rPr lang="en-US" smtClean="0"/>
              <a:t>12/14/2011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B54296-7922-4B23-BD3C-0430910EE84D}" type="datetimeFigureOut">
              <a:rPr lang="en-US" smtClean="0"/>
              <a:t>12/14/2011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CCC8BD-9A44-4694-A4B2-DDE3CF5B7C64}"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B54296-7922-4B23-BD3C-0430910EE84D}" type="datetimeFigureOut">
              <a:rPr lang="en-US" smtClean="0"/>
              <a:t>12/14/2011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B54296-7922-4B23-BD3C-0430910EE84D}" type="datetimeFigureOut">
              <a:rPr lang="en-US" smtClean="0"/>
              <a:t>12/14/2011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CCC8BD-9A44-4694-A4B2-DDE3CF5B7C64}"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B54296-7922-4B23-BD3C-0430910EE84D}" type="datetimeFigureOut">
              <a:rPr lang="en-US" smtClean="0"/>
              <a:t>12/14/2011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54296-7922-4B23-BD3C-0430910EE84D}" type="datetimeFigureOut">
              <a:rPr lang="en-US" smtClean="0"/>
              <a:t>12/14/2011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54296-7922-4B23-BD3C-0430910EE84D}" type="datetimeFigureOut">
              <a:rPr lang="en-US" smtClean="0"/>
              <a:t>12/14/2011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CC8BD-9A44-4694-A4B2-DDE3CF5B7C64}"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54296-7922-4B23-BD3C-0430910EE84D}" type="datetimeFigureOut">
              <a:rPr lang="en-US" smtClean="0"/>
              <a:t>12/14/2011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CCC8BD-9A44-4694-A4B2-DDE3CF5B7C6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09B54296-7922-4B23-BD3C-0430910EE84D}" type="datetimeFigureOut">
              <a:rPr lang="en-US" smtClean="0"/>
              <a:t>12/14/2011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2CCC8BD-9A44-4694-A4B2-DDE3CF5B7C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w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gif"/><Relationship Id="rId7" Type="http://schemas.openxmlformats.org/officeDocument/2006/relationships/image" Target="../media/image52.gif"/><Relationship Id="rId2" Type="http://schemas.openxmlformats.org/officeDocument/2006/relationships/image" Target="../media/image47.gif"/><Relationship Id="rId1" Type="http://schemas.openxmlformats.org/officeDocument/2006/relationships/slideLayout" Target="../slideLayouts/slideLayout6.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s>
</file>

<file path=ppt/slides/_rels/slide34.xml.rels><?xml version="1.0" encoding="UTF-8" standalone="yes"?>
<Relationships xmlns="http://schemas.openxmlformats.org/package/2006/relationships"><Relationship Id="rId3" Type="http://schemas.openxmlformats.org/officeDocument/2006/relationships/image" Target="../media/image48.gif"/><Relationship Id="rId7" Type="http://schemas.openxmlformats.org/officeDocument/2006/relationships/image" Target="../media/image52.gif"/><Relationship Id="rId2" Type="http://schemas.openxmlformats.org/officeDocument/2006/relationships/image" Target="../media/image47.gif"/><Relationship Id="rId1" Type="http://schemas.openxmlformats.org/officeDocument/2006/relationships/slideLayout" Target="../slideLayouts/slideLayout6.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4.gif"/><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59.gif"/><Relationship Id="rId7" Type="http://schemas.openxmlformats.org/officeDocument/2006/relationships/image" Target="../media/image63.gif"/><Relationship Id="rId2" Type="http://schemas.openxmlformats.org/officeDocument/2006/relationships/image" Target="../media/image58.gif"/><Relationship Id="rId1" Type="http://schemas.openxmlformats.org/officeDocument/2006/relationships/slideLayout" Target="../slideLayouts/slideLayout6.xml"/><Relationship Id="rId6" Type="http://schemas.openxmlformats.org/officeDocument/2006/relationships/image" Target="../media/image62.gif"/><Relationship Id="rId5" Type="http://schemas.openxmlformats.org/officeDocument/2006/relationships/image" Target="../media/image61.gif"/><Relationship Id="rId10" Type="http://schemas.openxmlformats.org/officeDocument/2006/relationships/image" Target="../media/image66.gif"/><Relationship Id="rId4" Type="http://schemas.openxmlformats.org/officeDocument/2006/relationships/image" Target="../media/image60.gif"/><Relationship Id="rId9" Type="http://schemas.openxmlformats.org/officeDocument/2006/relationships/image" Target="../media/image65.gif"/></Relationships>
</file>

<file path=ppt/slides/_rels/slide38.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59.gif"/><Relationship Id="rId7" Type="http://schemas.openxmlformats.org/officeDocument/2006/relationships/image" Target="../media/image63.gif"/><Relationship Id="rId2" Type="http://schemas.openxmlformats.org/officeDocument/2006/relationships/image" Target="../media/image58.gif"/><Relationship Id="rId1" Type="http://schemas.openxmlformats.org/officeDocument/2006/relationships/slideLayout" Target="../slideLayouts/slideLayout6.xml"/><Relationship Id="rId6" Type="http://schemas.openxmlformats.org/officeDocument/2006/relationships/image" Target="../media/image62.gif"/><Relationship Id="rId5" Type="http://schemas.openxmlformats.org/officeDocument/2006/relationships/image" Target="../media/image61.gif"/><Relationship Id="rId10" Type="http://schemas.openxmlformats.org/officeDocument/2006/relationships/image" Target="../media/image66.gif"/><Relationship Id="rId4" Type="http://schemas.openxmlformats.org/officeDocument/2006/relationships/image" Target="../media/image60.gif"/><Relationship Id="rId9" Type="http://schemas.openxmlformats.org/officeDocument/2006/relationships/image" Target="../media/image65.gif"/></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54.gif"/><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54.gif"/><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780108"/>
          </a:xfrm>
        </p:spPr>
        <p:txBody>
          <a:bodyPr>
            <a:normAutofit fontScale="90000"/>
          </a:bodyPr>
          <a:lstStyle/>
          <a:p>
            <a:r>
              <a:rPr lang="en-US" sz="4000" b="1" dirty="0"/>
              <a:t>Improving Cloud and Moisture </a:t>
            </a:r>
            <a:r>
              <a:rPr lang="en-US" sz="4000" b="1" dirty="0" smtClean="0"/>
              <a:t>Representation</a:t>
            </a:r>
            <a:r>
              <a:rPr lang="en-US" sz="1600" b="1" dirty="0" smtClean="0"/>
              <a:t/>
            </a:r>
            <a:br>
              <a:rPr lang="en-US" sz="1600" b="1" dirty="0" smtClean="0"/>
            </a:br>
            <a:r>
              <a:rPr lang="en-US" sz="2700" dirty="0" smtClean="0"/>
              <a:t>by Assimilating </a:t>
            </a:r>
            <a:r>
              <a:rPr lang="en-US" sz="2700" dirty="0"/>
              <a:t>GOES Sounder </a:t>
            </a:r>
            <a:r>
              <a:rPr lang="en-US" sz="2700" dirty="0" smtClean="0"/>
              <a:t>Products</a:t>
            </a:r>
            <a:br>
              <a:rPr lang="en-US" sz="2700" dirty="0" smtClean="0"/>
            </a:br>
            <a:r>
              <a:rPr lang="en-US" sz="2700" dirty="0" smtClean="0"/>
              <a:t>into Analyses for </a:t>
            </a:r>
            <a:r>
              <a:rPr lang="en-US" sz="2700" dirty="0"/>
              <a:t>NWP</a:t>
            </a:r>
            <a:r>
              <a:rPr lang="en-US" dirty="0" smtClean="0"/>
              <a:t/>
            </a:r>
            <a:br>
              <a:rPr lang="en-US" dirty="0" smtClean="0"/>
            </a:br>
            <a:endParaRPr lang="en-US" dirty="0"/>
          </a:p>
        </p:txBody>
      </p:sp>
      <p:sp>
        <p:nvSpPr>
          <p:cNvPr id="3" name="Subtitle 2"/>
          <p:cNvSpPr>
            <a:spLocks noGrp="1"/>
          </p:cNvSpPr>
          <p:nvPr>
            <p:ph type="subTitle" idx="1"/>
          </p:nvPr>
        </p:nvSpPr>
        <p:spPr>
          <a:xfrm>
            <a:off x="1371600" y="3860801"/>
            <a:ext cx="6400800" cy="1473200"/>
          </a:xfrm>
        </p:spPr>
        <p:txBody>
          <a:bodyPr>
            <a:normAutofit/>
          </a:bodyPr>
          <a:lstStyle/>
          <a:p>
            <a:r>
              <a:rPr lang="en-US" b="1" dirty="0" smtClean="0"/>
              <a:t>Jordan </a:t>
            </a:r>
            <a:r>
              <a:rPr lang="en-US" b="1" dirty="0" err="1" smtClean="0"/>
              <a:t>Gerth</a:t>
            </a:r>
            <a:r>
              <a:rPr lang="en-US" dirty="0" smtClean="0"/>
              <a:t>, Research Assistant</a:t>
            </a:r>
          </a:p>
          <a:p>
            <a:r>
              <a:rPr lang="en-US" sz="1600" dirty="0" smtClean="0"/>
              <a:t>Cooperative Institute for Meteorological Satellite Studies</a:t>
            </a:r>
          </a:p>
          <a:p>
            <a:r>
              <a:rPr lang="en-US" sz="1600" dirty="0" smtClean="0"/>
              <a:t>Department of Atmospheric and Oceanic Sciences</a:t>
            </a:r>
          </a:p>
          <a:p>
            <a:r>
              <a:rPr lang="en-US" sz="1600" dirty="0" smtClean="0"/>
              <a:t>University of Wisconsin—Madison</a:t>
            </a:r>
          </a:p>
        </p:txBody>
      </p:sp>
      <p:pic>
        <p:nvPicPr>
          <p:cNvPr id="5" name="Picture 2" descr="http://cimss.ssec.wisc.edu/logo/fullsize/cimss-logo-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5257800"/>
            <a:ext cx="2101634" cy="13853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1" y="6248400"/>
            <a:ext cx="51816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smtClean="0"/>
              <a:t>CIMSS/SSEC Seminar – Wednesday, December 14, 2011</a:t>
            </a:r>
          </a:p>
        </p:txBody>
      </p:sp>
      <p:pic>
        <p:nvPicPr>
          <p:cNvPr id="6" name="Picture 6" descr="GOES-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133600"/>
            <a:ext cx="22209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447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384830"/>
            <a:ext cx="9143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chemeClr val="tx2"/>
                </a:solidFill>
              </a:rPr>
              <a:t>Assimilating 3-Layer </a:t>
            </a:r>
            <a:r>
              <a:rPr lang="en-US" sz="2800" b="1" dirty="0" err="1">
                <a:solidFill>
                  <a:schemeClr val="tx2"/>
                </a:solidFill>
              </a:rPr>
              <a:t>Precipitable</a:t>
            </a:r>
            <a:r>
              <a:rPr lang="en-US" sz="2800" b="1" dirty="0">
                <a:solidFill>
                  <a:schemeClr val="tx2"/>
                </a:solidFill>
              </a:rPr>
              <a:t> Water from GOES</a:t>
            </a:r>
          </a:p>
        </p:txBody>
      </p:sp>
      <p:sp>
        <p:nvSpPr>
          <p:cNvPr id="10243" name="Text Box 3"/>
          <p:cNvSpPr txBox="1">
            <a:spLocks noChangeArrowheads="1"/>
          </p:cNvSpPr>
          <p:nvPr/>
        </p:nvSpPr>
        <p:spPr bwMode="auto">
          <a:xfrm>
            <a:off x="76200" y="924580"/>
            <a:ext cx="8915400" cy="523220"/>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smtClean="0"/>
              <a:t>CRAS water </a:t>
            </a:r>
            <a:r>
              <a:rPr lang="en-US" sz="1400" b="1" dirty="0"/>
              <a:t>vapor adjustments using GOES 3-layer </a:t>
            </a:r>
            <a:r>
              <a:rPr lang="en-US" sz="1400" b="1" dirty="0" err="1"/>
              <a:t>precipitable</a:t>
            </a:r>
            <a:r>
              <a:rPr lang="en-US" sz="1400" b="1" dirty="0"/>
              <a:t> water retrievals are performed for clear fields-of-view only</a:t>
            </a:r>
            <a:r>
              <a:rPr lang="en-US" sz="1400" b="1" dirty="0" smtClean="0"/>
              <a:t>.  This slide describes the procedure.</a:t>
            </a:r>
            <a:endParaRPr lang="en-US" sz="1400" b="1" dirty="0"/>
          </a:p>
        </p:txBody>
      </p:sp>
      <p:sp>
        <p:nvSpPr>
          <p:cNvPr id="10245" name="Text Box 5"/>
          <p:cNvSpPr txBox="1">
            <a:spLocks noChangeArrowheads="1"/>
          </p:cNvSpPr>
          <p:nvPr/>
        </p:nvSpPr>
        <p:spPr bwMode="auto">
          <a:xfrm>
            <a:off x="5410200" y="6214646"/>
            <a:ext cx="3657600" cy="338554"/>
          </a:xfrm>
          <a:prstGeom prst="rect">
            <a:avLst/>
          </a:prstGeom>
          <a:ln/>
          <a:extLst/>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800" b="1" dirty="0">
                <a:solidFill>
                  <a:schemeClr val="bg1"/>
                </a:solidFill>
              </a:rPr>
              <a:t>* Smith, W.L., 1966: Note on the relationship between total </a:t>
            </a:r>
            <a:r>
              <a:rPr lang="en-US" sz="800" b="1" dirty="0" err="1">
                <a:solidFill>
                  <a:schemeClr val="bg1"/>
                </a:solidFill>
              </a:rPr>
              <a:t>precipitable</a:t>
            </a:r>
            <a:r>
              <a:rPr lang="en-US" sz="800" b="1" dirty="0">
                <a:solidFill>
                  <a:schemeClr val="bg1"/>
                </a:solidFill>
              </a:rPr>
              <a:t> water and surface dew point. J. Appl. Meteor., 5, 726-727.</a:t>
            </a:r>
          </a:p>
        </p:txBody>
      </p:sp>
      <p:graphicFrame>
        <p:nvGraphicFramePr>
          <p:cNvPr id="10246" name="Object 6"/>
          <p:cNvGraphicFramePr>
            <a:graphicFrameLocks noChangeAspect="1"/>
          </p:cNvGraphicFramePr>
          <p:nvPr>
            <p:extLst>
              <p:ext uri="{D42A27DB-BD31-4B8C-83A1-F6EECF244321}">
                <p14:modId xmlns:p14="http://schemas.microsoft.com/office/powerpoint/2010/main" val="2291804220"/>
              </p:ext>
            </p:extLst>
          </p:nvPr>
        </p:nvGraphicFramePr>
        <p:xfrm>
          <a:off x="76200" y="1511300"/>
          <a:ext cx="6704013" cy="5346700"/>
        </p:xfrm>
        <a:graphic>
          <a:graphicData uri="http://schemas.openxmlformats.org/presentationml/2006/ole">
            <mc:AlternateContent xmlns:mc="http://schemas.openxmlformats.org/markup-compatibility/2006">
              <mc:Choice xmlns:v="urn:schemas-microsoft-com:vml" Requires="v">
                <p:oleObj spid="_x0000_s12300" name="Equation" r:id="rId3" imgW="5663880" imgH="4520880" progId="Equation.3">
                  <p:embed/>
                </p:oleObj>
              </mc:Choice>
              <mc:Fallback>
                <p:oleObj name="Equation" r:id="rId3" imgW="5663880" imgH="4520880" progId="Equation.3">
                  <p:embed/>
                  <p:pic>
                    <p:nvPicPr>
                      <p:cNvPr id="0" name=""/>
                      <p:cNvPicPr>
                        <a:picLocks noChangeAspect="1" noChangeArrowheads="1"/>
                      </p:cNvPicPr>
                      <p:nvPr/>
                    </p:nvPicPr>
                    <p:blipFill>
                      <a:blip r:embed="rId4"/>
                      <a:srcRect/>
                      <a:stretch>
                        <a:fillRect/>
                      </a:stretch>
                    </p:blipFill>
                    <p:spPr bwMode="auto">
                      <a:xfrm>
                        <a:off x="76200" y="1511300"/>
                        <a:ext cx="6704013"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7" name="Picture 7" descr="modis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524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8"/>
          <p:cNvSpPr txBox="1">
            <a:spLocks noChangeArrowheads="1"/>
          </p:cNvSpPr>
          <p:nvPr/>
        </p:nvSpPr>
        <p:spPr bwMode="auto">
          <a:xfrm>
            <a:off x="5410200" y="4343400"/>
            <a:ext cx="3048000" cy="64633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dirty="0"/>
              <a:t>Mixing ratio profile before (red) and </a:t>
            </a:r>
            <a:r>
              <a:rPr lang="en-US" sz="1200" dirty="0" smtClean="0"/>
              <a:t>after (black) </a:t>
            </a:r>
            <a:r>
              <a:rPr lang="en-US" sz="1200" dirty="0"/>
              <a:t>assimilating total </a:t>
            </a:r>
            <a:r>
              <a:rPr lang="en-US" sz="1200" dirty="0" err="1"/>
              <a:t>precipitable</a:t>
            </a:r>
            <a:r>
              <a:rPr lang="en-US" sz="1200" dirty="0"/>
              <a:t> water from the GOES sounder</a:t>
            </a:r>
          </a:p>
        </p:txBody>
      </p:sp>
      <p:sp>
        <p:nvSpPr>
          <p:cNvPr id="9" name="Text Box 12"/>
          <p:cNvSpPr txBox="1">
            <a:spLocks noChangeArrowheads="1"/>
          </p:cNvSpPr>
          <p:nvPr/>
        </p:nvSpPr>
        <p:spPr bwMode="auto">
          <a:xfrm>
            <a:off x="6096000" y="6583362"/>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200" dirty="0">
                <a:cs typeface="Arial" charset="0"/>
              </a:rPr>
              <a:t>Slide credit:  Robert </a:t>
            </a:r>
            <a:r>
              <a:rPr lang="en-US" sz="1200" dirty="0" err="1">
                <a:cs typeface="Arial" charset="0"/>
              </a:rPr>
              <a:t>Aune</a:t>
            </a:r>
            <a:r>
              <a:rPr lang="en-US" sz="1200" dirty="0">
                <a:cs typeface="Arial" charset="0"/>
              </a:rPr>
              <a:t>, NOAA/NESDIS</a:t>
            </a:r>
          </a:p>
        </p:txBody>
      </p:sp>
    </p:spTree>
    <p:extLst>
      <p:ext uri="{BB962C8B-B14F-4D97-AF65-F5344CB8AC3E}">
        <p14:creationId xmlns:p14="http://schemas.microsoft.com/office/powerpoint/2010/main" val="655748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GOES-13 Sounder Moisture Correction</a:t>
            </a:r>
            <a:r>
              <a:rPr lang="en-US" dirty="0" smtClean="0"/>
              <a:t/>
            </a:r>
            <a:br>
              <a:rPr lang="en-US" dirty="0" smtClean="0"/>
            </a:br>
            <a:r>
              <a:rPr lang="en-US" sz="3100" dirty="0" smtClean="0"/>
              <a:t>Madison, WI; 11 October 2011, 12 UTC</a:t>
            </a:r>
            <a:endParaRPr lang="en-US" sz="31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667000"/>
            <a:ext cx="40432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5" y="2667000"/>
            <a:ext cx="40432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066800" y="4724400"/>
            <a:ext cx="1143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19800" y="4724400"/>
            <a:ext cx="1143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972300" y="5638800"/>
            <a:ext cx="5715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43100" y="5638800"/>
            <a:ext cx="5715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2286000" y="5105400"/>
            <a:ext cx="3657600" cy="0"/>
          </a:xfrm>
          <a:prstGeom prst="straightConnector1">
            <a:avLst/>
          </a:prstGeom>
          <a:ln w="5715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90800" y="5867400"/>
            <a:ext cx="4343400" cy="0"/>
          </a:xfrm>
          <a:prstGeom prst="straightConnector1">
            <a:avLst/>
          </a:prstGeom>
          <a:ln w="5715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8600" y="1852136"/>
            <a:ext cx="7848600" cy="584775"/>
          </a:xfrm>
          <a:prstGeom prst="rect">
            <a:avLst/>
          </a:prstGeom>
          <a:noFill/>
        </p:spPr>
        <p:txBody>
          <a:bodyPr wrap="square" rtlCol="0">
            <a:spAutoFit/>
          </a:bodyPr>
          <a:lstStyle/>
          <a:p>
            <a:r>
              <a:rPr lang="en-US" sz="1600" dirty="0" smtClean="0"/>
              <a:t>This example shows how moisture is added to the background analysis ahead of approaching precipitation while the distribution is maintained.</a:t>
            </a:r>
            <a:endParaRPr lang="en-US" sz="1600" dirty="0"/>
          </a:p>
        </p:txBody>
      </p:sp>
      <p:sp>
        <p:nvSpPr>
          <p:cNvPr id="15" name="TextBox 14"/>
          <p:cNvSpPr txBox="1"/>
          <p:nvPr/>
        </p:nvSpPr>
        <p:spPr>
          <a:xfrm>
            <a:off x="1828800" y="3395246"/>
            <a:ext cx="1247457" cy="584775"/>
          </a:xfrm>
          <a:prstGeom prst="rect">
            <a:avLst/>
          </a:prstGeom>
          <a:noFill/>
        </p:spPr>
        <p:txBody>
          <a:bodyPr wrap="none" rtlCol="0">
            <a:spAutoFit/>
          </a:bodyPr>
          <a:lstStyle/>
          <a:p>
            <a:pPr algn="ctr"/>
            <a:r>
              <a:rPr lang="en-US" sz="1600" b="1" dirty="0" smtClean="0"/>
              <a:t>Background</a:t>
            </a:r>
          </a:p>
          <a:p>
            <a:pPr algn="ctr"/>
            <a:r>
              <a:rPr lang="en-US" sz="1600" b="1" dirty="0" smtClean="0"/>
              <a:t>(GFS)</a:t>
            </a:r>
            <a:endParaRPr lang="en-US" b="1" dirty="0"/>
          </a:p>
        </p:txBody>
      </p:sp>
      <p:sp>
        <p:nvSpPr>
          <p:cNvPr id="18" name="TextBox 17"/>
          <p:cNvSpPr txBox="1"/>
          <p:nvPr/>
        </p:nvSpPr>
        <p:spPr>
          <a:xfrm>
            <a:off x="6934200" y="3377625"/>
            <a:ext cx="938077" cy="584775"/>
          </a:xfrm>
          <a:prstGeom prst="rect">
            <a:avLst/>
          </a:prstGeom>
          <a:noFill/>
        </p:spPr>
        <p:txBody>
          <a:bodyPr wrap="none" rtlCol="0">
            <a:spAutoFit/>
          </a:bodyPr>
          <a:lstStyle/>
          <a:p>
            <a:pPr algn="ctr"/>
            <a:r>
              <a:rPr lang="en-US" sz="1600" b="1" dirty="0" smtClean="0"/>
              <a:t>Sounder</a:t>
            </a:r>
          </a:p>
          <a:p>
            <a:pPr algn="ctr"/>
            <a:r>
              <a:rPr lang="en-US" sz="1600" b="1" dirty="0" smtClean="0"/>
              <a:t>adjusted</a:t>
            </a:r>
            <a:endParaRPr lang="en-US" b="1" dirty="0"/>
          </a:p>
        </p:txBody>
      </p:sp>
    </p:spTree>
    <p:extLst>
      <p:ext uri="{BB962C8B-B14F-4D97-AF65-F5344CB8AC3E}">
        <p14:creationId xmlns:p14="http://schemas.microsoft.com/office/powerpoint/2010/main" val="3059541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GOES-13 </a:t>
            </a:r>
            <a:r>
              <a:rPr lang="en-US" sz="3600" b="1" dirty="0" smtClean="0"/>
              <a:t>Sounder Moisture </a:t>
            </a:r>
            <a:r>
              <a:rPr lang="en-US" sz="3600" b="1" dirty="0"/>
              <a:t>Correction</a:t>
            </a:r>
            <a:r>
              <a:rPr lang="en-US" sz="2800" dirty="0"/>
              <a:t/>
            </a:r>
            <a:br>
              <a:rPr lang="en-US" sz="2800" dirty="0"/>
            </a:br>
            <a:r>
              <a:rPr lang="en-US" sz="2800" dirty="0" smtClean="0"/>
              <a:t>International Falls, MN; 13 November </a:t>
            </a:r>
            <a:r>
              <a:rPr lang="en-US" sz="2800" dirty="0"/>
              <a:t>2011, 12 UTC</a:t>
            </a:r>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8" y="2667000"/>
            <a:ext cx="403769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67000"/>
            <a:ext cx="4037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8600" y="1852136"/>
            <a:ext cx="7848600" cy="584775"/>
          </a:xfrm>
          <a:prstGeom prst="rect">
            <a:avLst/>
          </a:prstGeom>
          <a:noFill/>
        </p:spPr>
        <p:txBody>
          <a:bodyPr wrap="square" rtlCol="0">
            <a:spAutoFit/>
          </a:bodyPr>
          <a:lstStyle/>
          <a:p>
            <a:r>
              <a:rPr lang="en-US" sz="1600" dirty="0" smtClean="0"/>
              <a:t>This example shows the improvement to the background (left) by the GOES Sounder retrieval (right), compared to a </a:t>
            </a:r>
            <a:r>
              <a:rPr lang="en-US" sz="1600" dirty="0" err="1" smtClean="0"/>
              <a:t>radiosonde</a:t>
            </a:r>
            <a:r>
              <a:rPr lang="en-US" sz="1600" dirty="0" smtClean="0"/>
              <a:t> (dashed).</a:t>
            </a:r>
            <a:endParaRPr lang="en-US" sz="1600" dirty="0"/>
          </a:p>
        </p:txBody>
      </p:sp>
      <p:sp>
        <p:nvSpPr>
          <p:cNvPr id="6" name="TextBox 5"/>
          <p:cNvSpPr txBox="1"/>
          <p:nvPr/>
        </p:nvSpPr>
        <p:spPr>
          <a:xfrm>
            <a:off x="1828800" y="3395246"/>
            <a:ext cx="1247457" cy="584775"/>
          </a:xfrm>
          <a:prstGeom prst="rect">
            <a:avLst/>
          </a:prstGeom>
          <a:noFill/>
        </p:spPr>
        <p:txBody>
          <a:bodyPr wrap="none" rtlCol="0">
            <a:spAutoFit/>
          </a:bodyPr>
          <a:lstStyle/>
          <a:p>
            <a:pPr algn="ctr"/>
            <a:r>
              <a:rPr lang="en-US" sz="1600" b="1" dirty="0" smtClean="0"/>
              <a:t>Background</a:t>
            </a:r>
          </a:p>
          <a:p>
            <a:pPr algn="ctr"/>
            <a:r>
              <a:rPr lang="en-US" sz="1600" b="1" dirty="0" smtClean="0"/>
              <a:t>(GFS)</a:t>
            </a:r>
            <a:endParaRPr lang="en-US" b="1" dirty="0"/>
          </a:p>
        </p:txBody>
      </p:sp>
      <p:sp>
        <p:nvSpPr>
          <p:cNvPr id="7" name="TextBox 6"/>
          <p:cNvSpPr txBox="1"/>
          <p:nvPr/>
        </p:nvSpPr>
        <p:spPr>
          <a:xfrm>
            <a:off x="6934200" y="3377625"/>
            <a:ext cx="938077" cy="584775"/>
          </a:xfrm>
          <a:prstGeom prst="rect">
            <a:avLst/>
          </a:prstGeom>
          <a:noFill/>
        </p:spPr>
        <p:txBody>
          <a:bodyPr wrap="none" rtlCol="0">
            <a:spAutoFit/>
          </a:bodyPr>
          <a:lstStyle/>
          <a:p>
            <a:pPr algn="ctr"/>
            <a:r>
              <a:rPr lang="en-US" sz="1600" b="1" dirty="0" smtClean="0"/>
              <a:t>Sounder</a:t>
            </a:r>
          </a:p>
          <a:p>
            <a:pPr algn="ctr"/>
            <a:r>
              <a:rPr lang="en-US" sz="1600" b="1" dirty="0" smtClean="0"/>
              <a:t>adjusted</a:t>
            </a:r>
            <a:endParaRPr lang="en-US" b="1" dirty="0"/>
          </a:p>
        </p:txBody>
      </p:sp>
      <p:cxnSp>
        <p:nvCxnSpPr>
          <p:cNvPr id="8" name="Straight Arrow Connector 7"/>
          <p:cNvCxnSpPr/>
          <p:nvPr/>
        </p:nvCxnSpPr>
        <p:spPr>
          <a:xfrm>
            <a:off x="1981200" y="5105400"/>
            <a:ext cx="3657600" cy="0"/>
          </a:xfrm>
          <a:prstGeom prst="straightConnector1">
            <a:avLst/>
          </a:prstGeom>
          <a:ln w="5715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18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381000"/>
            <a:ext cx="8458200" cy="457200"/>
          </a:xfrm>
        </p:spPr>
        <p:txBody>
          <a:bodyPr>
            <a:noAutofit/>
          </a:bodyPr>
          <a:lstStyle/>
          <a:p>
            <a:pPr algn="l"/>
            <a:r>
              <a:rPr lang="en-US" sz="2800" b="1" dirty="0" smtClean="0"/>
              <a:t>Current GOES-13 Sounder Weighting Functions</a:t>
            </a:r>
            <a:endParaRPr lang="en-US" sz="2800" b="1" dirty="0"/>
          </a:p>
        </p:txBody>
      </p:sp>
      <p:pic>
        <p:nvPicPr>
          <p:cNvPr id="26626" name="Picture 2" descr="http://cimss.ssec.wisc.edu/goes/wf/GOES13/images/WF_GOES-13S_BAND10_WV1.0_ZEN00_ATM02_SKINT000_W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3048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cimss.ssec.wisc.edu/goes/wf/GOES13/images/WF_GOES-13S_BAND11_WV1.0_ZEN00_ATM02_SKINT000_W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01492"/>
            <a:ext cx="3048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cimss.ssec.wisc.edu/goes/wf/GOES13/images/WF_GOES-13S_BAND12_WV1.0_ZEN00_ATM02_SKINT000_W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01492"/>
            <a:ext cx="3048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344692"/>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344692"/>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434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5"/>
          <p:cNvSpPr txBox="1">
            <a:spLocks noChangeArrowheads="1"/>
          </p:cNvSpPr>
          <p:nvPr/>
        </p:nvSpPr>
        <p:spPr bwMode="auto">
          <a:xfrm rot="16200000">
            <a:off x="7509161" y="5287694"/>
            <a:ext cx="369332" cy="290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Plots courtesy of Mat </a:t>
            </a:r>
            <a:r>
              <a:rPr lang="en-US" sz="1200" dirty="0" err="1" smtClean="0"/>
              <a:t>Gunshor</a:t>
            </a:r>
            <a:r>
              <a:rPr lang="en-US" sz="1200" dirty="0" smtClean="0"/>
              <a:t>, CIMSS</a:t>
            </a:r>
            <a:endParaRPr lang="en-US" sz="1200" dirty="0"/>
          </a:p>
        </p:txBody>
      </p:sp>
      <p:sp>
        <p:nvSpPr>
          <p:cNvPr id="4" name="TextBox 3"/>
          <p:cNvSpPr txBox="1"/>
          <p:nvPr/>
        </p:nvSpPr>
        <p:spPr>
          <a:xfrm>
            <a:off x="228600" y="1066800"/>
            <a:ext cx="5562600" cy="646331"/>
          </a:xfrm>
          <a:prstGeom prst="rect">
            <a:avLst/>
          </a:prstGeom>
          <a:noFill/>
        </p:spPr>
        <p:txBody>
          <a:bodyPr wrap="square" rtlCol="0">
            <a:spAutoFit/>
          </a:bodyPr>
          <a:lstStyle/>
          <a:p>
            <a:r>
              <a:rPr lang="en-US" dirty="0" smtClean="0"/>
              <a:t>Geostationary satellites can provide information of mid-level water vapor.</a:t>
            </a:r>
            <a:endParaRPr lang="en-US" dirty="0"/>
          </a:p>
        </p:txBody>
      </p:sp>
      <p:sp>
        <p:nvSpPr>
          <p:cNvPr id="5" name="Rectangle 4"/>
          <p:cNvSpPr/>
          <p:nvPr/>
        </p:nvSpPr>
        <p:spPr>
          <a:xfrm>
            <a:off x="1760123" y="3613666"/>
            <a:ext cx="830677" cy="369332"/>
          </a:xfrm>
          <a:prstGeom prst="rect">
            <a:avLst/>
          </a:prstGeom>
        </p:spPr>
        <p:txBody>
          <a:bodyPr wrap="none">
            <a:spAutoFit/>
          </a:bodyPr>
          <a:lstStyle/>
          <a:p>
            <a:r>
              <a:rPr lang="en-US" dirty="0" smtClean="0"/>
              <a:t>7.5 </a:t>
            </a:r>
            <a:r>
              <a:rPr lang="en-US" dirty="0"/>
              <a:t>µm</a:t>
            </a:r>
          </a:p>
        </p:txBody>
      </p:sp>
      <p:sp>
        <p:nvSpPr>
          <p:cNvPr id="13" name="Rectangle 12"/>
          <p:cNvSpPr/>
          <p:nvPr/>
        </p:nvSpPr>
        <p:spPr>
          <a:xfrm>
            <a:off x="4876800" y="3613666"/>
            <a:ext cx="843501" cy="369332"/>
          </a:xfrm>
          <a:prstGeom prst="rect">
            <a:avLst/>
          </a:prstGeom>
        </p:spPr>
        <p:txBody>
          <a:bodyPr wrap="none">
            <a:spAutoFit/>
          </a:bodyPr>
          <a:lstStyle/>
          <a:p>
            <a:r>
              <a:rPr lang="en-US" dirty="0" smtClean="0"/>
              <a:t>7.0 </a:t>
            </a:r>
            <a:r>
              <a:rPr lang="en-US" dirty="0"/>
              <a:t>µm</a:t>
            </a:r>
          </a:p>
        </p:txBody>
      </p:sp>
      <p:sp>
        <p:nvSpPr>
          <p:cNvPr id="14" name="Rectangle 13"/>
          <p:cNvSpPr/>
          <p:nvPr/>
        </p:nvSpPr>
        <p:spPr>
          <a:xfrm>
            <a:off x="7848600" y="3613666"/>
            <a:ext cx="848309" cy="369332"/>
          </a:xfrm>
          <a:prstGeom prst="rect">
            <a:avLst/>
          </a:prstGeom>
        </p:spPr>
        <p:txBody>
          <a:bodyPr wrap="none">
            <a:spAutoFit/>
          </a:bodyPr>
          <a:lstStyle/>
          <a:p>
            <a:r>
              <a:rPr lang="en-US" dirty="0"/>
              <a:t>6</a:t>
            </a:r>
            <a:r>
              <a:rPr lang="en-US" dirty="0" smtClean="0"/>
              <a:t>.5 </a:t>
            </a:r>
            <a:r>
              <a:rPr lang="en-US" dirty="0"/>
              <a:t>µm</a:t>
            </a:r>
          </a:p>
        </p:txBody>
      </p:sp>
    </p:spTree>
    <p:extLst>
      <p:ext uri="{BB962C8B-B14F-4D97-AF65-F5344CB8AC3E}">
        <p14:creationId xmlns:p14="http://schemas.microsoft.com/office/powerpoint/2010/main" val="6839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598" y="381000"/>
            <a:ext cx="8458201" cy="457200"/>
          </a:xfrm>
        </p:spPr>
        <p:txBody>
          <a:bodyPr>
            <a:noAutofit/>
          </a:bodyPr>
          <a:lstStyle/>
          <a:p>
            <a:pPr algn="l"/>
            <a:r>
              <a:rPr lang="en-US" sz="2800" b="1" dirty="0" smtClean="0"/>
              <a:t>GOES-R ABI Weighting Functions</a:t>
            </a:r>
            <a:endParaRPr lang="en-US" sz="2800" b="1" dirty="0"/>
          </a:p>
        </p:txBody>
      </p:sp>
      <p:pic>
        <p:nvPicPr>
          <p:cNvPr id="1026" name="Picture 2" descr="http://cimss.ssec.wisc.edu/goes/wf/ABI/images/WF_GABI-01I_BAND08_WV1.0_ZEN00_ATM02_SKINT000_W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048" y="1600201"/>
            <a:ext cx="3044952" cy="2740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imss.ssec.wisc.edu/goes/wf/ABI/images/WF_GABI-01I_BAND09_WV1.0_ZEN00_ATM02_SKINT000_W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048" y="1600200"/>
            <a:ext cx="3044952" cy="27404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imss.ssec.wisc.edu/goes/wf/ABI/images/WF_GABI-01I_BAND10_WV1.0_ZEN00_ATM02_SKINT000_W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1"/>
            <a:ext cx="3044952" cy="27404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360613"/>
            <a:ext cx="3044952" cy="203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1048" y="4364488"/>
            <a:ext cx="3044952" cy="203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4360612"/>
            <a:ext cx="3044952" cy="203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5"/>
          <p:cNvSpPr txBox="1">
            <a:spLocks noChangeArrowheads="1"/>
          </p:cNvSpPr>
          <p:nvPr/>
        </p:nvSpPr>
        <p:spPr bwMode="auto">
          <a:xfrm rot="16200000">
            <a:off x="7416978" y="5156027"/>
            <a:ext cx="369332" cy="31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2000" b="1">
                <a:solidFill>
                  <a:schemeClr val="tx1"/>
                </a:solidFill>
                <a:latin typeface="Arial" charset="0"/>
                <a:ea typeface="ＭＳ Ｐゴシック" charset="-128"/>
              </a:defRPr>
            </a:lvl1pPr>
            <a:lvl2pPr marL="37931725" indent="-37474525" eaLnBrk="0" hangingPunct="0">
              <a:defRPr sz="2000" b="1">
                <a:solidFill>
                  <a:schemeClr val="tx1"/>
                </a:solidFill>
                <a:latin typeface="Arial" charset="0"/>
                <a:ea typeface="ＭＳ Ｐゴシック" charset="-128"/>
              </a:defRPr>
            </a:lvl2pPr>
            <a:lvl3pPr eaLnBrk="0" hangingPunct="0">
              <a:defRPr sz="2000" b="1">
                <a:solidFill>
                  <a:schemeClr val="tx1"/>
                </a:solidFill>
                <a:latin typeface="Arial" charset="0"/>
                <a:ea typeface="ＭＳ Ｐゴシック" charset="-128"/>
              </a:defRPr>
            </a:lvl3pPr>
            <a:lvl4pPr eaLnBrk="0" hangingPunct="0">
              <a:defRPr sz="2000" b="1">
                <a:solidFill>
                  <a:schemeClr val="tx1"/>
                </a:solidFill>
                <a:latin typeface="Arial" charset="0"/>
                <a:ea typeface="ＭＳ Ｐゴシック" charset="-128"/>
              </a:defRPr>
            </a:lvl4pPr>
            <a:lvl5pPr eaLnBrk="0" hangingPunct="0">
              <a:defRPr sz="2000" b="1">
                <a:solidFill>
                  <a:schemeClr val="tx1"/>
                </a:solidFill>
                <a:latin typeface="Arial" charset="0"/>
                <a:ea typeface="ＭＳ Ｐゴシック" charset="-128"/>
              </a:defRPr>
            </a:lvl5pPr>
            <a:lvl6pPr marL="457200" eaLnBrk="0" fontAlgn="base" hangingPunct="0">
              <a:spcBef>
                <a:spcPct val="0"/>
              </a:spcBef>
              <a:spcAft>
                <a:spcPct val="0"/>
              </a:spcAft>
              <a:defRPr sz="2000" b="1">
                <a:solidFill>
                  <a:schemeClr val="tx1"/>
                </a:solidFill>
                <a:latin typeface="Arial" charset="0"/>
                <a:ea typeface="ＭＳ Ｐゴシック" charset="-128"/>
              </a:defRPr>
            </a:lvl6pPr>
            <a:lvl7pPr marL="914400" eaLnBrk="0" fontAlgn="base" hangingPunct="0">
              <a:spcBef>
                <a:spcPct val="0"/>
              </a:spcBef>
              <a:spcAft>
                <a:spcPct val="0"/>
              </a:spcAft>
              <a:defRPr sz="2000" b="1">
                <a:solidFill>
                  <a:schemeClr val="tx1"/>
                </a:solidFill>
                <a:latin typeface="Arial" charset="0"/>
                <a:ea typeface="ＭＳ Ｐゴシック" charset="-128"/>
              </a:defRPr>
            </a:lvl7pPr>
            <a:lvl8pPr marL="1371600" eaLnBrk="0" fontAlgn="base" hangingPunct="0">
              <a:spcBef>
                <a:spcPct val="0"/>
              </a:spcBef>
              <a:spcAft>
                <a:spcPct val="0"/>
              </a:spcAft>
              <a:defRPr sz="2000" b="1">
                <a:solidFill>
                  <a:schemeClr val="tx1"/>
                </a:solidFill>
                <a:latin typeface="Arial" charset="0"/>
                <a:ea typeface="ＭＳ Ｐゴシック" charset="-128"/>
              </a:defRPr>
            </a:lvl8pPr>
            <a:lvl9pPr marL="1828800"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r>
              <a:rPr lang="en-US" sz="1200" dirty="0" smtClean="0"/>
              <a:t>Images courtesy of Justin </a:t>
            </a:r>
            <a:r>
              <a:rPr lang="en-US" sz="1200" dirty="0" err="1" smtClean="0"/>
              <a:t>Sieglaff</a:t>
            </a:r>
            <a:r>
              <a:rPr lang="en-US" sz="1200" dirty="0" smtClean="0"/>
              <a:t>, CIMSS</a:t>
            </a:r>
            <a:endParaRPr lang="en-US" sz="1200" dirty="0"/>
          </a:p>
        </p:txBody>
      </p:sp>
      <p:sp>
        <p:nvSpPr>
          <p:cNvPr id="13" name="TextBox 12"/>
          <p:cNvSpPr txBox="1"/>
          <p:nvPr/>
        </p:nvSpPr>
        <p:spPr>
          <a:xfrm>
            <a:off x="228599" y="1066800"/>
            <a:ext cx="5562601" cy="646331"/>
          </a:xfrm>
          <a:prstGeom prst="rect">
            <a:avLst/>
          </a:prstGeom>
          <a:noFill/>
        </p:spPr>
        <p:txBody>
          <a:bodyPr wrap="square" rtlCol="0">
            <a:spAutoFit/>
          </a:bodyPr>
          <a:lstStyle/>
          <a:p>
            <a:r>
              <a:rPr lang="en-US" dirty="0" smtClean="0"/>
              <a:t>This capability will continue in the GOES-R era, but still no surface moisture resolution.</a:t>
            </a:r>
            <a:endParaRPr lang="en-US" dirty="0"/>
          </a:p>
        </p:txBody>
      </p:sp>
      <p:sp>
        <p:nvSpPr>
          <p:cNvPr id="14" name="TextBox 13"/>
          <p:cNvSpPr txBox="1"/>
          <p:nvPr/>
        </p:nvSpPr>
        <p:spPr>
          <a:xfrm>
            <a:off x="228600" y="6248400"/>
            <a:ext cx="2822448" cy="369332"/>
          </a:xfrm>
          <a:prstGeom prst="rect">
            <a:avLst/>
          </a:prstGeom>
          <a:noFill/>
        </p:spPr>
        <p:txBody>
          <a:bodyPr wrap="square" rtlCol="0">
            <a:spAutoFit/>
          </a:bodyPr>
          <a:lstStyle/>
          <a:p>
            <a:r>
              <a:rPr lang="en-US" dirty="0" smtClean="0"/>
              <a:t>Simulated imagery</a:t>
            </a:r>
            <a:endParaRPr lang="en-US" dirty="0"/>
          </a:p>
        </p:txBody>
      </p:sp>
      <p:sp>
        <p:nvSpPr>
          <p:cNvPr id="15" name="Rectangle 14"/>
          <p:cNvSpPr/>
          <p:nvPr/>
        </p:nvSpPr>
        <p:spPr>
          <a:xfrm>
            <a:off x="1760123" y="3613666"/>
            <a:ext cx="829073" cy="369332"/>
          </a:xfrm>
          <a:prstGeom prst="rect">
            <a:avLst/>
          </a:prstGeom>
        </p:spPr>
        <p:txBody>
          <a:bodyPr wrap="none">
            <a:spAutoFit/>
          </a:bodyPr>
          <a:lstStyle/>
          <a:p>
            <a:r>
              <a:rPr lang="en-US" dirty="0" smtClean="0"/>
              <a:t>7.3 </a:t>
            </a:r>
            <a:r>
              <a:rPr lang="en-US" dirty="0"/>
              <a:t>µm</a:t>
            </a:r>
          </a:p>
        </p:txBody>
      </p:sp>
      <p:sp>
        <p:nvSpPr>
          <p:cNvPr id="16" name="Rectangle 15"/>
          <p:cNvSpPr/>
          <p:nvPr/>
        </p:nvSpPr>
        <p:spPr>
          <a:xfrm>
            <a:off x="4876800" y="3613666"/>
            <a:ext cx="843501" cy="369332"/>
          </a:xfrm>
          <a:prstGeom prst="rect">
            <a:avLst/>
          </a:prstGeom>
        </p:spPr>
        <p:txBody>
          <a:bodyPr wrap="none">
            <a:spAutoFit/>
          </a:bodyPr>
          <a:lstStyle/>
          <a:p>
            <a:r>
              <a:rPr lang="en-US" dirty="0" smtClean="0"/>
              <a:t>7.0 </a:t>
            </a:r>
            <a:r>
              <a:rPr lang="en-US" dirty="0"/>
              <a:t>µm</a:t>
            </a:r>
          </a:p>
        </p:txBody>
      </p:sp>
      <p:sp>
        <p:nvSpPr>
          <p:cNvPr id="17" name="Rectangle 16"/>
          <p:cNvSpPr/>
          <p:nvPr/>
        </p:nvSpPr>
        <p:spPr>
          <a:xfrm>
            <a:off x="7848600" y="3613666"/>
            <a:ext cx="841897" cy="369332"/>
          </a:xfrm>
          <a:prstGeom prst="rect">
            <a:avLst/>
          </a:prstGeom>
        </p:spPr>
        <p:txBody>
          <a:bodyPr wrap="none">
            <a:spAutoFit/>
          </a:bodyPr>
          <a:lstStyle/>
          <a:p>
            <a:r>
              <a:rPr lang="en-US" dirty="0" smtClean="0"/>
              <a:t>6.2 </a:t>
            </a:r>
            <a:r>
              <a:rPr lang="en-US" dirty="0"/>
              <a:t>µm</a:t>
            </a:r>
          </a:p>
        </p:txBody>
      </p:sp>
    </p:spTree>
    <p:extLst>
      <p:ext uri="{BB962C8B-B14F-4D97-AF65-F5344CB8AC3E}">
        <p14:creationId xmlns:p14="http://schemas.microsoft.com/office/powerpoint/2010/main" val="3129592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381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dirty="0">
                <a:solidFill>
                  <a:schemeClr val="tx2"/>
                </a:solidFill>
              </a:rPr>
              <a:t>Assimilating Clouds from GOES</a:t>
            </a:r>
          </a:p>
        </p:txBody>
      </p:sp>
      <p:sp>
        <p:nvSpPr>
          <p:cNvPr id="11267" name="Text Box 3"/>
          <p:cNvSpPr txBox="1">
            <a:spLocks noChangeArrowheads="1"/>
          </p:cNvSpPr>
          <p:nvPr/>
        </p:nvSpPr>
        <p:spPr bwMode="auto">
          <a:xfrm>
            <a:off x="304800" y="990601"/>
            <a:ext cx="2819400" cy="1384995"/>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b="1" dirty="0"/>
              <a:t>Retrievals of cloud-top pressure (CTP) and effective cloud amount (ECA) from GOES are used to adjust cloud water mixing ratio in the CRAS spin-up forecast.  (Similar to </a:t>
            </a:r>
            <a:r>
              <a:rPr lang="en-US" sz="1200" b="1" dirty="0" err="1"/>
              <a:t>Bayler</a:t>
            </a:r>
            <a:r>
              <a:rPr lang="en-US" sz="1200" b="1" dirty="0"/>
              <a:t> et.al., 2000, </a:t>
            </a:r>
            <a:r>
              <a:rPr lang="en-US" sz="1200" b="1" u="sng" dirty="0"/>
              <a:t>Mon. </a:t>
            </a:r>
            <a:r>
              <a:rPr lang="en-US" sz="1200" b="1" u="sng" dirty="0" err="1"/>
              <a:t>Wea</a:t>
            </a:r>
            <a:r>
              <a:rPr lang="en-US" sz="1200" b="1" u="sng" dirty="0"/>
              <a:t>. Rev</a:t>
            </a:r>
            <a:r>
              <a:rPr lang="en-US" sz="1200" b="1" dirty="0"/>
              <a:t>. 128, 3911-3920.)</a:t>
            </a:r>
          </a:p>
        </p:txBody>
      </p:sp>
      <p:sp>
        <p:nvSpPr>
          <p:cNvPr id="11271" name="Text Box 7"/>
          <p:cNvSpPr txBox="1">
            <a:spLocks noChangeArrowheads="1"/>
          </p:cNvSpPr>
          <p:nvPr/>
        </p:nvSpPr>
        <p:spPr bwMode="auto">
          <a:xfrm>
            <a:off x="3505200" y="2553593"/>
            <a:ext cx="54102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t>Procedure</a:t>
            </a:r>
          </a:p>
          <a:p>
            <a:pPr eaLnBrk="1" hangingPunct="1"/>
            <a:endParaRPr lang="en-US" sz="1400" b="1" dirty="0">
              <a:solidFill>
                <a:srgbClr val="FF0000"/>
              </a:solidFill>
            </a:endParaRPr>
          </a:p>
          <a:p>
            <a:pPr eaLnBrk="1" hangingPunct="1"/>
            <a:r>
              <a:rPr lang="en-US" sz="1200" b="1" u="sng" dirty="0"/>
              <a:t>Given</a:t>
            </a:r>
            <a:r>
              <a:rPr lang="en-US" sz="1200" b="1" dirty="0"/>
              <a:t>:</a:t>
            </a:r>
          </a:p>
          <a:p>
            <a:pPr eaLnBrk="1" hangingPunct="1"/>
            <a:r>
              <a:rPr lang="en-US" sz="1200" b="1" dirty="0"/>
              <a:t>CTP</a:t>
            </a:r>
            <a:r>
              <a:rPr lang="en-US" sz="1200" b="1" baseline="-25000" dirty="0"/>
              <a:t>M</a:t>
            </a:r>
            <a:r>
              <a:rPr lang="en-US" sz="1200" b="1" dirty="0"/>
              <a:t>(n) = GOES cloud-top pressure vector at grid cell, n = count</a:t>
            </a:r>
          </a:p>
          <a:p>
            <a:pPr eaLnBrk="1" hangingPunct="1"/>
            <a:r>
              <a:rPr lang="en-US" sz="1200" b="1" dirty="0"/>
              <a:t>ECA</a:t>
            </a:r>
            <a:r>
              <a:rPr lang="en-US" sz="1200" b="1" baseline="-25000" dirty="0"/>
              <a:t>M</a:t>
            </a:r>
            <a:r>
              <a:rPr lang="en-US" sz="1200" b="1" dirty="0"/>
              <a:t>(n) = GOES effective cloud amount vector at grid cell, n = count</a:t>
            </a:r>
          </a:p>
          <a:p>
            <a:pPr eaLnBrk="1" hangingPunct="1"/>
            <a:r>
              <a:rPr lang="en-US" sz="1200" b="1" dirty="0"/>
              <a:t>q</a:t>
            </a:r>
            <a:r>
              <a:rPr lang="en-US" sz="1200" b="1" baseline="-25000" dirty="0"/>
              <a:t>c</a:t>
            </a:r>
            <a:r>
              <a:rPr lang="en-US" sz="1200" b="1" dirty="0"/>
              <a:t>(k) = cloud mixing ratio at model level k</a:t>
            </a:r>
          </a:p>
          <a:p>
            <a:pPr eaLnBrk="1" hangingPunct="1"/>
            <a:r>
              <a:rPr lang="en-US" sz="1200" b="1" dirty="0"/>
              <a:t>q*</a:t>
            </a:r>
            <a:r>
              <a:rPr lang="en-US" sz="1200" b="1" baseline="-25000" dirty="0"/>
              <a:t>c</a:t>
            </a:r>
            <a:r>
              <a:rPr lang="en-US" sz="1200" b="1" dirty="0"/>
              <a:t>(T) = Max cloud mixing ratio (</a:t>
            </a:r>
            <a:r>
              <a:rPr lang="en-US" sz="1200" b="1" dirty="0" smtClean="0"/>
              <a:t>Auto-conversion</a:t>
            </a:r>
            <a:r>
              <a:rPr lang="en-US" sz="1200" b="1" dirty="0"/>
              <a:t>)</a:t>
            </a:r>
          </a:p>
          <a:p>
            <a:pPr eaLnBrk="1" hangingPunct="1"/>
            <a:r>
              <a:rPr lang="en-US" sz="1200" b="1" dirty="0"/>
              <a:t>n(k) = # </a:t>
            </a:r>
            <a:r>
              <a:rPr lang="en-US" sz="1200" b="1" dirty="0" smtClean="0"/>
              <a:t>GOES retrievals per </a:t>
            </a:r>
            <a:r>
              <a:rPr lang="en-US" sz="1200" b="1" dirty="0"/>
              <a:t>model grid cell</a:t>
            </a:r>
          </a:p>
          <a:p>
            <a:pPr eaLnBrk="1" hangingPunct="1"/>
            <a:endParaRPr lang="en-US" sz="1200" b="1" u="sng" dirty="0"/>
          </a:p>
          <a:p>
            <a:pPr eaLnBrk="1" hangingPunct="1">
              <a:buFontTx/>
              <a:buAutoNum type="arabicPeriod"/>
            </a:pPr>
            <a:r>
              <a:rPr lang="en-US" sz="1200" b="1" dirty="0"/>
              <a:t>Bin 5km CTP</a:t>
            </a:r>
            <a:r>
              <a:rPr lang="en-US" sz="1200" b="1" baseline="-25000" dirty="0"/>
              <a:t>M</a:t>
            </a:r>
            <a:r>
              <a:rPr lang="en-US" sz="1200" b="1" dirty="0"/>
              <a:t>(n) onto a model grid cell</a:t>
            </a:r>
          </a:p>
          <a:p>
            <a:pPr eaLnBrk="1" hangingPunct="1">
              <a:buFontTx/>
              <a:buAutoNum type="arabicPeriod"/>
            </a:pPr>
            <a:endParaRPr lang="en-US" sz="1200" b="1" dirty="0"/>
          </a:p>
          <a:p>
            <a:pPr eaLnBrk="1" hangingPunct="1">
              <a:buFontTx/>
              <a:buAutoNum type="arabicPeriod"/>
            </a:pPr>
            <a:r>
              <a:rPr lang="en-US" sz="1200" b="1" dirty="0"/>
              <a:t>Sort grid cell CTP</a:t>
            </a:r>
            <a:r>
              <a:rPr lang="en-US" sz="1200" b="1" baseline="-25000" dirty="0"/>
              <a:t>M</a:t>
            </a:r>
            <a:r>
              <a:rPr lang="en-US" sz="1200" b="1" dirty="0"/>
              <a:t> and ECA</a:t>
            </a:r>
            <a:r>
              <a:rPr lang="en-US" sz="1200" b="1" baseline="-25000" dirty="0"/>
              <a:t>M</a:t>
            </a:r>
            <a:r>
              <a:rPr lang="en-US" sz="1200" b="1" dirty="0"/>
              <a:t> onto model pressure levels</a:t>
            </a:r>
          </a:p>
          <a:p>
            <a:pPr eaLnBrk="1" hangingPunct="1">
              <a:buFontTx/>
              <a:buAutoNum type="arabicPeriod"/>
            </a:pPr>
            <a:endParaRPr lang="en-US" sz="1200" b="1" dirty="0"/>
          </a:p>
          <a:p>
            <a:pPr eaLnBrk="1" hangingPunct="1">
              <a:buFontTx/>
              <a:buAutoNum type="arabicPeriod"/>
            </a:pPr>
            <a:r>
              <a:rPr lang="en-US" sz="1200" b="1" dirty="0"/>
              <a:t>If RH(k) &gt; </a:t>
            </a:r>
            <a:r>
              <a:rPr lang="en-US" sz="1200" b="1" dirty="0" err="1"/>
              <a:t>RH</a:t>
            </a:r>
            <a:r>
              <a:rPr lang="en-US" sz="1200" b="1" baseline="-25000" dirty="0" err="1"/>
              <a:t>evap</a:t>
            </a:r>
            <a:r>
              <a:rPr lang="en-US" sz="1200" b="1" dirty="0"/>
              <a:t>(k) – 20%, proceed</a:t>
            </a:r>
          </a:p>
          <a:p>
            <a:pPr eaLnBrk="1" hangingPunct="1">
              <a:buFontTx/>
              <a:buAutoNum type="arabicPeriod"/>
            </a:pPr>
            <a:endParaRPr lang="en-US" sz="1200" b="1" dirty="0"/>
          </a:p>
          <a:p>
            <a:pPr eaLnBrk="1" hangingPunct="1">
              <a:buFontTx/>
              <a:buAutoNum type="arabicPeriod"/>
            </a:pPr>
            <a:r>
              <a:rPr lang="en-US" sz="1200" b="1" dirty="0"/>
              <a:t>Clear cloud above CTP</a:t>
            </a:r>
            <a:r>
              <a:rPr lang="en-US" sz="1200" b="1" baseline="-25000" dirty="0"/>
              <a:t>M</a:t>
            </a:r>
            <a:r>
              <a:rPr lang="en-US" sz="1200" b="1" dirty="0"/>
              <a:t> , </a:t>
            </a:r>
            <a:r>
              <a:rPr lang="en-US" sz="1200" b="1" dirty="0" err="1"/>
              <a:t>q</a:t>
            </a:r>
            <a:r>
              <a:rPr lang="en-US" sz="1200" b="1" baseline="-25000" dirty="0" err="1"/>
              <a:t>C</a:t>
            </a:r>
            <a:r>
              <a:rPr lang="en-US" sz="1200" b="1" dirty="0"/>
              <a:t>(k) | (CTP</a:t>
            </a:r>
            <a:r>
              <a:rPr lang="en-US" sz="1200" b="1" baseline="-25000" dirty="0"/>
              <a:t>M</a:t>
            </a:r>
            <a:r>
              <a:rPr lang="en-US" sz="1200" b="1" dirty="0"/>
              <a:t> , top) = 0</a:t>
            </a:r>
          </a:p>
          <a:p>
            <a:pPr eaLnBrk="1" hangingPunct="1">
              <a:buFontTx/>
              <a:buAutoNum type="arabicPeriod"/>
            </a:pPr>
            <a:endParaRPr lang="en-US" sz="1200" b="1" dirty="0"/>
          </a:p>
          <a:p>
            <a:pPr eaLnBrk="1" hangingPunct="1">
              <a:buFontTx/>
              <a:buAutoNum type="arabicPeriod"/>
            </a:pPr>
            <a:r>
              <a:rPr lang="en-US" sz="1200" b="1" dirty="0"/>
              <a:t>For layers above </a:t>
            </a:r>
            <a:r>
              <a:rPr lang="en-US" sz="1200" b="1" dirty="0" smtClean="0"/>
              <a:t>600 </a:t>
            </a:r>
            <a:r>
              <a:rPr lang="en-US" sz="1200" b="1" dirty="0" err="1" smtClean="0"/>
              <a:t>hPa</a:t>
            </a:r>
            <a:r>
              <a:rPr lang="en-US" sz="1200" b="1" dirty="0"/>
              <a:t>: q</a:t>
            </a:r>
            <a:r>
              <a:rPr lang="en-US" sz="1200" b="1" baseline="-25000" dirty="0"/>
              <a:t>c</a:t>
            </a:r>
            <a:r>
              <a:rPr lang="en-US" sz="1200" b="1" dirty="0"/>
              <a:t>(k) = [ </a:t>
            </a:r>
            <a:r>
              <a:rPr lang="el-GR" sz="1200" b="1" dirty="0">
                <a:cs typeface="Arial" pitchFamily="34" charset="0"/>
              </a:rPr>
              <a:t>Σ</a:t>
            </a:r>
            <a:r>
              <a:rPr lang="en-US" sz="1200" b="1" baseline="-25000" dirty="0">
                <a:cs typeface="Arial" pitchFamily="34" charset="0"/>
              </a:rPr>
              <a:t>n</a:t>
            </a:r>
            <a:r>
              <a:rPr lang="en-US" sz="1200" b="1" dirty="0"/>
              <a:t> ECA</a:t>
            </a:r>
            <a:r>
              <a:rPr lang="en-US" sz="1200" b="1" baseline="-25000" dirty="0"/>
              <a:t>M</a:t>
            </a:r>
            <a:r>
              <a:rPr lang="en-US" sz="1200" b="1" dirty="0"/>
              <a:t>(k) ] / n(k) x q*</a:t>
            </a:r>
            <a:r>
              <a:rPr lang="en-US" sz="1200" b="1" baseline="-25000" dirty="0"/>
              <a:t>c</a:t>
            </a:r>
            <a:r>
              <a:rPr lang="en-US" sz="1200" b="1" dirty="0"/>
              <a:t>(T)</a:t>
            </a:r>
          </a:p>
          <a:p>
            <a:pPr eaLnBrk="1" hangingPunct="1">
              <a:buFontTx/>
              <a:buAutoNum type="arabicPeriod"/>
            </a:pPr>
            <a:endParaRPr lang="en-US" sz="1200" b="1" dirty="0"/>
          </a:p>
          <a:p>
            <a:pPr eaLnBrk="1" hangingPunct="1">
              <a:buFontTx/>
              <a:buAutoNum type="arabicPeriod"/>
            </a:pPr>
            <a:r>
              <a:rPr lang="en-US" sz="1200" b="1" dirty="0"/>
              <a:t>For layers below </a:t>
            </a:r>
            <a:r>
              <a:rPr lang="en-US" sz="1200" b="1" dirty="0" smtClean="0"/>
              <a:t>600 </a:t>
            </a:r>
            <a:r>
              <a:rPr lang="en-US" sz="1200" b="1" dirty="0" err="1" smtClean="0"/>
              <a:t>hPa</a:t>
            </a:r>
            <a:r>
              <a:rPr lang="en-US" sz="1200" b="1" dirty="0"/>
              <a:t>: q</a:t>
            </a:r>
            <a:r>
              <a:rPr lang="en-US" sz="1200" b="1" baseline="-25000" dirty="0"/>
              <a:t>c</a:t>
            </a:r>
            <a:r>
              <a:rPr lang="en-US" sz="1200" b="1" dirty="0"/>
              <a:t>(k) = </a:t>
            </a:r>
            <a:r>
              <a:rPr lang="en-US" sz="1200" b="1" dirty="0" err="1"/>
              <a:t>n</a:t>
            </a:r>
            <a:r>
              <a:rPr lang="en-US" sz="1200" b="1" baseline="-25000" dirty="0" err="1"/>
              <a:t>cld</a:t>
            </a:r>
            <a:r>
              <a:rPr lang="en-US" sz="1200" b="1" dirty="0"/>
              <a:t>(k) / n(k) x q*</a:t>
            </a:r>
            <a:r>
              <a:rPr lang="en-US" sz="1200" b="1" baseline="-25000" dirty="0"/>
              <a:t>c</a:t>
            </a:r>
            <a:r>
              <a:rPr lang="en-US" sz="1200" b="1" dirty="0"/>
              <a:t>(T)</a:t>
            </a:r>
          </a:p>
        </p:txBody>
      </p:sp>
      <p:sp>
        <p:nvSpPr>
          <p:cNvPr id="11272" name="Text Box 8"/>
          <p:cNvSpPr txBox="1">
            <a:spLocks noChangeArrowheads="1"/>
          </p:cNvSpPr>
          <p:nvPr/>
        </p:nvSpPr>
        <p:spPr bwMode="auto">
          <a:xfrm>
            <a:off x="3505200" y="990600"/>
            <a:ext cx="5410200" cy="1323439"/>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a:t>Cloud Modification Options</a:t>
            </a:r>
          </a:p>
          <a:p>
            <a:pPr eaLnBrk="1" hangingPunct="1"/>
            <a:endParaRPr lang="en-US" sz="1200" b="1" u="sng" dirty="0" smtClean="0"/>
          </a:p>
          <a:p>
            <a:pPr eaLnBrk="1" hangingPunct="1"/>
            <a:r>
              <a:rPr lang="en-US" sz="1400" b="1" u="sng" dirty="0" smtClean="0"/>
              <a:t>Background</a:t>
            </a:r>
            <a:r>
              <a:rPr lang="en-US" sz="1400" b="1" dirty="0" smtClean="0"/>
              <a:t>	</a:t>
            </a:r>
            <a:r>
              <a:rPr lang="en-US" sz="1400" b="1" u="sng" dirty="0" smtClean="0"/>
              <a:t>GOES</a:t>
            </a:r>
            <a:r>
              <a:rPr lang="en-US" sz="1400" b="1" dirty="0" smtClean="0"/>
              <a:t>	</a:t>
            </a:r>
            <a:r>
              <a:rPr lang="en-US" sz="1400" b="1" u="sng" dirty="0" smtClean="0"/>
              <a:t>Operation</a:t>
            </a:r>
            <a:r>
              <a:rPr lang="en-US" sz="1400" b="1" dirty="0"/>
              <a:t>	</a:t>
            </a:r>
          </a:p>
          <a:p>
            <a:pPr eaLnBrk="1" hangingPunct="1"/>
            <a:r>
              <a:rPr lang="en-US" sz="1200" b="1" dirty="0" smtClean="0"/>
              <a:t>Clear		Clear	Check </a:t>
            </a:r>
            <a:r>
              <a:rPr lang="en-US" sz="1200" b="1" dirty="0"/>
              <a:t>RH</a:t>
            </a:r>
          </a:p>
          <a:p>
            <a:pPr eaLnBrk="1" hangingPunct="1"/>
            <a:r>
              <a:rPr lang="en-US" sz="1200" b="1" dirty="0" smtClean="0"/>
              <a:t>Cloudy		Clear	Clear </a:t>
            </a:r>
            <a:r>
              <a:rPr lang="en-US" sz="1200" b="1" dirty="0"/>
              <a:t>cloud, adjust RH</a:t>
            </a:r>
          </a:p>
          <a:p>
            <a:pPr eaLnBrk="1" hangingPunct="1"/>
            <a:r>
              <a:rPr lang="en-US" sz="1200" b="1" dirty="0" smtClean="0"/>
              <a:t>Clear/Cloudy	Cloudy	Build </a:t>
            </a:r>
            <a:r>
              <a:rPr lang="en-US" sz="1200" b="1" dirty="0"/>
              <a:t>cloud, adjust RH, match top</a:t>
            </a:r>
          </a:p>
        </p:txBody>
      </p:sp>
      <p:sp>
        <p:nvSpPr>
          <p:cNvPr id="11" name="Text Box 12"/>
          <p:cNvSpPr txBox="1">
            <a:spLocks noChangeArrowheads="1"/>
          </p:cNvSpPr>
          <p:nvPr/>
        </p:nvSpPr>
        <p:spPr bwMode="auto">
          <a:xfrm>
            <a:off x="6096000" y="6583362"/>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200" dirty="0">
                <a:cs typeface="Arial" charset="0"/>
              </a:rPr>
              <a:t>Slide credit:  Robert </a:t>
            </a:r>
            <a:r>
              <a:rPr lang="en-US" sz="1200" dirty="0" err="1">
                <a:cs typeface="Arial" charset="0"/>
              </a:rPr>
              <a:t>Aune</a:t>
            </a:r>
            <a:r>
              <a:rPr lang="en-US" sz="1200" dirty="0">
                <a:cs typeface="Arial" charset="0"/>
              </a:rPr>
              <a:t>, NOAA/NESDIS</a:t>
            </a:r>
          </a:p>
        </p:txBody>
      </p:sp>
      <p:pic>
        <p:nvPicPr>
          <p:cNvPr id="2" name="Picture 2" descr="http://cimss.ssec.wisc.edu/goes/rt/images/conus/ctp/usct.11347.03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74950"/>
            <a:ext cx="2819400" cy="2114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cimss.ssec.wisc.edu/goes/rt/images/conus/eca/usec.11347.03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32351"/>
            <a:ext cx="28194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987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0" descr="Description: Fore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76200"/>
            <a:ext cx="2695575" cy="3324225"/>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41" descr="Description: Dif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457575"/>
            <a:ext cx="2695575" cy="3324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781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198" name="Picture 43" descr="Description: Forec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024" y="76200"/>
            <a:ext cx="2695575" cy="332422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42" descr="Description: Differ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5" y="3457575"/>
            <a:ext cx="2695575" cy="3324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8"/>
          <p:cNvSpPr>
            <a:spLocks noChangeArrowheads="1"/>
          </p:cNvSpPr>
          <p:nvPr/>
        </p:nvSpPr>
        <p:spPr bwMode="auto">
          <a:xfrm>
            <a:off x="152400" y="3933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202" name="Picture 10" descr="H:\My Documents\Graduate Work\Thesis\uspw_11314_0000.gif"/>
          <p:cNvPicPr>
            <a:picLocks noChangeAspect="1" noChangeArrowheads="1"/>
          </p:cNvPicPr>
          <p:nvPr/>
        </p:nvPicPr>
        <p:blipFill rotWithShape="1">
          <a:blip r:embed="rId6">
            <a:extLst>
              <a:ext uri="{28A0092B-C50C-407E-A947-70E740481C1C}">
                <a14:useLocalDpi xmlns:a14="http://schemas.microsoft.com/office/drawing/2010/main" val="0"/>
              </a:ext>
            </a:extLst>
          </a:blip>
          <a:srcRect l="51071"/>
          <a:stretch/>
        </p:blipFill>
        <p:spPr bwMode="auto">
          <a:xfrm>
            <a:off x="304800" y="1981200"/>
            <a:ext cx="2982748"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228600" y="381000"/>
            <a:ext cx="3058948" cy="13573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000" b="1" dirty="0" smtClean="0"/>
              <a:t>700 </a:t>
            </a:r>
            <a:r>
              <a:rPr lang="en-US" sz="2000" b="1" dirty="0" err="1" smtClean="0"/>
              <a:t>hPa</a:t>
            </a:r>
            <a:r>
              <a:rPr lang="en-US" sz="2000" b="1" dirty="0" smtClean="0"/>
              <a:t> Relative Humidity Adjustments from Cloud Assimilation</a:t>
            </a:r>
            <a:endParaRPr lang="en-US" sz="2000" b="1" dirty="0"/>
          </a:p>
        </p:txBody>
      </p:sp>
    </p:spTree>
    <p:extLst>
      <p:ext uri="{BB962C8B-B14F-4D97-AF65-F5344CB8AC3E}">
        <p14:creationId xmlns:p14="http://schemas.microsoft.com/office/powerpoint/2010/main" val="16947010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3781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7"/>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8"/>
          <p:cNvSpPr>
            <a:spLocks noChangeArrowheads="1"/>
          </p:cNvSpPr>
          <p:nvPr/>
        </p:nvSpPr>
        <p:spPr bwMode="auto">
          <a:xfrm>
            <a:off x="152400" y="3933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202" name="Picture 10" descr="H:\My Documents\Graduate Work\Thesis\uspw_11314_0000.gif"/>
          <p:cNvPicPr>
            <a:picLocks noChangeAspect="1" noChangeArrowheads="1"/>
          </p:cNvPicPr>
          <p:nvPr/>
        </p:nvPicPr>
        <p:blipFill rotWithShape="1">
          <a:blip r:embed="rId2">
            <a:extLst>
              <a:ext uri="{28A0092B-C50C-407E-A947-70E740481C1C}">
                <a14:useLocalDpi xmlns:a14="http://schemas.microsoft.com/office/drawing/2010/main" val="0"/>
              </a:ext>
            </a:extLst>
          </a:blip>
          <a:srcRect l="51071"/>
          <a:stretch/>
        </p:blipFill>
        <p:spPr bwMode="auto">
          <a:xfrm>
            <a:off x="304800" y="1981200"/>
            <a:ext cx="2982748"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228600" y="381000"/>
            <a:ext cx="3058948" cy="13573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2000" b="1" dirty="0" smtClean="0"/>
              <a:t>850 </a:t>
            </a:r>
            <a:r>
              <a:rPr lang="en-US" sz="2000" b="1" dirty="0" err="1" smtClean="0"/>
              <a:t>hPa</a:t>
            </a:r>
            <a:r>
              <a:rPr lang="en-US" sz="2000" b="1" dirty="0" smtClean="0"/>
              <a:t> Relative Humidity Adjustments from Cloud Assimilation</a:t>
            </a:r>
            <a:endParaRPr lang="en-US" sz="2000" b="1" dirty="0"/>
          </a:p>
        </p:txBody>
      </p:sp>
      <p:pic>
        <p:nvPicPr>
          <p:cNvPr id="9218" name="Picture 47" descr="Description: Forec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76200"/>
            <a:ext cx="2695575" cy="3324225"/>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48" descr="Description: Differ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025" y="3457575"/>
            <a:ext cx="2695575" cy="33242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304800" y="4086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9222" name="Picture 45" descr="Description: Foreca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76200"/>
            <a:ext cx="2695575" cy="332422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46" descr="Description: Differe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457574"/>
            <a:ext cx="2695575" cy="33242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720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457200" y="4238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50862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smtClean="0"/>
              <a:t>Response of </a:t>
            </a:r>
            <a:r>
              <a:rPr lang="en-US" sz="3200" dirty="0" err="1" smtClean="0"/>
              <a:t>kain-fritsch</a:t>
            </a:r>
            <a:r>
              <a:rPr lang="en-US" sz="3200" dirty="0" smtClean="0"/>
              <a:t> convective scheme to different moisture concentrations</a:t>
            </a:r>
            <a:endParaRPr lang="en-US" sz="3200" dirty="0"/>
          </a:p>
        </p:txBody>
      </p:sp>
      <p:sp>
        <p:nvSpPr>
          <p:cNvPr id="5" name="Text Placeholder 4"/>
          <p:cNvSpPr>
            <a:spLocks noGrp="1"/>
          </p:cNvSpPr>
          <p:nvPr>
            <p:ph type="body" idx="1"/>
          </p:nvPr>
        </p:nvSpPr>
        <p:spPr/>
        <p:txBody>
          <a:bodyPr/>
          <a:lstStyle/>
          <a:p>
            <a:r>
              <a:rPr lang="en-US" dirty="0" smtClean="0"/>
              <a:t>Part A</a:t>
            </a:r>
            <a:endParaRPr lang="en-US" dirty="0"/>
          </a:p>
        </p:txBody>
      </p:sp>
    </p:spTree>
    <p:extLst>
      <p:ext uri="{BB962C8B-B14F-4D97-AF65-F5344CB8AC3E}">
        <p14:creationId xmlns:p14="http://schemas.microsoft.com/office/powerpoint/2010/main" val="3538752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err="1" smtClean="0"/>
              <a:t>Kain</a:t>
            </a:r>
            <a:r>
              <a:rPr lang="en-US" sz="3600" b="1" dirty="0" smtClean="0"/>
              <a:t>-Fritsch (KF) Convective Scheme</a:t>
            </a:r>
            <a:endParaRPr lang="en-US" sz="3600" b="1" dirty="0"/>
          </a:p>
        </p:txBody>
      </p:sp>
      <p:sp>
        <p:nvSpPr>
          <p:cNvPr id="5" name="Content Placeholder 4"/>
          <p:cNvSpPr>
            <a:spLocks noGrp="1"/>
          </p:cNvSpPr>
          <p:nvPr>
            <p:ph idx="1"/>
          </p:nvPr>
        </p:nvSpPr>
        <p:spPr/>
        <p:txBody>
          <a:bodyPr>
            <a:normAutofit/>
          </a:bodyPr>
          <a:lstStyle/>
          <a:p>
            <a:endParaRPr lang="en-US" dirty="0" smtClean="0"/>
          </a:p>
          <a:p>
            <a:r>
              <a:rPr lang="en-US" dirty="0" smtClean="0"/>
              <a:t>The </a:t>
            </a:r>
            <a:r>
              <a:rPr lang="en-US" dirty="0"/>
              <a:t>WRF simulations in this experiment all utilize the </a:t>
            </a:r>
            <a:r>
              <a:rPr lang="en-US" dirty="0" err="1" smtClean="0"/>
              <a:t>Kain</a:t>
            </a:r>
            <a:r>
              <a:rPr lang="en-US" dirty="0" smtClean="0"/>
              <a:t>-Fritsch </a:t>
            </a:r>
            <a:r>
              <a:rPr lang="en-US" dirty="0"/>
              <a:t>convective parameterization, </a:t>
            </a:r>
            <a:r>
              <a:rPr lang="en-US" dirty="0" smtClean="0"/>
              <a:t>which</a:t>
            </a:r>
          </a:p>
          <a:p>
            <a:pPr lvl="1"/>
            <a:r>
              <a:rPr lang="en-US" dirty="0"/>
              <a:t>i</a:t>
            </a:r>
            <a:r>
              <a:rPr lang="en-US" dirty="0" smtClean="0"/>
              <a:t>s a </a:t>
            </a:r>
            <a:r>
              <a:rPr lang="en-US" dirty="0"/>
              <a:t>mass flux </a:t>
            </a:r>
            <a:r>
              <a:rPr lang="en-US" dirty="0" smtClean="0"/>
              <a:t>scheme</a:t>
            </a:r>
          </a:p>
          <a:p>
            <a:pPr lvl="1"/>
            <a:r>
              <a:rPr lang="en-US" dirty="0" smtClean="0"/>
              <a:t>requires </a:t>
            </a:r>
            <a:r>
              <a:rPr lang="en-US" dirty="0"/>
              <a:t>an adjusted response based on the grid </a:t>
            </a:r>
            <a:r>
              <a:rPr lang="en-US" dirty="0" smtClean="0"/>
              <a:t>scaling</a:t>
            </a:r>
          </a:p>
          <a:p>
            <a:endParaRPr lang="en-US" dirty="0"/>
          </a:p>
          <a:p>
            <a:r>
              <a:rPr lang="en-US" dirty="0" smtClean="0"/>
              <a:t>The </a:t>
            </a:r>
            <a:r>
              <a:rPr lang="en-US" dirty="0"/>
              <a:t>closure for the KF scheme </a:t>
            </a:r>
            <a:r>
              <a:rPr lang="en-US" dirty="0" smtClean="0"/>
              <a:t>is convective </a:t>
            </a:r>
            <a:r>
              <a:rPr lang="en-US" dirty="0"/>
              <a:t>available potential energy (CAPE</a:t>
            </a:r>
            <a:r>
              <a:rPr lang="en-US" dirty="0" smtClean="0"/>
              <a:t>).</a:t>
            </a:r>
          </a:p>
          <a:p>
            <a:pPr lvl="1"/>
            <a:r>
              <a:rPr lang="en-US" dirty="0" smtClean="0"/>
              <a:t>This </a:t>
            </a:r>
            <a:r>
              <a:rPr lang="en-US" dirty="0"/>
              <a:t>is an important source </a:t>
            </a:r>
            <a:r>
              <a:rPr lang="en-US" dirty="0" smtClean="0"/>
              <a:t>for</a:t>
            </a:r>
          </a:p>
          <a:p>
            <a:pPr lvl="2"/>
            <a:r>
              <a:rPr lang="en-US" dirty="0" smtClean="0"/>
              <a:t>latent </a:t>
            </a:r>
            <a:r>
              <a:rPr lang="en-US" dirty="0"/>
              <a:t>heat </a:t>
            </a:r>
            <a:r>
              <a:rPr lang="en-US" dirty="0" smtClean="0"/>
              <a:t>release</a:t>
            </a:r>
          </a:p>
          <a:p>
            <a:pPr lvl="2"/>
            <a:r>
              <a:rPr lang="en-US" dirty="0" smtClean="0"/>
              <a:t>accumulated </a:t>
            </a:r>
            <a:r>
              <a:rPr lang="en-US" dirty="0"/>
              <a:t>convective </a:t>
            </a:r>
            <a:r>
              <a:rPr lang="en-US" dirty="0" smtClean="0"/>
              <a:t>precipitation</a:t>
            </a:r>
            <a:endParaRPr lang="en-US" dirty="0"/>
          </a:p>
        </p:txBody>
      </p:sp>
    </p:spTree>
    <p:extLst>
      <p:ext uri="{BB962C8B-B14F-4D97-AF65-F5344CB8AC3E}">
        <p14:creationId xmlns:p14="http://schemas.microsoft.com/office/powerpoint/2010/main" val="1810760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b="1" dirty="0" smtClean="0"/>
              <a:t>Basic Premise of NWP</a:t>
            </a:r>
            <a:br>
              <a:rPr lang="en-US" sz="4000" b="1" dirty="0" smtClean="0"/>
            </a:br>
            <a:r>
              <a:rPr lang="en-US" sz="2800" dirty="0" smtClean="0"/>
              <a:t>An Initial Value Problem</a:t>
            </a:r>
            <a:endParaRPr lang="en-US" sz="2800" dirty="0"/>
          </a:p>
        </p:txBody>
      </p:sp>
      <p:sp>
        <p:nvSpPr>
          <p:cNvPr id="2" name="Content Placeholder 1"/>
          <p:cNvSpPr>
            <a:spLocks noGrp="1"/>
          </p:cNvSpPr>
          <p:nvPr>
            <p:ph idx="1"/>
          </p:nvPr>
        </p:nvSpPr>
        <p:spPr/>
        <p:txBody>
          <a:bodyPr>
            <a:normAutofit/>
          </a:bodyPr>
          <a:lstStyle/>
          <a:p>
            <a:endParaRPr lang="en-US" dirty="0" smtClean="0"/>
          </a:p>
          <a:p>
            <a:r>
              <a:rPr lang="en-US" dirty="0" smtClean="0"/>
              <a:t>The following constrain the accuracy of numerical weather prediction (NWP) solutions:</a:t>
            </a:r>
          </a:p>
          <a:p>
            <a:pPr lvl="1"/>
            <a:endParaRPr lang="en-US" dirty="0" smtClean="0"/>
          </a:p>
          <a:p>
            <a:pPr lvl="1"/>
            <a:r>
              <a:rPr lang="en-US" dirty="0" smtClean="0"/>
              <a:t>Parameterizations and approximations within the model</a:t>
            </a:r>
          </a:p>
          <a:p>
            <a:pPr lvl="1"/>
            <a:r>
              <a:rPr lang="en-US" dirty="0" smtClean="0"/>
              <a:t>Atmospheric features occurring on scales smaller than resolved by the model</a:t>
            </a:r>
          </a:p>
          <a:p>
            <a:pPr lvl="1"/>
            <a:r>
              <a:rPr lang="en-US" sz="2400" i="1" dirty="0" smtClean="0"/>
              <a:t>Limited observations to populate the initial analysis (especially in the “upper air” and over oceans)</a:t>
            </a:r>
          </a:p>
          <a:p>
            <a:pPr lvl="1"/>
            <a:r>
              <a:rPr lang="en-US" sz="2400" i="1" dirty="0" smtClean="0"/>
              <a:t>Quality, precision, and accuracy of the observations</a:t>
            </a:r>
          </a:p>
          <a:p>
            <a:pPr lvl="1"/>
            <a:r>
              <a:rPr lang="en-US" dirty="0" smtClean="0"/>
              <a:t>Boundary conditions and domain size</a:t>
            </a:r>
          </a:p>
          <a:p>
            <a:endParaRPr lang="en-US" dirty="0"/>
          </a:p>
        </p:txBody>
      </p:sp>
    </p:spTree>
    <p:extLst>
      <p:ext uri="{BB962C8B-B14F-4D97-AF65-F5344CB8AC3E}">
        <p14:creationId xmlns:p14="http://schemas.microsoft.com/office/powerpoint/2010/main" val="12739269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t>Kain</a:t>
            </a:r>
            <a:r>
              <a:rPr lang="en-US" sz="3600" b="1" dirty="0" smtClean="0"/>
              <a:t>-Fritsch (KF) Convective Scheme</a:t>
            </a:r>
            <a:endParaRPr lang="en-US" sz="3600" b="1" dirty="0"/>
          </a:p>
        </p:txBody>
      </p:sp>
      <p:sp>
        <p:nvSpPr>
          <p:cNvPr id="3" name="Content Placeholder 2"/>
          <p:cNvSpPr>
            <a:spLocks noGrp="1"/>
          </p:cNvSpPr>
          <p:nvPr>
            <p:ph idx="1"/>
          </p:nvPr>
        </p:nvSpPr>
        <p:spPr/>
        <p:txBody>
          <a:bodyPr/>
          <a:lstStyle/>
          <a:p>
            <a:endParaRPr lang="en-US" dirty="0" smtClean="0"/>
          </a:p>
          <a:p>
            <a:r>
              <a:rPr lang="en-US" dirty="0" smtClean="0"/>
              <a:t>It </a:t>
            </a:r>
            <a:r>
              <a:rPr lang="en-US" dirty="0"/>
              <a:t>has been shown in </a:t>
            </a:r>
            <a:r>
              <a:rPr lang="en-US" dirty="0" err="1"/>
              <a:t>Kain</a:t>
            </a:r>
            <a:r>
              <a:rPr lang="en-US" dirty="0"/>
              <a:t> and Fritsch (1990) that the normalized vertical mass flux varies </a:t>
            </a:r>
            <a:r>
              <a:rPr lang="en-US" dirty="0" smtClean="0"/>
              <a:t>significantly</a:t>
            </a:r>
          </a:p>
          <a:p>
            <a:pPr lvl="1"/>
            <a:r>
              <a:rPr lang="en-US" dirty="0" smtClean="0"/>
              <a:t>by </a:t>
            </a:r>
            <a:r>
              <a:rPr lang="en-US" dirty="0"/>
              <a:t>a factor of </a:t>
            </a:r>
            <a:r>
              <a:rPr lang="en-US" dirty="0" smtClean="0"/>
              <a:t>two in </a:t>
            </a:r>
            <a:r>
              <a:rPr lang="en-US" dirty="0"/>
              <a:t>the upper troposphere for changes of relative humidity between 50% and 90</a:t>
            </a:r>
            <a:r>
              <a:rPr lang="en-US" dirty="0" smtClean="0"/>
              <a:t>%.</a:t>
            </a:r>
          </a:p>
          <a:p>
            <a:endParaRPr lang="en-US" dirty="0"/>
          </a:p>
          <a:p>
            <a:r>
              <a:rPr lang="en-US" dirty="0" smtClean="0"/>
              <a:t>This </a:t>
            </a:r>
            <a:r>
              <a:rPr lang="en-US" dirty="0"/>
              <a:t>sensitivity is critical because, for cold temperatures, the amount of water vapor mixing ratio required to adjust the relative humidity is not particularly substantial.</a:t>
            </a:r>
          </a:p>
        </p:txBody>
      </p:sp>
    </p:spTree>
    <p:extLst>
      <p:ext uri="{BB962C8B-B14F-4D97-AF65-F5344CB8AC3E}">
        <p14:creationId xmlns:p14="http://schemas.microsoft.com/office/powerpoint/2010/main" val="2634006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8328"/>
            <a:ext cx="8382000" cy="1252728"/>
          </a:xfrm>
        </p:spPr>
        <p:txBody>
          <a:bodyPr>
            <a:normAutofit/>
          </a:bodyPr>
          <a:lstStyle/>
          <a:p>
            <a:r>
              <a:rPr lang="en-US" b="1" dirty="0" smtClean="0"/>
              <a:t>Experiment I Design</a:t>
            </a:r>
            <a:r>
              <a:rPr lang="en-US" dirty="0" smtClean="0"/>
              <a:t/>
            </a:r>
            <a:br>
              <a:rPr lang="en-US" dirty="0" smtClean="0"/>
            </a:br>
            <a:r>
              <a:rPr lang="en-US" sz="1600" b="1" dirty="0" smtClean="0"/>
              <a:t>Objective</a:t>
            </a:r>
            <a:r>
              <a:rPr lang="en-US" sz="1600" dirty="0" smtClean="0"/>
              <a:t>:  Understand NWP response to different moisture concentrations.</a:t>
            </a:r>
            <a:endParaRPr lang="en-US" sz="2200" dirty="0"/>
          </a:p>
        </p:txBody>
      </p:sp>
      <p:sp>
        <p:nvSpPr>
          <p:cNvPr id="7" name="Content Placeholder 6"/>
          <p:cNvSpPr>
            <a:spLocks noGrp="1"/>
          </p:cNvSpPr>
          <p:nvPr>
            <p:ph sz="half" idx="1"/>
          </p:nvPr>
        </p:nvSpPr>
        <p:spPr>
          <a:xfrm>
            <a:off x="304800" y="4572000"/>
            <a:ext cx="4191000" cy="2133600"/>
          </a:xfrm>
        </p:spPr>
        <p:txBody>
          <a:bodyPr>
            <a:noAutofit/>
          </a:bodyPr>
          <a:lstStyle/>
          <a:p>
            <a:pPr marL="0" indent="0">
              <a:buNone/>
            </a:pPr>
            <a:r>
              <a:rPr lang="en-US" sz="1600" dirty="0" smtClean="0"/>
              <a:t>Each simulation shared the same:</a:t>
            </a:r>
          </a:p>
          <a:p>
            <a:r>
              <a:rPr lang="en-US" sz="1400" dirty="0" smtClean="0"/>
              <a:t>Adaptive time step</a:t>
            </a:r>
            <a:endParaRPr lang="en-US" sz="1400" dirty="0"/>
          </a:p>
          <a:p>
            <a:r>
              <a:rPr lang="en-US" sz="1400" dirty="0"/>
              <a:t>20 km </a:t>
            </a:r>
            <a:r>
              <a:rPr lang="en-US" sz="1400" dirty="0" smtClean="0"/>
              <a:t>spacing </a:t>
            </a:r>
            <a:r>
              <a:rPr lang="en-US" sz="1400" dirty="0"/>
              <a:t>on 100 x 100 square </a:t>
            </a:r>
            <a:r>
              <a:rPr lang="en-US" sz="1400" dirty="0" smtClean="0"/>
              <a:t>grid consisting of 45 vertical levels</a:t>
            </a:r>
            <a:endParaRPr lang="en-US" sz="1400" dirty="0"/>
          </a:p>
          <a:p>
            <a:r>
              <a:rPr lang="en-US" sz="1400" dirty="0" smtClean="0"/>
              <a:t>100 </a:t>
            </a:r>
            <a:r>
              <a:rPr lang="en-US" sz="1400" dirty="0" err="1" smtClean="0"/>
              <a:t>hPa</a:t>
            </a:r>
            <a:r>
              <a:rPr lang="en-US" sz="1400" dirty="0" smtClean="0"/>
              <a:t> top </a:t>
            </a:r>
            <a:r>
              <a:rPr lang="en-US" sz="1400" dirty="0"/>
              <a:t>of model </a:t>
            </a:r>
            <a:endParaRPr lang="en-US" sz="1400" dirty="0" smtClean="0"/>
          </a:p>
          <a:p>
            <a:r>
              <a:rPr lang="en-US" sz="1400" dirty="0" smtClean="0"/>
              <a:t>Model start </a:t>
            </a:r>
            <a:r>
              <a:rPr lang="en-US" sz="1400" dirty="0"/>
              <a:t>at </a:t>
            </a:r>
            <a:r>
              <a:rPr lang="en-US" sz="1400" dirty="0" smtClean="0"/>
              <a:t>31 August 2010 at 00:00 </a:t>
            </a:r>
            <a:r>
              <a:rPr lang="en-US" sz="1400" dirty="0"/>
              <a:t>UTC</a:t>
            </a:r>
          </a:p>
          <a:p>
            <a:r>
              <a:rPr lang="en-US" sz="1400" dirty="0"/>
              <a:t>36-hour </a:t>
            </a:r>
            <a:r>
              <a:rPr lang="en-US" sz="1400" dirty="0" smtClean="0"/>
              <a:t>length </a:t>
            </a:r>
            <a:r>
              <a:rPr lang="en-US" sz="1400" dirty="0"/>
              <a:t>with a boundary update </a:t>
            </a:r>
            <a:r>
              <a:rPr lang="en-US" sz="1400" dirty="0" smtClean="0"/>
              <a:t>every </a:t>
            </a:r>
            <a:r>
              <a:rPr lang="en-US" sz="1400" dirty="0"/>
              <a:t>three </a:t>
            </a:r>
            <a:r>
              <a:rPr lang="en-US" sz="1400" dirty="0" smtClean="0"/>
              <a:t>hours</a:t>
            </a:r>
            <a:endParaRPr lang="en-US" sz="1400"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890612743"/>
              </p:ext>
            </p:extLst>
          </p:nvPr>
        </p:nvGraphicFramePr>
        <p:xfrm>
          <a:off x="4721224" y="2016760"/>
          <a:ext cx="4270376" cy="4003040"/>
        </p:xfrm>
        <a:graphic>
          <a:graphicData uri="http://schemas.openxmlformats.org/drawingml/2006/table">
            <a:tbl>
              <a:tblPr bandRow="1">
                <a:tableStyleId>{5C22544A-7EE6-4342-B048-85BDC9FD1C3A}</a:tableStyleId>
              </a:tblPr>
              <a:tblGrid>
                <a:gridCol w="2135188"/>
                <a:gridCol w="2135188"/>
              </a:tblGrid>
              <a:tr h="370840">
                <a:tc>
                  <a:txBody>
                    <a:bodyPr/>
                    <a:lstStyle/>
                    <a:p>
                      <a:r>
                        <a:rPr lang="en-US" sz="1400" b="1" dirty="0" smtClean="0">
                          <a:latin typeface="Arial Narrow" pitchFamily="34" charset="0"/>
                        </a:rPr>
                        <a:t>Dynamics</a:t>
                      </a:r>
                      <a:endParaRPr lang="en-US" sz="1400" b="1" dirty="0">
                        <a:latin typeface="Arial Narrow" pitchFamily="34" charset="0"/>
                      </a:endParaRPr>
                    </a:p>
                  </a:txBody>
                  <a:tcPr/>
                </a:tc>
                <a:tc>
                  <a:txBody>
                    <a:bodyPr/>
                    <a:lstStyle/>
                    <a:p>
                      <a:r>
                        <a:rPr lang="en-US" sz="1400" b="0" dirty="0" smtClean="0">
                          <a:latin typeface="Arial Narrow" pitchFamily="34" charset="0"/>
                        </a:rPr>
                        <a:t>Non-Hydrostatic</a:t>
                      </a:r>
                      <a:endParaRPr lang="en-US" sz="1400" b="0" dirty="0">
                        <a:latin typeface="Arial Narrow" pitchFamily="34" charset="0"/>
                      </a:endParaRPr>
                    </a:p>
                  </a:txBody>
                  <a:tcPr/>
                </a:tc>
              </a:tr>
              <a:tr h="370840">
                <a:tc>
                  <a:txBody>
                    <a:bodyPr/>
                    <a:lstStyle/>
                    <a:p>
                      <a:r>
                        <a:rPr lang="en-US" sz="1400" b="1" dirty="0" smtClean="0">
                          <a:latin typeface="Arial Narrow" pitchFamily="34" charset="0"/>
                        </a:rPr>
                        <a:t>Cumulus</a:t>
                      </a:r>
                      <a:r>
                        <a:rPr lang="en-US" sz="1400" b="1" baseline="0" dirty="0" smtClean="0">
                          <a:latin typeface="Arial Narrow" pitchFamily="34" charset="0"/>
                        </a:rPr>
                        <a:t> Scheme</a:t>
                      </a:r>
                      <a:endParaRPr lang="en-US" sz="1400" b="1" dirty="0">
                        <a:latin typeface="Arial Narrow" pitchFamily="34" charset="0"/>
                      </a:endParaRPr>
                    </a:p>
                  </a:txBody>
                  <a:tcPr/>
                </a:tc>
                <a:tc>
                  <a:txBody>
                    <a:bodyPr/>
                    <a:lstStyle/>
                    <a:p>
                      <a:r>
                        <a:rPr lang="en-US" sz="1400" b="0" dirty="0" err="1" smtClean="0">
                          <a:latin typeface="Arial Narrow" pitchFamily="34" charset="0"/>
                        </a:rPr>
                        <a:t>Kain</a:t>
                      </a:r>
                      <a:r>
                        <a:rPr lang="en-US" sz="1400" b="0" dirty="0" smtClean="0">
                          <a:latin typeface="Arial Narrow" pitchFamily="34" charset="0"/>
                        </a:rPr>
                        <a:t>-Fritsch</a:t>
                      </a:r>
                      <a:endParaRPr lang="en-US" sz="1400" b="0" dirty="0">
                        <a:latin typeface="Arial Narrow" pitchFamily="34" charset="0"/>
                      </a:endParaRPr>
                    </a:p>
                  </a:txBody>
                  <a:tcPr/>
                </a:tc>
              </a:tr>
              <a:tr h="370840">
                <a:tc>
                  <a:txBody>
                    <a:bodyPr/>
                    <a:lstStyle/>
                    <a:p>
                      <a:r>
                        <a:rPr lang="en-US" sz="1400" b="1" dirty="0" smtClean="0">
                          <a:latin typeface="Arial Narrow" pitchFamily="34" charset="0"/>
                        </a:rPr>
                        <a:t>Microphysics Scheme</a:t>
                      </a:r>
                      <a:endParaRPr lang="en-US" sz="1400" b="1" dirty="0">
                        <a:latin typeface="Arial Narrow" pitchFamily="34" charset="0"/>
                      </a:endParaRPr>
                    </a:p>
                  </a:txBody>
                  <a:tcPr/>
                </a:tc>
                <a:tc>
                  <a:txBody>
                    <a:bodyPr/>
                    <a:lstStyle/>
                    <a:p>
                      <a:r>
                        <a:rPr lang="en-US" sz="1400" b="0" dirty="0" smtClean="0">
                          <a:latin typeface="Arial Narrow" pitchFamily="34" charset="0"/>
                        </a:rPr>
                        <a:t>WSM Single-Moment 5-Class</a:t>
                      </a:r>
                      <a:endParaRPr lang="en-US" sz="1400" b="0" dirty="0">
                        <a:latin typeface="Arial Narrow" pitchFamily="34" charset="0"/>
                      </a:endParaRPr>
                    </a:p>
                  </a:txBody>
                  <a:tcPr/>
                </a:tc>
              </a:tr>
              <a:tr h="370840">
                <a:tc>
                  <a:txBody>
                    <a:bodyPr/>
                    <a:lstStyle/>
                    <a:p>
                      <a:r>
                        <a:rPr lang="en-US" sz="1400" b="1" dirty="0" smtClean="0">
                          <a:latin typeface="Arial Narrow" pitchFamily="34" charset="0"/>
                        </a:rPr>
                        <a:t>PBL Scheme</a:t>
                      </a:r>
                      <a:endParaRPr lang="en-US" sz="1400" b="1" dirty="0">
                        <a:latin typeface="Arial Narrow" pitchFamily="34" charset="0"/>
                      </a:endParaRPr>
                    </a:p>
                  </a:txBody>
                  <a:tcPr/>
                </a:tc>
                <a:tc>
                  <a:txBody>
                    <a:bodyPr/>
                    <a:lstStyle/>
                    <a:p>
                      <a:r>
                        <a:rPr lang="en-US" sz="1400" b="0" dirty="0" err="1" smtClean="0">
                          <a:latin typeface="Arial Narrow" pitchFamily="34" charset="0"/>
                        </a:rPr>
                        <a:t>Yonsei</a:t>
                      </a:r>
                      <a:r>
                        <a:rPr lang="en-US" sz="1400" b="0" dirty="0" smtClean="0">
                          <a:latin typeface="Arial Narrow" pitchFamily="34" charset="0"/>
                        </a:rPr>
                        <a:t> University</a:t>
                      </a:r>
                      <a:endParaRPr lang="en-US" sz="1400" b="0" dirty="0">
                        <a:latin typeface="Arial Narrow" pitchFamily="34" charset="0"/>
                      </a:endParaRPr>
                    </a:p>
                  </a:txBody>
                  <a:tcPr/>
                </a:tc>
              </a:tr>
              <a:tr h="370840">
                <a:tc>
                  <a:txBody>
                    <a:bodyPr/>
                    <a:lstStyle/>
                    <a:p>
                      <a:r>
                        <a:rPr lang="en-US" sz="1400" b="1" dirty="0" smtClean="0">
                          <a:latin typeface="Arial Narrow" pitchFamily="34" charset="0"/>
                        </a:rPr>
                        <a:t>Land Surface Scheme</a:t>
                      </a:r>
                      <a:endParaRPr lang="en-US" sz="1400" b="1" dirty="0">
                        <a:latin typeface="Arial Narrow" pitchFamily="34" charset="0"/>
                      </a:endParaRPr>
                    </a:p>
                  </a:txBody>
                  <a:tcPr/>
                </a:tc>
                <a:tc>
                  <a:txBody>
                    <a:bodyPr/>
                    <a:lstStyle/>
                    <a:p>
                      <a:r>
                        <a:rPr lang="en-US" sz="1400" b="0" dirty="0" smtClean="0">
                          <a:latin typeface="Arial Narrow" pitchFamily="34" charset="0"/>
                        </a:rPr>
                        <a:t>5-Layer Thermal Diffusion LSM</a:t>
                      </a:r>
                      <a:endParaRPr lang="en-US" sz="1400" b="0" dirty="0">
                        <a:latin typeface="Arial Narrow" pitchFamily="34" charset="0"/>
                      </a:endParaRPr>
                    </a:p>
                  </a:txBody>
                  <a:tcPr/>
                </a:tc>
              </a:tr>
              <a:tr h="370840">
                <a:tc>
                  <a:txBody>
                    <a:bodyPr/>
                    <a:lstStyle/>
                    <a:p>
                      <a:r>
                        <a:rPr lang="en-US" sz="1400" b="1" dirty="0" smtClean="0">
                          <a:latin typeface="Arial Narrow" pitchFamily="34" charset="0"/>
                        </a:rPr>
                        <a:t>Surface Layer Physics</a:t>
                      </a:r>
                      <a:endParaRPr lang="en-US" sz="1400" b="1" dirty="0">
                        <a:latin typeface="Arial Narrow" pitchFamily="34" charset="0"/>
                      </a:endParaRPr>
                    </a:p>
                  </a:txBody>
                  <a:tcPr/>
                </a:tc>
                <a:tc>
                  <a:txBody>
                    <a:bodyPr/>
                    <a:lstStyle/>
                    <a:p>
                      <a:r>
                        <a:rPr lang="en-US" sz="1400" b="0" dirty="0" err="1" smtClean="0">
                          <a:latin typeface="Arial Narrow" pitchFamily="34" charset="0"/>
                        </a:rPr>
                        <a:t>Monin-Obukhov</a:t>
                      </a:r>
                      <a:r>
                        <a:rPr lang="en-US" sz="1400" b="0" dirty="0" smtClean="0">
                          <a:latin typeface="Arial Narrow" pitchFamily="34" charset="0"/>
                        </a:rPr>
                        <a:t> with heat and moisture surface</a:t>
                      </a:r>
                      <a:r>
                        <a:rPr lang="en-US" sz="1400" b="0" baseline="0" dirty="0" smtClean="0">
                          <a:latin typeface="Arial Narrow" pitchFamily="34" charset="0"/>
                        </a:rPr>
                        <a:t> fluxes</a:t>
                      </a:r>
                      <a:endParaRPr lang="en-US" sz="1400" b="0" dirty="0">
                        <a:latin typeface="Arial Narrow" pitchFamily="34" charset="0"/>
                      </a:endParaRPr>
                    </a:p>
                  </a:txBody>
                  <a:tcPr/>
                </a:tc>
              </a:tr>
              <a:tr h="370840">
                <a:tc>
                  <a:txBody>
                    <a:bodyPr/>
                    <a:lstStyle/>
                    <a:p>
                      <a:r>
                        <a:rPr lang="en-US" sz="1400" b="1" dirty="0" smtClean="0">
                          <a:latin typeface="Arial Narrow" pitchFamily="34" charset="0"/>
                        </a:rPr>
                        <a:t>Long Wave Radiation</a:t>
                      </a:r>
                      <a:endParaRPr lang="en-US" sz="1400" b="1" dirty="0">
                        <a:latin typeface="Arial Narrow" pitchFamily="34" charset="0"/>
                      </a:endParaRPr>
                    </a:p>
                  </a:txBody>
                  <a:tcPr/>
                </a:tc>
                <a:tc>
                  <a:txBody>
                    <a:bodyPr/>
                    <a:lstStyle/>
                    <a:p>
                      <a:r>
                        <a:rPr lang="en-US" sz="1400" b="0" dirty="0" smtClean="0">
                          <a:latin typeface="Arial Narrow" pitchFamily="34" charset="0"/>
                        </a:rPr>
                        <a:t>RRTM</a:t>
                      </a:r>
                      <a:endParaRPr lang="en-US" sz="1400" b="0" dirty="0">
                        <a:latin typeface="Arial Narrow" pitchFamily="34" charset="0"/>
                      </a:endParaRPr>
                    </a:p>
                  </a:txBody>
                  <a:tcPr/>
                </a:tc>
              </a:tr>
              <a:tr h="370840">
                <a:tc>
                  <a:txBody>
                    <a:bodyPr/>
                    <a:lstStyle/>
                    <a:p>
                      <a:r>
                        <a:rPr lang="en-US" sz="1400" b="1" dirty="0" smtClean="0">
                          <a:latin typeface="Arial Narrow" pitchFamily="34" charset="0"/>
                        </a:rPr>
                        <a:t>Short Wave Radiation</a:t>
                      </a:r>
                      <a:endParaRPr lang="en-US" sz="1400" b="1" dirty="0">
                        <a:latin typeface="Arial Narrow" pitchFamily="34" charset="0"/>
                      </a:endParaRPr>
                    </a:p>
                  </a:txBody>
                  <a:tcPr/>
                </a:tc>
                <a:tc>
                  <a:txBody>
                    <a:bodyPr/>
                    <a:lstStyle/>
                    <a:p>
                      <a:r>
                        <a:rPr lang="en-US" sz="1400" b="0" dirty="0" err="1" smtClean="0">
                          <a:latin typeface="Arial Narrow" pitchFamily="34" charset="0"/>
                        </a:rPr>
                        <a:t>Dudhia</a:t>
                      </a:r>
                      <a:r>
                        <a:rPr lang="en-US" sz="1400" b="0" dirty="0" smtClean="0">
                          <a:latin typeface="Arial Narrow" pitchFamily="34" charset="0"/>
                        </a:rPr>
                        <a:t> Scheme</a:t>
                      </a:r>
                      <a:endParaRPr lang="en-US" sz="1400" b="0" dirty="0">
                        <a:latin typeface="Arial Narrow" pitchFamily="34" charset="0"/>
                      </a:endParaRPr>
                    </a:p>
                  </a:txBody>
                  <a:tcPr/>
                </a:tc>
              </a:tr>
              <a:tr h="370840">
                <a:tc>
                  <a:txBody>
                    <a:bodyPr/>
                    <a:lstStyle/>
                    <a:p>
                      <a:r>
                        <a:rPr lang="en-US" sz="1400" b="1" dirty="0" smtClean="0">
                          <a:latin typeface="Arial Narrow" pitchFamily="34" charset="0"/>
                        </a:rPr>
                        <a:t>Time-Integration Scheme</a:t>
                      </a:r>
                      <a:endParaRPr lang="en-US" sz="1400" b="1" dirty="0">
                        <a:latin typeface="Arial Narrow" pitchFamily="34" charset="0"/>
                      </a:endParaRPr>
                    </a:p>
                  </a:txBody>
                  <a:tcPr/>
                </a:tc>
                <a:tc>
                  <a:txBody>
                    <a:bodyPr/>
                    <a:lstStyle/>
                    <a:p>
                      <a:r>
                        <a:rPr lang="en-US" sz="1400" b="0" dirty="0" err="1" smtClean="0">
                          <a:latin typeface="Arial Narrow" pitchFamily="34" charset="0"/>
                        </a:rPr>
                        <a:t>Runge-Kutta</a:t>
                      </a:r>
                      <a:r>
                        <a:rPr lang="en-US" sz="1400" b="0" baseline="0" dirty="0" smtClean="0">
                          <a:latin typeface="Arial Narrow" pitchFamily="34" charset="0"/>
                        </a:rPr>
                        <a:t> 3</a:t>
                      </a:r>
                      <a:r>
                        <a:rPr lang="en-US" sz="1400" b="0" baseline="30000" dirty="0" smtClean="0">
                          <a:latin typeface="Arial Narrow" pitchFamily="34" charset="0"/>
                        </a:rPr>
                        <a:t>rd</a:t>
                      </a:r>
                      <a:r>
                        <a:rPr lang="en-US" sz="1400" b="0" baseline="0" dirty="0" smtClean="0">
                          <a:latin typeface="Arial Narrow" pitchFamily="34" charset="0"/>
                        </a:rPr>
                        <a:t> Order</a:t>
                      </a:r>
                      <a:endParaRPr lang="en-US" sz="1400" b="0" dirty="0">
                        <a:latin typeface="Arial Narrow" pitchFamily="34" charset="0"/>
                      </a:endParaRPr>
                    </a:p>
                  </a:txBody>
                  <a:tcPr/>
                </a:tc>
              </a:tr>
              <a:tr h="370840">
                <a:tc>
                  <a:txBody>
                    <a:bodyPr/>
                    <a:lstStyle/>
                    <a:p>
                      <a:r>
                        <a:rPr lang="en-US" sz="1400" b="1" dirty="0" smtClean="0">
                          <a:latin typeface="Arial Narrow" pitchFamily="34" charset="0"/>
                        </a:rPr>
                        <a:t>Damping</a:t>
                      </a:r>
                      <a:endParaRPr lang="en-US" sz="1400" b="1" dirty="0">
                        <a:latin typeface="Arial Narrow" pitchFamily="34" charset="0"/>
                      </a:endParaRPr>
                    </a:p>
                  </a:txBody>
                  <a:tcPr/>
                </a:tc>
                <a:tc>
                  <a:txBody>
                    <a:bodyPr/>
                    <a:lstStyle/>
                    <a:p>
                      <a:r>
                        <a:rPr lang="en-US" sz="1400" b="0" dirty="0" smtClean="0">
                          <a:latin typeface="Arial Narrow" pitchFamily="34" charset="0"/>
                        </a:rPr>
                        <a:t>Rayleigh</a:t>
                      </a:r>
                      <a:endParaRPr lang="en-US" sz="1400" b="0" dirty="0">
                        <a:latin typeface="Arial Narrow" pitchFamily="34" charset="0"/>
                      </a:endParaRPr>
                    </a:p>
                  </a:txBody>
                  <a:tcPr/>
                </a:tc>
              </a:tr>
            </a:tbl>
          </a:graphicData>
        </a:graphic>
      </p:graphicFrame>
      <p:sp>
        <p:nvSpPr>
          <p:cNvPr id="8" name="TextBox 7"/>
          <p:cNvSpPr txBox="1"/>
          <p:nvPr/>
        </p:nvSpPr>
        <p:spPr>
          <a:xfrm>
            <a:off x="1600200" y="2870149"/>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9" name="TextBox 8"/>
          <p:cNvSpPr txBox="1"/>
          <p:nvPr/>
        </p:nvSpPr>
        <p:spPr>
          <a:xfrm>
            <a:off x="1600200" y="3331814"/>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10" name="TextBox 9"/>
          <p:cNvSpPr txBox="1"/>
          <p:nvPr/>
        </p:nvSpPr>
        <p:spPr>
          <a:xfrm>
            <a:off x="1600200" y="3793479"/>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11" name="TextBox 10"/>
          <p:cNvSpPr txBox="1"/>
          <p:nvPr/>
        </p:nvSpPr>
        <p:spPr>
          <a:xfrm>
            <a:off x="1600200" y="2039152"/>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12" name="TextBox 11"/>
          <p:cNvSpPr txBox="1"/>
          <p:nvPr/>
        </p:nvSpPr>
        <p:spPr>
          <a:xfrm>
            <a:off x="1600200" y="231615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3" name="TextBox 12"/>
          <p:cNvSpPr txBox="1"/>
          <p:nvPr/>
        </p:nvSpPr>
        <p:spPr>
          <a:xfrm>
            <a:off x="1600200" y="2593150"/>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4" name="TextBox 13"/>
          <p:cNvSpPr txBox="1"/>
          <p:nvPr/>
        </p:nvSpPr>
        <p:spPr>
          <a:xfrm>
            <a:off x="76200" y="3883223"/>
            <a:ext cx="1524000" cy="276999"/>
          </a:xfrm>
          <a:prstGeom prst="rect">
            <a:avLst/>
          </a:prstGeom>
          <a:noFill/>
        </p:spPr>
        <p:txBody>
          <a:bodyPr wrap="square" rtlCol="0">
            <a:spAutoFit/>
          </a:bodyPr>
          <a:lstStyle/>
          <a:p>
            <a:r>
              <a:rPr lang="en-US" sz="1200" dirty="0" smtClean="0"/>
              <a:t>∆</a:t>
            </a:r>
            <a:r>
              <a:rPr lang="en-US" sz="1200" dirty="0" err="1" smtClean="0"/>
              <a:t>w</a:t>
            </a:r>
            <a:r>
              <a:rPr lang="en-US" sz="1200" baseline="-25000" dirty="0" err="1" smtClean="0"/>
              <a:t>LYR</a:t>
            </a:r>
            <a:r>
              <a:rPr lang="en-US" sz="1200" dirty="0" smtClean="0"/>
              <a:t> = 0.01 g/kg</a:t>
            </a:r>
            <a:endParaRPr lang="en-US" sz="1200" dirty="0"/>
          </a:p>
        </p:txBody>
      </p:sp>
      <p:sp>
        <p:nvSpPr>
          <p:cNvPr id="15" name="TextBox 14"/>
          <p:cNvSpPr txBox="1"/>
          <p:nvPr/>
        </p:nvSpPr>
        <p:spPr>
          <a:xfrm>
            <a:off x="76200" y="2981624"/>
            <a:ext cx="1524000" cy="276999"/>
          </a:xfrm>
          <a:prstGeom prst="rect">
            <a:avLst/>
          </a:prstGeom>
          <a:noFill/>
        </p:spPr>
        <p:txBody>
          <a:bodyPr wrap="square" rtlCol="0">
            <a:spAutoFit/>
          </a:bodyPr>
          <a:lstStyle/>
          <a:p>
            <a:r>
              <a:rPr lang="en-US" sz="1200" dirty="0" smtClean="0"/>
              <a:t>∆</a:t>
            </a:r>
            <a:r>
              <a:rPr lang="en-US" sz="1200" dirty="0" err="1" smtClean="0"/>
              <a:t>w</a:t>
            </a:r>
            <a:r>
              <a:rPr lang="en-US" sz="1200" baseline="-25000" dirty="0" err="1" smtClean="0"/>
              <a:t>LYR</a:t>
            </a:r>
            <a:r>
              <a:rPr lang="en-US" sz="1200" dirty="0" smtClean="0"/>
              <a:t> = 1.25 g/kg</a:t>
            </a:r>
            <a:endParaRPr lang="en-US" sz="1200" dirty="0"/>
          </a:p>
        </p:txBody>
      </p:sp>
      <p:sp>
        <p:nvSpPr>
          <p:cNvPr id="16" name="TextBox 15"/>
          <p:cNvSpPr txBox="1"/>
          <p:nvPr/>
        </p:nvSpPr>
        <p:spPr>
          <a:xfrm>
            <a:off x="76200" y="3438824"/>
            <a:ext cx="1524000" cy="276999"/>
          </a:xfrm>
          <a:prstGeom prst="rect">
            <a:avLst/>
          </a:prstGeom>
          <a:noFill/>
        </p:spPr>
        <p:txBody>
          <a:bodyPr wrap="square" rtlCol="0">
            <a:spAutoFit/>
          </a:bodyPr>
          <a:lstStyle/>
          <a:p>
            <a:r>
              <a:rPr lang="en-US" sz="1200" dirty="0" smtClean="0"/>
              <a:t>∆</a:t>
            </a:r>
            <a:r>
              <a:rPr lang="en-US" sz="1200" dirty="0" err="1" smtClean="0"/>
              <a:t>w</a:t>
            </a:r>
            <a:r>
              <a:rPr lang="en-US" sz="1200" baseline="-25000" dirty="0" err="1" smtClean="0"/>
              <a:t>LYR</a:t>
            </a:r>
            <a:r>
              <a:rPr lang="en-US" sz="1200" dirty="0" smtClean="0"/>
              <a:t> = 0.30 g/kg</a:t>
            </a:r>
            <a:endParaRPr lang="en-US" sz="1200" dirty="0"/>
          </a:p>
        </p:txBody>
      </p:sp>
      <p:sp>
        <p:nvSpPr>
          <p:cNvPr id="17" name="TextBox 16"/>
          <p:cNvSpPr txBox="1"/>
          <p:nvPr/>
        </p:nvSpPr>
        <p:spPr>
          <a:xfrm>
            <a:off x="76200" y="2600624"/>
            <a:ext cx="1524000" cy="276999"/>
          </a:xfrm>
          <a:prstGeom prst="rect">
            <a:avLst/>
          </a:prstGeom>
          <a:noFill/>
        </p:spPr>
        <p:txBody>
          <a:bodyPr wrap="square" rtlCol="0">
            <a:spAutoFit/>
          </a:bodyPr>
          <a:lstStyle/>
          <a:p>
            <a:r>
              <a:rPr lang="en-US" sz="1200" dirty="0" smtClean="0"/>
              <a:t>∆</a:t>
            </a:r>
            <a:r>
              <a:rPr lang="en-US" sz="1200" dirty="0" err="1" smtClean="0"/>
              <a:t>w</a:t>
            </a:r>
            <a:r>
              <a:rPr lang="en-US" sz="1200" baseline="-25000" dirty="0" err="1" smtClean="0"/>
              <a:t>EA</a:t>
            </a:r>
            <a:r>
              <a:rPr lang="en-US" sz="1200" dirty="0" smtClean="0"/>
              <a:t> = 0.23 g/kg</a:t>
            </a:r>
            <a:endParaRPr lang="en-US" sz="1200" dirty="0"/>
          </a:p>
        </p:txBody>
      </p:sp>
      <p:sp>
        <p:nvSpPr>
          <p:cNvPr id="18" name="TextBox 17"/>
          <p:cNvSpPr txBox="1"/>
          <p:nvPr/>
        </p:nvSpPr>
        <p:spPr>
          <a:xfrm>
            <a:off x="76200" y="1752600"/>
            <a:ext cx="1447800"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200" b="1" dirty="0" smtClean="0"/>
              <a:t>Approximate change in mixing ratio from GFS initial conditions</a:t>
            </a:r>
            <a:endParaRPr lang="en-US" sz="1200" b="1" dirty="0"/>
          </a:p>
        </p:txBody>
      </p:sp>
      <p:sp>
        <p:nvSpPr>
          <p:cNvPr id="19" name="TextBox 18"/>
          <p:cNvSpPr txBox="1"/>
          <p:nvPr/>
        </p:nvSpPr>
        <p:spPr>
          <a:xfrm>
            <a:off x="1600200" y="1676400"/>
            <a:ext cx="2057400" cy="369332"/>
          </a:xfrm>
          <a:prstGeom prst="rect">
            <a:avLst/>
          </a:prstGeom>
          <a:noFill/>
        </p:spPr>
        <p:txBody>
          <a:bodyPr wrap="square" rtlCol="0">
            <a:spAutoFit/>
          </a:bodyPr>
          <a:lstStyle/>
          <a:p>
            <a:r>
              <a:rPr lang="en-US" b="1" dirty="0" smtClean="0"/>
              <a:t>Six simulations:</a:t>
            </a:r>
            <a:endParaRPr lang="en-US" b="1" dirty="0"/>
          </a:p>
        </p:txBody>
      </p:sp>
    </p:spTree>
    <p:extLst>
      <p:ext uri="{BB962C8B-B14F-4D97-AF65-F5344CB8AC3E}">
        <p14:creationId xmlns:p14="http://schemas.microsoft.com/office/powerpoint/2010/main" val="1445307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tp://ftp.ssec.wisc.edu/pub/ssec/jordang/wrf_pwtr_anim.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7526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6" name="TextBox 5"/>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7" name="TextBox 6"/>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8" name="TextBox 7"/>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9" name="TextBox 8"/>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0" name="TextBox 9"/>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1" name="TextBox 10"/>
          <p:cNvSpPr txBox="1"/>
          <p:nvPr/>
        </p:nvSpPr>
        <p:spPr>
          <a:xfrm>
            <a:off x="609600" y="838200"/>
            <a:ext cx="3962400" cy="523220"/>
          </a:xfrm>
          <a:prstGeom prst="rect">
            <a:avLst/>
          </a:prstGeom>
          <a:noFill/>
        </p:spPr>
        <p:txBody>
          <a:bodyPr wrap="square" rtlCol="0">
            <a:spAutoFit/>
          </a:bodyPr>
          <a:lstStyle/>
          <a:p>
            <a:r>
              <a:rPr lang="en-US" sz="1400" dirty="0" smtClean="0"/>
              <a:t>Initialized:  31 August 2010, 00 UTC</a:t>
            </a:r>
          </a:p>
          <a:p>
            <a:r>
              <a:rPr lang="en-US" sz="1400" dirty="0" smtClean="0"/>
              <a:t>Interval:  3 hourly	Duration:  36 hours </a:t>
            </a:r>
            <a:endParaRPr lang="en-US" sz="1400" dirty="0"/>
          </a:p>
        </p:txBody>
      </p:sp>
      <p:sp>
        <p:nvSpPr>
          <p:cNvPr id="12" name="Text Box 2"/>
          <p:cNvSpPr txBox="1">
            <a:spLocks noChangeArrowheads="1"/>
          </p:cNvSpPr>
          <p:nvPr/>
        </p:nvSpPr>
        <p:spPr bwMode="auto">
          <a:xfrm>
            <a:off x="228600" y="376535"/>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tx2"/>
                </a:solidFill>
              </a:rPr>
              <a:t>Comparison of Total </a:t>
            </a:r>
            <a:r>
              <a:rPr lang="en-US" sz="2400" b="1" dirty="0" err="1" smtClean="0">
                <a:solidFill>
                  <a:schemeClr val="tx2"/>
                </a:solidFill>
              </a:rPr>
              <a:t>Precipitable</a:t>
            </a:r>
            <a:r>
              <a:rPr lang="en-US" sz="2400" b="1" dirty="0" smtClean="0">
                <a:solidFill>
                  <a:schemeClr val="tx2"/>
                </a:solidFill>
              </a:rPr>
              <a:t> Water</a:t>
            </a:r>
            <a:r>
              <a:rPr lang="en-US" sz="2000" b="1" dirty="0" smtClean="0">
                <a:solidFill>
                  <a:schemeClr val="tx2"/>
                </a:solidFill>
              </a:rPr>
              <a:t> (Entire Atmosphere)</a:t>
            </a:r>
            <a:endParaRPr lang="en-US" sz="2000" b="1" dirty="0">
              <a:solidFill>
                <a:schemeClr val="tx2"/>
              </a:solidFill>
            </a:endParaRPr>
          </a:p>
        </p:txBody>
      </p:sp>
    </p:spTree>
    <p:extLst>
      <p:ext uri="{BB962C8B-B14F-4D97-AF65-F5344CB8AC3E}">
        <p14:creationId xmlns:p14="http://schemas.microsoft.com/office/powerpoint/2010/main" val="1602874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tp://ftp.ssec.wisc.edu/pub/ssec/jordang/wrf_cape_anim.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7526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7" name="TextBox 6"/>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8" name="TextBox 7"/>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9" name="TextBox 8"/>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10" name="TextBox 9"/>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1" name="TextBox 10"/>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2" name="TextBox 11"/>
          <p:cNvSpPr txBox="1"/>
          <p:nvPr/>
        </p:nvSpPr>
        <p:spPr>
          <a:xfrm>
            <a:off x="609600" y="838200"/>
            <a:ext cx="3962400" cy="523220"/>
          </a:xfrm>
          <a:prstGeom prst="rect">
            <a:avLst/>
          </a:prstGeom>
          <a:noFill/>
        </p:spPr>
        <p:txBody>
          <a:bodyPr wrap="square" rtlCol="0">
            <a:spAutoFit/>
          </a:bodyPr>
          <a:lstStyle/>
          <a:p>
            <a:r>
              <a:rPr lang="en-US" sz="1400" dirty="0" smtClean="0"/>
              <a:t>Initialized:  31 August 2010, 00 UTC</a:t>
            </a:r>
          </a:p>
          <a:p>
            <a:r>
              <a:rPr lang="en-US" sz="1400" dirty="0" smtClean="0"/>
              <a:t>Interval:  3 hourly	Duration:  36 hours </a:t>
            </a:r>
            <a:endParaRPr lang="en-US" sz="1400" dirty="0"/>
          </a:p>
        </p:txBody>
      </p:sp>
      <p:sp>
        <p:nvSpPr>
          <p:cNvPr id="13" name="Text Box 2"/>
          <p:cNvSpPr txBox="1">
            <a:spLocks noChangeArrowheads="1"/>
          </p:cNvSpPr>
          <p:nvPr/>
        </p:nvSpPr>
        <p:spPr bwMode="auto">
          <a:xfrm>
            <a:off x="228600" y="3810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tx2"/>
                </a:solidFill>
              </a:rPr>
              <a:t>Comparison of SBCAPE, Deep-Layer Wind Shear</a:t>
            </a:r>
            <a:endParaRPr lang="en-US" sz="2400" b="1" dirty="0">
              <a:solidFill>
                <a:schemeClr val="tx2"/>
              </a:solidFill>
            </a:endParaRPr>
          </a:p>
        </p:txBody>
      </p:sp>
    </p:spTree>
    <p:extLst>
      <p:ext uri="{BB962C8B-B14F-4D97-AF65-F5344CB8AC3E}">
        <p14:creationId xmlns:p14="http://schemas.microsoft.com/office/powerpoint/2010/main" val="4122915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tp://ftp.ssec.wisc.edu/pub/ssec/jordang/wrf_p36_036m.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752600"/>
            <a:ext cx="8997564" cy="44987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6324600"/>
            <a:ext cx="28956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at and below 800 </a:t>
            </a:r>
            <a:r>
              <a:rPr lang="en-US" sz="1200" dirty="0" err="1" smtClean="0">
                <a:latin typeface="Arial Narrow" pitchFamily="34" charset="0"/>
              </a:rPr>
              <a:t>hPa</a:t>
            </a:r>
            <a:endParaRPr lang="en-US" sz="1200" dirty="0">
              <a:latin typeface="Arial Narrow" pitchFamily="34" charset="0"/>
            </a:endParaRPr>
          </a:p>
        </p:txBody>
      </p:sp>
      <p:sp>
        <p:nvSpPr>
          <p:cNvPr id="6" name="TextBox 5"/>
          <p:cNvSpPr txBox="1"/>
          <p:nvPr/>
        </p:nvSpPr>
        <p:spPr>
          <a:xfrm>
            <a:off x="3124200" y="6324600"/>
            <a:ext cx="289560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400 and 750 </a:t>
            </a:r>
            <a:r>
              <a:rPr lang="en-US" sz="1200" dirty="0" err="1" smtClean="0">
                <a:latin typeface="Arial Narrow" pitchFamily="34" charset="0"/>
              </a:rPr>
              <a:t>hPa</a:t>
            </a:r>
            <a:endParaRPr lang="en-US" sz="1200" dirty="0">
              <a:latin typeface="Arial Narrow" pitchFamily="34" charset="0"/>
            </a:endParaRPr>
          </a:p>
        </p:txBody>
      </p:sp>
      <p:sp>
        <p:nvSpPr>
          <p:cNvPr id="7" name="TextBox 6"/>
          <p:cNvSpPr txBox="1"/>
          <p:nvPr/>
        </p:nvSpPr>
        <p:spPr>
          <a:xfrm>
            <a:off x="6172200" y="6324600"/>
            <a:ext cx="2895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Relative Humidity between 100 and 350 </a:t>
            </a:r>
            <a:r>
              <a:rPr lang="en-US" sz="1200" dirty="0" err="1" smtClean="0">
                <a:latin typeface="Arial Narrow" pitchFamily="34" charset="0"/>
              </a:rPr>
              <a:t>hPa</a:t>
            </a:r>
            <a:endParaRPr lang="en-US" sz="1200" dirty="0">
              <a:latin typeface="Arial Narrow" pitchFamily="34" charset="0"/>
            </a:endParaRPr>
          </a:p>
        </p:txBody>
      </p:sp>
      <p:sp>
        <p:nvSpPr>
          <p:cNvPr id="8" name="TextBox 7"/>
          <p:cNvSpPr txBox="1"/>
          <p:nvPr/>
        </p:nvSpPr>
        <p:spPr>
          <a:xfrm>
            <a:off x="76200" y="1399401"/>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9" name="TextBox 8"/>
          <p:cNvSpPr txBox="1"/>
          <p:nvPr/>
        </p:nvSpPr>
        <p:spPr>
          <a:xfrm>
            <a:off x="3124200" y="1399401"/>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0" name="TextBox 9"/>
          <p:cNvSpPr txBox="1"/>
          <p:nvPr/>
        </p:nvSpPr>
        <p:spPr>
          <a:xfrm>
            <a:off x="6172200" y="1399401"/>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11" name="TextBox 10"/>
          <p:cNvSpPr txBox="1"/>
          <p:nvPr/>
        </p:nvSpPr>
        <p:spPr>
          <a:xfrm>
            <a:off x="609600" y="838200"/>
            <a:ext cx="3962400" cy="523220"/>
          </a:xfrm>
          <a:prstGeom prst="rect">
            <a:avLst/>
          </a:prstGeom>
          <a:noFill/>
        </p:spPr>
        <p:txBody>
          <a:bodyPr wrap="square" rtlCol="0">
            <a:spAutoFit/>
          </a:bodyPr>
          <a:lstStyle/>
          <a:p>
            <a:r>
              <a:rPr lang="en-US" sz="1400" dirty="0" smtClean="0"/>
              <a:t>Initialized:  31 August 2010, 00 UTC</a:t>
            </a:r>
          </a:p>
          <a:p>
            <a:r>
              <a:rPr lang="en-US" sz="1400" dirty="0" smtClean="0"/>
              <a:t>Forecast valid:  1 September 2010, 12 UTC</a:t>
            </a:r>
          </a:p>
        </p:txBody>
      </p:sp>
      <p:sp>
        <p:nvSpPr>
          <p:cNvPr id="12" name="Text Box 2"/>
          <p:cNvSpPr txBox="1">
            <a:spLocks noChangeArrowheads="1"/>
          </p:cNvSpPr>
          <p:nvPr/>
        </p:nvSpPr>
        <p:spPr bwMode="auto">
          <a:xfrm>
            <a:off x="228600" y="3810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400" b="1" dirty="0" smtClean="0">
                <a:solidFill>
                  <a:schemeClr val="tx2"/>
                </a:solidFill>
              </a:rPr>
              <a:t>Comparison of 36-hour Accumulated Precipitation</a:t>
            </a:r>
            <a:endParaRPr lang="en-US" sz="2400" b="1" dirty="0">
              <a:solidFill>
                <a:schemeClr val="tx2"/>
              </a:solidFill>
            </a:endParaRPr>
          </a:p>
        </p:txBody>
      </p:sp>
      <p:sp>
        <p:nvSpPr>
          <p:cNvPr id="2" name="Oval 1"/>
          <p:cNvSpPr/>
          <p:nvPr/>
        </p:nvSpPr>
        <p:spPr>
          <a:xfrm>
            <a:off x="6629400" y="5486400"/>
            <a:ext cx="990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9600" y="3276600"/>
            <a:ext cx="9906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868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WS Central Region: 9/1/2010 1-Day Observed Precipitation Valid at 9/1/2010 1200 UTC - Created 9/3/10 21:38 U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813" y="1600200"/>
            <a:ext cx="5925187" cy="3419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67600" y="1704201"/>
            <a:ext cx="1683327" cy="276999"/>
          </a:xfrm>
          <a:prstGeom prst="rect">
            <a:avLst/>
          </a:prstGeom>
          <a:noFill/>
        </p:spPr>
        <p:txBody>
          <a:bodyPr wrap="square" rtlCol="0">
            <a:spAutoFit/>
          </a:bodyPr>
          <a:lstStyle/>
          <a:p>
            <a:pPr algn="r"/>
            <a:r>
              <a:rPr lang="en-US" sz="1200" dirty="0" smtClean="0"/>
              <a:t>Source:  NWS/AHPS</a:t>
            </a:r>
            <a:endParaRPr lang="en-US" sz="1200" dirty="0"/>
          </a:p>
        </p:txBody>
      </p:sp>
      <p:pic>
        <p:nvPicPr>
          <p:cNvPr id="2050" name="Picture 2" descr="ftp://ftp.ssec.wisc.edu/pub/incoming/cras_p24_036m.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5105092"/>
            <a:ext cx="1904999" cy="14282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201" y="1600200"/>
            <a:ext cx="3047999" cy="3462496"/>
          </a:xfrm>
          <a:prstGeom prst="rect">
            <a:avLst/>
          </a:prstGeo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itchFamily="2" charset="2"/>
              <a:buChar char="§"/>
            </a:pPr>
            <a:r>
              <a:rPr lang="en-US" sz="1600" dirty="0" smtClean="0">
                <a:solidFill>
                  <a:schemeClr val="tx1"/>
                </a:solidFill>
              </a:rPr>
              <a:t>Precipitation output from NWP models is traditionally spatially distributed and lacking in sharp, reliable definition, even in some high resolution models</a:t>
            </a:r>
          </a:p>
          <a:p>
            <a:pPr>
              <a:buFont typeface="Wingdings" pitchFamily="2" charset="2"/>
              <a:buChar char="§"/>
            </a:pPr>
            <a:r>
              <a:rPr lang="en-US" sz="1600" dirty="0" smtClean="0">
                <a:solidFill>
                  <a:schemeClr val="tx1"/>
                </a:solidFill>
              </a:rPr>
              <a:t>Precipitation often falls as the result of convective parameterizations which keep the model numerically stable, or for the wrong reasons (not due to local moisture convergence)</a:t>
            </a:r>
            <a:endParaRPr lang="en-US" sz="1600" dirty="0">
              <a:solidFill>
                <a:schemeClr val="tx1"/>
              </a:solidFill>
            </a:endParaRPr>
          </a:p>
        </p:txBody>
      </p:sp>
      <p:pic>
        <p:nvPicPr>
          <p:cNvPr id="2052" name="Picture 4" descr="ftp://ftp.ssec.wisc.edu/pub/incoming/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5105092"/>
            <a:ext cx="1905000" cy="14282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6553200"/>
            <a:ext cx="2895600" cy="27699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200" dirty="0" smtClean="0">
                <a:latin typeface="Arial Narrow" pitchFamily="34" charset="0"/>
              </a:rPr>
              <a:t>GFS Initial Conditions</a:t>
            </a:r>
            <a:endParaRPr lang="en-US" sz="1200" dirty="0">
              <a:latin typeface="Arial Narrow" pitchFamily="34" charset="0"/>
            </a:endParaRPr>
          </a:p>
        </p:txBody>
      </p:sp>
      <p:sp>
        <p:nvSpPr>
          <p:cNvPr id="9" name="TextBox 8"/>
          <p:cNvSpPr txBox="1"/>
          <p:nvPr/>
        </p:nvSpPr>
        <p:spPr>
          <a:xfrm>
            <a:off x="3124200" y="6553200"/>
            <a:ext cx="28956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smtClean="0">
                <a:latin typeface="Arial Narrow" pitchFamily="34" charset="0"/>
              </a:rPr>
              <a:t>CRAS Initial Conditions</a:t>
            </a:r>
            <a:endParaRPr lang="en-US" sz="1200" dirty="0">
              <a:latin typeface="Arial Narrow" pitchFamily="34" charset="0"/>
            </a:endParaRPr>
          </a:p>
        </p:txBody>
      </p:sp>
      <p:sp>
        <p:nvSpPr>
          <p:cNvPr id="10" name="TextBox 9"/>
          <p:cNvSpPr txBox="1"/>
          <p:nvPr/>
        </p:nvSpPr>
        <p:spPr>
          <a:xfrm>
            <a:off x="6172200" y="6553200"/>
            <a:ext cx="28956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dirty="0" smtClean="0">
                <a:latin typeface="Arial Narrow" pitchFamily="34" charset="0"/>
              </a:rPr>
              <a:t>GFS Initial Conditions with 90% of Original RH</a:t>
            </a:r>
            <a:endParaRPr lang="en-US" sz="1200" dirty="0">
              <a:latin typeface="Arial Narrow" pitchFamily="34" charset="0"/>
            </a:endParaRPr>
          </a:p>
        </p:txBody>
      </p:sp>
      <p:sp>
        <p:nvSpPr>
          <p:cNvPr id="3" name="TextBox 2"/>
          <p:cNvSpPr txBox="1"/>
          <p:nvPr/>
        </p:nvSpPr>
        <p:spPr>
          <a:xfrm>
            <a:off x="76200" y="5105092"/>
            <a:ext cx="914399" cy="120032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24-hour </a:t>
            </a:r>
            <a:r>
              <a:rPr lang="en-US" sz="1200" dirty="0" err="1" smtClean="0"/>
              <a:t>accum</a:t>
            </a:r>
            <a:r>
              <a:rPr lang="en-US" sz="1200" dirty="0" smtClean="0"/>
              <a:t> </a:t>
            </a:r>
            <a:r>
              <a:rPr lang="en-US" sz="1200" dirty="0" err="1" smtClean="0"/>
              <a:t>precip</a:t>
            </a:r>
            <a:r>
              <a:rPr lang="en-US" sz="1200" dirty="0" smtClean="0"/>
              <a:t> prior to 1200 UTC on 1 Sept</a:t>
            </a:r>
            <a:endParaRPr lang="en-US" sz="1200" dirty="0"/>
          </a:p>
        </p:txBody>
      </p:sp>
      <p:sp>
        <p:nvSpPr>
          <p:cNvPr id="12" name="TextBox 11"/>
          <p:cNvSpPr txBox="1"/>
          <p:nvPr/>
        </p:nvSpPr>
        <p:spPr>
          <a:xfrm>
            <a:off x="3124200" y="5105400"/>
            <a:ext cx="914399" cy="120032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24-hour </a:t>
            </a:r>
            <a:r>
              <a:rPr lang="en-US" sz="1200" dirty="0" err="1" smtClean="0"/>
              <a:t>accum</a:t>
            </a:r>
            <a:r>
              <a:rPr lang="en-US" sz="1200" dirty="0" smtClean="0"/>
              <a:t> </a:t>
            </a:r>
            <a:r>
              <a:rPr lang="en-US" sz="1200" dirty="0" err="1" smtClean="0"/>
              <a:t>precip</a:t>
            </a:r>
            <a:r>
              <a:rPr lang="en-US" sz="1200" dirty="0" smtClean="0"/>
              <a:t> prior to 1200 UTC on 1 Sept</a:t>
            </a:r>
            <a:endParaRPr lang="en-US" sz="1200" dirty="0"/>
          </a:p>
        </p:txBody>
      </p:sp>
      <p:sp>
        <p:nvSpPr>
          <p:cNvPr id="13" name="TextBox 12"/>
          <p:cNvSpPr txBox="1"/>
          <p:nvPr/>
        </p:nvSpPr>
        <p:spPr>
          <a:xfrm>
            <a:off x="6172201" y="5105400"/>
            <a:ext cx="914399" cy="1200329"/>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24-hour </a:t>
            </a:r>
            <a:r>
              <a:rPr lang="en-US" sz="1200" dirty="0" err="1" smtClean="0"/>
              <a:t>accum</a:t>
            </a:r>
            <a:r>
              <a:rPr lang="en-US" sz="1200" dirty="0" smtClean="0"/>
              <a:t> </a:t>
            </a:r>
            <a:r>
              <a:rPr lang="en-US" sz="1200" dirty="0" err="1" smtClean="0"/>
              <a:t>precip</a:t>
            </a:r>
            <a:r>
              <a:rPr lang="en-US" sz="1200" dirty="0" smtClean="0"/>
              <a:t> prior to 1200 UTC on 1 Sept</a:t>
            </a:r>
            <a:endParaRPr lang="en-US" sz="1200" dirty="0"/>
          </a:p>
        </p:txBody>
      </p:sp>
      <p:sp>
        <p:nvSpPr>
          <p:cNvPr id="4" name="Rectangle 3"/>
          <p:cNvSpPr/>
          <p:nvPr/>
        </p:nvSpPr>
        <p:spPr>
          <a:xfrm>
            <a:off x="3218813" y="1600200"/>
            <a:ext cx="3791587" cy="304800"/>
          </a:xfrm>
          <a:prstGeom prst="rect">
            <a:avLst/>
          </a:prstGeom>
          <a:no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054" name="Picture 6" descr="ftp://ftp.ssec.wisc.edu/pub/incoming/3.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848" y="5105400"/>
            <a:ext cx="1901952" cy="142646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b="1" dirty="0" smtClean="0"/>
              <a:t>Precipitation</a:t>
            </a:r>
            <a:endParaRPr lang="en-US" b="1" dirty="0"/>
          </a:p>
        </p:txBody>
      </p:sp>
    </p:spTree>
    <p:extLst>
      <p:ext uri="{BB962C8B-B14F-4D97-AF65-F5344CB8AC3E}">
        <p14:creationId xmlns:p14="http://schemas.microsoft.com/office/powerpoint/2010/main" val="2885814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smtClean="0"/>
              <a:t>performance of moisture representation in current operational models and </a:t>
            </a:r>
            <a:r>
              <a:rPr lang="en-US" sz="3200" dirty="0" err="1" smtClean="0"/>
              <a:t>wrf</a:t>
            </a:r>
            <a:r>
              <a:rPr lang="en-US" sz="3200" dirty="0" smtClean="0"/>
              <a:t> runs with GOES-13 Sounder retrievals in analyses</a:t>
            </a:r>
            <a:endParaRPr lang="en-US" sz="3200" dirty="0"/>
          </a:p>
        </p:txBody>
      </p:sp>
      <p:sp>
        <p:nvSpPr>
          <p:cNvPr id="5" name="Text Placeholder 4"/>
          <p:cNvSpPr>
            <a:spLocks noGrp="1"/>
          </p:cNvSpPr>
          <p:nvPr>
            <p:ph type="body" idx="1"/>
          </p:nvPr>
        </p:nvSpPr>
        <p:spPr/>
        <p:txBody>
          <a:bodyPr/>
          <a:lstStyle/>
          <a:p>
            <a:r>
              <a:rPr lang="en-US" dirty="0" smtClean="0"/>
              <a:t>Part </a:t>
            </a:r>
            <a:r>
              <a:rPr lang="en-US" dirty="0"/>
              <a:t>B</a:t>
            </a:r>
          </a:p>
        </p:txBody>
      </p:sp>
    </p:spTree>
    <p:extLst>
      <p:ext uri="{BB962C8B-B14F-4D97-AF65-F5344CB8AC3E}">
        <p14:creationId xmlns:p14="http://schemas.microsoft.com/office/powerpoint/2010/main" val="3199333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8328"/>
            <a:ext cx="8382000" cy="1252728"/>
          </a:xfrm>
        </p:spPr>
        <p:txBody>
          <a:bodyPr>
            <a:normAutofit/>
          </a:bodyPr>
          <a:lstStyle/>
          <a:p>
            <a:r>
              <a:rPr lang="en-US" b="1" dirty="0" smtClean="0"/>
              <a:t>Experiment II Design</a:t>
            </a:r>
            <a:r>
              <a:rPr lang="en-US" dirty="0" smtClean="0"/>
              <a:t/>
            </a:r>
            <a:br>
              <a:rPr lang="en-US" dirty="0" smtClean="0"/>
            </a:br>
            <a:r>
              <a:rPr lang="en-US" sz="1600" b="1" dirty="0" smtClean="0"/>
              <a:t>Objective</a:t>
            </a:r>
            <a:r>
              <a:rPr lang="en-US" sz="1600" dirty="0" smtClean="0"/>
              <a:t>:  Quantify NWP response to GOES-13 Sounder-adjusted moisture concentrations.</a:t>
            </a:r>
            <a:endParaRPr lang="en-US" sz="1600" dirty="0"/>
          </a:p>
        </p:txBody>
      </p:sp>
      <p:sp>
        <p:nvSpPr>
          <p:cNvPr id="7" name="Content Placeholder 6"/>
          <p:cNvSpPr>
            <a:spLocks noGrp="1"/>
          </p:cNvSpPr>
          <p:nvPr>
            <p:ph sz="half" idx="1"/>
          </p:nvPr>
        </p:nvSpPr>
        <p:spPr>
          <a:xfrm>
            <a:off x="228600" y="5486400"/>
            <a:ext cx="3962400" cy="1219200"/>
          </a:xfrm>
        </p:spPr>
        <p:txBody>
          <a:bodyPr>
            <a:noAutofit/>
          </a:bodyPr>
          <a:lstStyle/>
          <a:p>
            <a:pPr marL="0" indent="0">
              <a:buNone/>
            </a:pPr>
            <a:r>
              <a:rPr lang="en-US" sz="1400" dirty="0" smtClean="0">
                <a:solidFill>
                  <a:schemeClr val="tx1"/>
                </a:solidFill>
              </a:rPr>
              <a:t>Each 36-hour simulation used:</a:t>
            </a:r>
          </a:p>
          <a:p>
            <a:r>
              <a:rPr lang="en-US" sz="1200" dirty="0" smtClean="0">
                <a:solidFill>
                  <a:schemeClr val="tx1"/>
                </a:solidFill>
              </a:rPr>
              <a:t>an adaptive time step,</a:t>
            </a:r>
            <a:endParaRPr lang="en-US" sz="1200" dirty="0">
              <a:solidFill>
                <a:schemeClr val="tx1"/>
              </a:solidFill>
            </a:endParaRPr>
          </a:p>
          <a:p>
            <a:r>
              <a:rPr lang="en-US" sz="1200" dirty="0">
                <a:solidFill>
                  <a:schemeClr val="tx1"/>
                </a:solidFill>
              </a:rPr>
              <a:t>20 km </a:t>
            </a:r>
            <a:r>
              <a:rPr lang="en-US" sz="1200" dirty="0" smtClean="0">
                <a:solidFill>
                  <a:schemeClr val="tx1"/>
                </a:solidFill>
              </a:rPr>
              <a:t>horizontal spacing </a:t>
            </a:r>
            <a:r>
              <a:rPr lang="en-US" sz="1200" dirty="0">
                <a:solidFill>
                  <a:schemeClr val="tx1"/>
                </a:solidFill>
              </a:rPr>
              <a:t>on </a:t>
            </a:r>
            <a:r>
              <a:rPr lang="en-US" sz="1200" dirty="0" smtClean="0">
                <a:solidFill>
                  <a:schemeClr val="tx1"/>
                </a:solidFill>
              </a:rPr>
              <a:t>100 </a:t>
            </a:r>
            <a:r>
              <a:rPr lang="en-US" sz="1200" dirty="0">
                <a:solidFill>
                  <a:schemeClr val="tx1"/>
                </a:solidFill>
              </a:rPr>
              <a:t>x </a:t>
            </a:r>
            <a:r>
              <a:rPr lang="en-US" sz="1200" dirty="0" smtClean="0">
                <a:solidFill>
                  <a:schemeClr val="tx1"/>
                </a:solidFill>
              </a:rPr>
              <a:t>100 </a:t>
            </a:r>
            <a:r>
              <a:rPr lang="en-US" sz="1200" dirty="0">
                <a:solidFill>
                  <a:schemeClr val="tx1"/>
                </a:solidFill>
              </a:rPr>
              <a:t>square </a:t>
            </a:r>
            <a:r>
              <a:rPr lang="en-US" sz="1200" dirty="0" smtClean="0">
                <a:solidFill>
                  <a:schemeClr val="tx1"/>
                </a:solidFill>
              </a:rPr>
              <a:t>grid consisting of 45 vertical levels, with</a:t>
            </a:r>
            <a:endParaRPr lang="en-US" sz="1200" dirty="0">
              <a:solidFill>
                <a:schemeClr val="tx1"/>
              </a:solidFill>
            </a:endParaRPr>
          </a:p>
          <a:p>
            <a:r>
              <a:rPr lang="en-US" sz="1200" dirty="0">
                <a:solidFill>
                  <a:schemeClr val="tx1"/>
                </a:solidFill>
              </a:rPr>
              <a:t>5</a:t>
            </a:r>
            <a:r>
              <a:rPr lang="en-US" sz="1200" dirty="0" smtClean="0">
                <a:solidFill>
                  <a:schemeClr val="tx1"/>
                </a:solidFill>
              </a:rPr>
              <a:t>0 </a:t>
            </a:r>
            <a:r>
              <a:rPr lang="en-US" sz="1200" dirty="0" err="1" smtClean="0">
                <a:solidFill>
                  <a:schemeClr val="tx1"/>
                </a:solidFill>
              </a:rPr>
              <a:t>hPa</a:t>
            </a:r>
            <a:r>
              <a:rPr lang="en-US" sz="1200" dirty="0" smtClean="0">
                <a:solidFill>
                  <a:schemeClr val="tx1"/>
                </a:solidFill>
              </a:rPr>
              <a:t> at the top </a:t>
            </a:r>
            <a:r>
              <a:rPr lang="en-US" sz="1200" dirty="0">
                <a:solidFill>
                  <a:schemeClr val="tx1"/>
                </a:solidFill>
              </a:rPr>
              <a:t>of </a:t>
            </a:r>
            <a:r>
              <a:rPr lang="en-US" sz="1200" dirty="0" smtClean="0">
                <a:solidFill>
                  <a:schemeClr val="tx1"/>
                </a:solidFill>
              </a:rPr>
              <a:t>the model.</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061059859"/>
              </p:ext>
            </p:extLst>
          </p:nvPr>
        </p:nvGraphicFramePr>
        <p:xfrm>
          <a:off x="4645025" y="2133600"/>
          <a:ext cx="4270376" cy="4003040"/>
        </p:xfrm>
        <a:graphic>
          <a:graphicData uri="http://schemas.openxmlformats.org/drawingml/2006/table">
            <a:tbl>
              <a:tblPr bandRow="1">
                <a:tableStyleId>{00A15C55-8517-42AA-B614-E9B94910E393}</a:tableStyleId>
              </a:tblPr>
              <a:tblGrid>
                <a:gridCol w="2135188"/>
                <a:gridCol w="2135188"/>
              </a:tblGrid>
              <a:tr h="370840">
                <a:tc>
                  <a:txBody>
                    <a:bodyPr/>
                    <a:lstStyle/>
                    <a:p>
                      <a:r>
                        <a:rPr lang="en-US" sz="1400" b="1" dirty="0" smtClean="0">
                          <a:latin typeface="Arial Narrow" pitchFamily="34" charset="0"/>
                        </a:rPr>
                        <a:t>Dynamics</a:t>
                      </a:r>
                      <a:endParaRPr lang="en-US" sz="1400" b="1" dirty="0">
                        <a:latin typeface="Arial Narrow" pitchFamily="34" charset="0"/>
                      </a:endParaRPr>
                    </a:p>
                  </a:txBody>
                  <a:tcPr/>
                </a:tc>
                <a:tc>
                  <a:txBody>
                    <a:bodyPr/>
                    <a:lstStyle/>
                    <a:p>
                      <a:r>
                        <a:rPr lang="en-US" sz="1400" dirty="0" smtClean="0">
                          <a:latin typeface="Arial Narrow" pitchFamily="34" charset="0"/>
                        </a:rPr>
                        <a:t>Non-Hydrostatic with Gravity Wave Drag</a:t>
                      </a:r>
                      <a:endParaRPr lang="en-US" sz="1400" b="0" dirty="0">
                        <a:latin typeface="Arial Narrow" pitchFamily="34" charset="0"/>
                      </a:endParaRPr>
                    </a:p>
                  </a:txBody>
                  <a:tcPr/>
                </a:tc>
              </a:tr>
              <a:tr h="370840">
                <a:tc>
                  <a:txBody>
                    <a:bodyPr/>
                    <a:lstStyle/>
                    <a:p>
                      <a:r>
                        <a:rPr lang="en-US" sz="1400" b="1" dirty="0" smtClean="0">
                          <a:latin typeface="Arial Narrow" pitchFamily="34" charset="0"/>
                        </a:rPr>
                        <a:t>Cumulus</a:t>
                      </a:r>
                      <a:r>
                        <a:rPr lang="en-US" sz="1400" b="1" baseline="0" dirty="0" smtClean="0">
                          <a:latin typeface="Arial Narrow" pitchFamily="34" charset="0"/>
                        </a:rPr>
                        <a:t> Scheme</a:t>
                      </a:r>
                      <a:endParaRPr lang="en-US" sz="1400" b="1" dirty="0">
                        <a:latin typeface="Arial Narrow" pitchFamily="34" charset="0"/>
                      </a:endParaRPr>
                    </a:p>
                  </a:txBody>
                  <a:tcPr/>
                </a:tc>
                <a:tc>
                  <a:txBody>
                    <a:bodyPr/>
                    <a:lstStyle/>
                    <a:p>
                      <a:r>
                        <a:rPr lang="en-US" sz="1400" dirty="0" err="1" smtClean="0">
                          <a:latin typeface="Arial Narrow" pitchFamily="34" charset="0"/>
                        </a:rPr>
                        <a:t>Kain</a:t>
                      </a:r>
                      <a:r>
                        <a:rPr lang="en-US" sz="1400" dirty="0" smtClean="0">
                          <a:latin typeface="Arial Narrow" pitchFamily="34" charset="0"/>
                        </a:rPr>
                        <a:t>-Fritsch</a:t>
                      </a:r>
                      <a:endParaRPr lang="en-US" sz="1400" b="0" dirty="0">
                        <a:latin typeface="Arial Narrow" pitchFamily="34" charset="0"/>
                      </a:endParaRPr>
                    </a:p>
                  </a:txBody>
                  <a:tcPr/>
                </a:tc>
              </a:tr>
              <a:tr h="370840">
                <a:tc>
                  <a:txBody>
                    <a:bodyPr/>
                    <a:lstStyle/>
                    <a:p>
                      <a:r>
                        <a:rPr lang="en-US" sz="1400" b="1" dirty="0" smtClean="0">
                          <a:latin typeface="Arial Narrow" pitchFamily="34" charset="0"/>
                        </a:rPr>
                        <a:t>Microphysics Scheme</a:t>
                      </a:r>
                      <a:endParaRPr lang="en-US" sz="1400" b="1" dirty="0">
                        <a:latin typeface="Arial Narrow" pitchFamily="34" charset="0"/>
                      </a:endParaRPr>
                    </a:p>
                  </a:txBody>
                  <a:tcPr/>
                </a:tc>
                <a:tc>
                  <a:txBody>
                    <a:bodyPr/>
                    <a:lstStyle/>
                    <a:p>
                      <a:r>
                        <a:rPr lang="en-US" sz="1400" dirty="0" smtClean="0">
                          <a:latin typeface="Arial Narrow" pitchFamily="34" charset="0"/>
                        </a:rPr>
                        <a:t>WSM Single-Moment 5-Class</a:t>
                      </a:r>
                      <a:endParaRPr lang="en-US" sz="1400" b="0" dirty="0">
                        <a:latin typeface="Arial Narrow" pitchFamily="34" charset="0"/>
                      </a:endParaRPr>
                    </a:p>
                  </a:txBody>
                  <a:tcPr/>
                </a:tc>
              </a:tr>
              <a:tr h="370840">
                <a:tc>
                  <a:txBody>
                    <a:bodyPr/>
                    <a:lstStyle/>
                    <a:p>
                      <a:r>
                        <a:rPr lang="en-US" sz="1400" b="1" dirty="0" smtClean="0">
                          <a:latin typeface="Arial Narrow" pitchFamily="34" charset="0"/>
                        </a:rPr>
                        <a:t>PBL Scheme</a:t>
                      </a:r>
                      <a:endParaRPr lang="en-US" sz="1400" b="1" dirty="0">
                        <a:latin typeface="Arial Narrow" pitchFamily="34" charset="0"/>
                      </a:endParaRPr>
                    </a:p>
                  </a:txBody>
                  <a:tcPr/>
                </a:tc>
                <a:tc>
                  <a:txBody>
                    <a:bodyPr/>
                    <a:lstStyle/>
                    <a:p>
                      <a:r>
                        <a:rPr lang="en-US" sz="1400" dirty="0" err="1" smtClean="0">
                          <a:latin typeface="Arial Narrow" pitchFamily="34" charset="0"/>
                        </a:rPr>
                        <a:t>Yonsei</a:t>
                      </a:r>
                      <a:r>
                        <a:rPr lang="en-US" sz="1400" dirty="0" smtClean="0">
                          <a:latin typeface="Arial Narrow" pitchFamily="34" charset="0"/>
                        </a:rPr>
                        <a:t> University</a:t>
                      </a:r>
                      <a:endParaRPr lang="en-US" sz="1400" b="0" dirty="0">
                        <a:latin typeface="Arial Narrow" pitchFamily="34" charset="0"/>
                      </a:endParaRPr>
                    </a:p>
                  </a:txBody>
                  <a:tcPr/>
                </a:tc>
              </a:tr>
              <a:tr h="370840">
                <a:tc>
                  <a:txBody>
                    <a:bodyPr/>
                    <a:lstStyle/>
                    <a:p>
                      <a:r>
                        <a:rPr lang="en-US" sz="1400" b="1" dirty="0" smtClean="0">
                          <a:latin typeface="Arial Narrow" pitchFamily="34" charset="0"/>
                        </a:rPr>
                        <a:t>Land Surface Scheme</a:t>
                      </a:r>
                      <a:endParaRPr lang="en-US" sz="1400" b="1" dirty="0">
                        <a:latin typeface="Arial Narrow" pitchFamily="34" charset="0"/>
                      </a:endParaRPr>
                    </a:p>
                  </a:txBody>
                  <a:tcPr/>
                </a:tc>
                <a:tc>
                  <a:txBody>
                    <a:bodyPr/>
                    <a:lstStyle/>
                    <a:p>
                      <a:r>
                        <a:rPr lang="en-US" sz="1400" dirty="0" smtClean="0">
                          <a:latin typeface="Arial Narrow" pitchFamily="34" charset="0"/>
                        </a:rPr>
                        <a:t>Noah 4-Layer LSM</a:t>
                      </a:r>
                      <a:endParaRPr lang="en-US" sz="1400" b="0" dirty="0">
                        <a:latin typeface="Arial Narrow" pitchFamily="34" charset="0"/>
                      </a:endParaRPr>
                    </a:p>
                  </a:txBody>
                  <a:tcPr/>
                </a:tc>
              </a:tr>
              <a:tr h="370840">
                <a:tc>
                  <a:txBody>
                    <a:bodyPr/>
                    <a:lstStyle/>
                    <a:p>
                      <a:r>
                        <a:rPr lang="en-US" sz="1400" b="1" dirty="0" smtClean="0">
                          <a:latin typeface="Arial Narrow" pitchFamily="34" charset="0"/>
                        </a:rPr>
                        <a:t>Surface Layer Physics</a:t>
                      </a:r>
                      <a:endParaRPr lang="en-US" sz="1400" b="1" dirty="0">
                        <a:latin typeface="Arial Narrow" pitchFamily="34" charset="0"/>
                      </a:endParaRPr>
                    </a:p>
                  </a:txBody>
                  <a:tcPr/>
                </a:tc>
                <a:tc>
                  <a:txBody>
                    <a:bodyPr/>
                    <a:lstStyle/>
                    <a:p>
                      <a:r>
                        <a:rPr lang="en-US" sz="1400" dirty="0" err="1" smtClean="0">
                          <a:latin typeface="Arial Narrow" pitchFamily="34" charset="0"/>
                        </a:rPr>
                        <a:t>Monin-Obukhov</a:t>
                      </a:r>
                      <a:r>
                        <a:rPr lang="en-US" sz="1400" dirty="0" smtClean="0">
                          <a:latin typeface="Arial Narrow" pitchFamily="34" charset="0"/>
                        </a:rPr>
                        <a:t> with heat and moisture surface</a:t>
                      </a:r>
                      <a:r>
                        <a:rPr lang="en-US" sz="1400" baseline="0" dirty="0" smtClean="0">
                          <a:latin typeface="Arial Narrow" pitchFamily="34" charset="0"/>
                        </a:rPr>
                        <a:t> fluxes</a:t>
                      </a:r>
                      <a:endParaRPr lang="en-US" sz="1400" b="0" dirty="0">
                        <a:latin typeface="Arial Narrow" pitchFamily="34" charset="0"/>
                      </a:endParaRPr>
                    </a:p>
                  </a:txBody>
                  <a:tcPr/>
                </a:tc>
              </a:tr>
              <a:tr h="370840">
                <a:tc>
                  <a:txBody>
                    <a:bodyPr/>
                    <a:lstStyle/>
                    <a:p>
                      <a:r>
                        <a:rPr lang="en-US" sz="1400" b="1" dirty="0" smtClean="0">
                          <a:latin typeface="Arial Narrow" pitchFamily="34" charset="0"/>
                        </a:rPr>
                        <a:t>Long Wave Radiation</a:t>
                      </a:r>
                      <a:endParaRPr lang="en-US" sz="1400" b="1" dirty="0">
                        <a:latin typeface="Arial Narrow" pitchFamily="34" charset="0"/>
                      </a:endParaRPr>
                    </a:p>
                  </a:txBody>
                  <a:tcPr/>
                </a:tc>
                <a:tc>
                  <a:txBody>
                    <a:bodyPr/>
                    <a:lstStyle/>
                    <a:p>
                      <a:r>
                        <a:rPr lang="en-US" sz="1400" dirty="0" smtClean="0">
                          <a:latin typeface="Arial Narrow" pitchFamily="34" charset="0"/>
                        </a:rPr>
                        <a:t>RRTM</a:t>
                      </a:r>
                      <a:endParaRPr lang="en-US" sz="1400" b="0" dirty="0">
                        <a:latin typeface="Arial Narrow" pitchFamily="34" charset="0"/>
                      </a:endParaRPr>
                    </a:p>
                  </a:txBody>
                  <a:tcPr/>
                </a:tc>
              </a:tr>
              <a:tr h="370840">
                <a:tc>
                  <a:txBody>
                    <a:bodyPr/>
                    <a:lstStyle/>
                    <a:p>
                      <a:r>
                        <a:rPr lang="en-US" sz="1400" b="1" dirty="0" smtClean="0">
                          <a:latin typeface="Arial Narrow" pitchFamily="34" charset="0"/>
                        </a:rPr>
                        <a:t>Short Wave Radiation</a:t>
                      </a:r>
                      <a:endParaRPr lang="en-US" sz="1400" b="1" dirty="0">
                        <a:latin typeface="Arial Narrow" pitchFamily="34" charset="0"/>
                      </a:endParaRPr>
                    </a:p>
                  </a:txBody>
                  <a:tcPr/>
                </a:tc>
                <a:tc>
                  <a:txBody>
                    <a:bodyPr/>
                    <a:lstStyle/>
                    <a:p>
                      <a:r>
                        <a:rPr lang="en-US" sz="1400" dirty="0" err="1" smtClean="0">
                          <a:latin typeface="Arial Narrow" pitchFamily="34" charset="0"/>
                        </a:rPr>
                        <a:t>Dudhia</a:t>
                      </a:r>
                      <a:r>
                        <a:rPr lang="en-US" sz="1400" dirty="0" smtClean="0">
                          <a:latin typeface="Arial Narrow" pitchFamily="34" charset="0"/>
                        </a:rPr>
                        <a:t> Scheme</a:t>
                      </a:r>
                      <a:endParaRPr lang="en-US" sz="1400" b="0" dirty="0">
                        <a:latin typeface="Arial Narrow" pitchFamily="34" charset="0"/>
                      </a:endParaRPr>
                    </a:p>
                  </a:txBody>
                  <a:tcPr/>
                </a:tc>
              </a:tr>
              <a:tr h="370840">
                <a:tc>
                  <a:txBody>
                    <a:bodyPr/>
                    <a:lstStyle/>
                    <a:p>
                      <a:r>
                        <a:rPr lang="en-US" sz="1400" b="1" dirty="0" smtClean="0">
                          <a:latin typeface="Arial Narrow" pitchFamily="34" charset="0"/>
                        </a:rPr>
                        <a:t>Time-Integration Scheme</a:t>
                      </a:r>
                      <a:endParaRPr lang="en-US" sz="1400" b="1" dirty="0">
                        <a:latin typeface="Arial Narrow" pitchFamily="34" charset="0"/>
                      </a:endParaRPr>
                    </a:p>
                  </a:txBody>
                  <a:tcPr/>
                </a:tc>
                <a:tc>
                  <a:txBody>
                    <a:bodyPr/>
                    <a:lstStyle/>
                    <a:p>
                      <a:r>
                        <a:rPr lang="en-US" sz="1400" dirty="0" err="1" smtClean="0">
                          <a:latin typeface="Arial Narrow" pitchFamily="34" charset="0"/>
                        </a:rPr>
                        <a:t>Runge-Kutta</a:t>
                      </a:r>
                      <a:r>
                        <a:rPr lang="en-US" sz="1400" baseline="0" dirty="0" smtClean="0">
                          <a:latin typeface="Arial Narrow" pitchFamily="34" charset="0"/>
                        </a:rPr>
                        <a:t> 3</a:t>
                      </a:r>
                      <a:r>
                        <a:rPr lang="en-US" sz="1400" baseline="30000" dirty="0" smtClean="0">
                          <a:latin typeface="Arial Narrow" pitchFamily="34" charset="0"/>
                        </a:rPr>
                        <a:t>rd</a:t>
                      </a:r>
                      <a:r>
                        <a:rPr lang="en-US" sz="1400" baseline="0" dirty="0" smtClean="0">
                          <a:latin typeface="Arial Narrow" pitchFamily="34" charset="0"/>
                        </a:rPr>
                        <a:t> Order</a:t>
                      </a:r>
                      <a:endParaRPr lang="en-US" sz="1400" b="0" dirty="0">
                        <a:latin typeface="Arial Narrow" pitchFamily="34" charset="0"/>
                      </a:endParaRPr>
                    </a:p>
                  </a:txBody>
                  <a:tcPr/>
                </a:tc>
              </a:tr>
              <a:tr h="370840">
                <a:tc>
                  <a:txBody>
                    <a:bodyPr/>
                    <a:lstStyle/>
                    <a:p>
                      <a:r>
                        <a:rPr lang="en-US" sz="1400" b="1" dirty="0" smtClean="0">
                          <a:latin typeface="Arial Narrow" pitchFamily="34" charset="0"/>
                        </a:rPr>
                        <a:t>Damping</a:t>
                      </a:r>
                      <a:endParaRPr lang="en-US" sz="1400" b="1" dirty="0">
                        <a:latin typeface="Arial Narrow" pitchFamily="34" charset="0"/>
                      </a:endParaRPr>
                    </a:p>
                  </a:txBody>
                  <a:tcPr/>
                </a:tc>
                <a:tc>
                  <a:txBody>
                    <a:bodyPr/>
                    <a:lstStyle/>
                    <a:p>
                      <a:r>
                        <a:rPr lang="en-US" sz="1400" dirty="0" smtClean="0">
                          <a:latin typeface="Arial Narrow" pitchFamily="34" charset="0"/>
                        </a:rPr>
                        <a:t>Rayleigh</a:t>
                      </a:r>
                      <a:endParaRPr lang="en-US" sz="1400" b="0" dirty="0">
                        <a:latin typeface="Arial Narrow" pitchFamily="34" charset="0"/>
                      </a:endParaRPr>
                    </a:p>
                  </a:txBody>
                  <a:tcPr/>
                </a:tc>
              </a:tr>
            </a:tbl>
          </a:graphicData>
        </a:graphic>
      </p:graphicFrame>
      <p:sp>
        <p:nvSpPr>
          <p:cNvPr id="19" name="TextBox 18"/>
          <p:cNvSpPr txBox="1"/>
          <p:nvPr/>
        </p:nvSpPr>
        <p:spPr>
          <a:xfrm>
            <a:off x="228600" y="1870770"/>
            <a:ext cx="3962400" cy="3539430"/>
          </a:xfrm>
          <a:prstGeom prst="rect">
            <a:avLst/>
          </a:prstGeom>
          <a:noFill/>
        </p:spPr>
        <p:txBody>
          <a:bodyPr wrap="square" rtlCol="0">
            <a:spAutoFit/>
          </a:bodyPr>
          <a:lstStyle/>
          <a:p>
            <a:r>
              <a:rPr lang="en-US" sz="1600" dirty="0" smtClean="0"/>
              <a:t>Three Advanced Research Weather Research and Forecast (WRF-ARW) simulations are run twice daily (00/12Z):</a:t>
            </a:r>
          </a:p>
          <a:p>
            <a:endParaRPr lang="en-US" sz="1600" dirty="0"/>
          </a:p>
          <a:p>
            <a:pPr marL="285750" indent="-285750">
              <a:buFont typeface="Arial" pitchFamily="34" charset="0"/>
              <a:buChar char="•"/>
            </a:pPr>
            <a:r>
              <a:rPr lang="en-US" sz="1600" b="1" dirty="0" smtClean="0">
                <a:solidFill>
                  <a:srgbClr val="FF0000"/>
                </a:solidFill>
                <a:effectLst>
                  <a:outerShdw blurRad="38100" dist="38100" dir="2700000" algn="tl">
                    <a:srgbClr val="000000">
                      <a:alpha val="43137"/>
                    </a:srgbClr>
                  </a:outerShdw>
                </a:effectLst>
              </a:rPr>
              <a:t>WRFX</a:t>
            </a:r>
            <a:r>
              <a:rPr lang="en-US" sz="1600" b="1" dirty="0" smtClean="0"/>
              <a:t> </a:t>
            </a:r>
            <a:r>
              <a:rPr lang="en-US" sz="1600" dirty="0" smtClean="0"/>
              <a:t>– Initial </a:t>
            </a:r>
            <a:r>
              <a:rPr lang="en-US" sz="1600" dirty="0"/>
              <a:t>conditions and boundary conditions from previous (06/18Z) GFS </a:t>
            </a:r>
            <a:r>
              <a:rPr lang="en-US" sz="1600" dirty="0" smtClean="0"/>
              <a:t>run</a:t>
            </a:r>
            <a:endParaRPr lang="en-US" sz="1600" dirty="0"/>
          </a:p>
          <a:p>
            <a:pPr marL="285750" indent="-285750">
              <a:buFont typeface="Arial" pitchFamily="34" charset="0"/>
              <a:buChar char="•"/>
            </a:pPr>
            <a:r>
              <a:rPr lang="en-US" sz="1600" b="1" dirty="0" smtClean="0">
                <a:solidFill>
                  <a:srgbClr val="00B050"/>
                </a:solidFill>
                <a:effectLst>
                  <a:outerShdw blurRad="38100" dist="38100" dir="2700000" algn="tl">
                    <a:srgbClr val="000000">
                      <a:alpha val="43137"/>
                    </a:srgbClr>
                  </a:outerShdw>
                </a:effectLst>
              </a:rPr>
              <a:t>WRFY</a:t>
            </a:r>
            <a:r>
              <a:rPr lang="en-US" sz="1600" dirty="0" smtClean="0"/>
              <a:t> </a:t>
            </a:r>
            <a:r>
              <a:rPr lang="en-US" sz="1600" dirty="0"/>
              <a:t>– </a:t>
            </a:r>
            <a:r>
              <a:rPr lang="en-US" sz="1600" dirty="0" smtClean="0"/>
              <a:t>Initial </a:t>
            </a:r>
            <a:r>
              <a:rPr lang="en-US" sz="1600" dirty="0"/>
              <a:t>conditions and boundary conditions from initial hour CRAS20MKX </a:t>
            </a:r>
            <a:r>
              <a:rPr lang="en-US" sz="1600" dirty="0" smtClean="0"/>
              <a:t>run</a:t>
            </a:r>
            <a:endParaRPr lang="en-US" sz="1600" dirty="0"/>
          </a:p>
          <a:p>
            <a:pPr marL="285750" indent="-285750">
              <a:buFont typeface="Arial" pitchFamily="34" charset="0"/>
              <a:buChar char="•"/>
            </a:pPr>
            <a:r>
              <a:rPr lang="en-US" sz="1600" b="1" dirty="0" smtClean="0">
                <a:solidFill>
                  <a:srgbClr val="00B0F0"/>
                </a:solidFill>
                <a:effectLst>
                  <a:outerShdw blurRad="38100" dist="38100" dir="2700000" algn="tl">
                    <a:srgbClr val="000000">
                      <a:alpha val="43137"/>
                    </a:srgbClr>
                  </a:outerShdw>
                </a:effectLst>
              </a:rPr>
              <a:t>WRFZ</a:t>
            </a:r>
            <a:r>
              <a:rPr lang="en-US" sz="1600" b="1" dirty="0" smtClean="0"/>
              <a:t> </a:t>
            </a:r>
            <a:r>
              <a:rPr lang="en-US" sz="1600" dirty="0"/>
              <a:t>– </a:t>
            </a:r>
            <a:r>
              <a:rPr lang="en-US" sz="1600" dirty="0" smtClean="0"/>
              <a:t>Initial </a:t>
            </a:r>
            <a:r>
              <a:rPr lang="en-US" sz="1600" dirty="0"/>
              <a:t>conditions of </a:t>
            </a:r>
            <a:r>
              <a:rPr lang="en-US" sz="1600" dirty="0" smtClean="0"/>
              <a:t>previous (06/18Z) GFS run modified with GOES-13 </a:t>
            </a:r>
            <a:r>
              <a:rPr lang="en-US" sz="1600" dirty="0"/>
              <a:t>Sounder </a:t>
            </a:r>
            <a:r>
              <a:rPr lang="en-US" sz="1600" dirty="0" smtClean="0"/>
              <a:t>retrievals and </a:t>
            </a:r>
            <a:r>
              <a:rPr lang="en-US" sz="1600" dirty="0"/>
              <a:t>GFS boundary conditions</a:t>
            </a:r>
          </a:p>
        </p:txBody>
      </p:sp>
    </p:spTree>
    <p:extLst>
      <p:ext uri="{BB962C8B-B14F-4D97-AF65-F5344CB8AC3E}">
        <p14:creationId xmlns:p14="http://schemas.microsoft.com/office/powerpoint/2010/main" val="28997108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Experiment </a:t>
            </a:r>
            <a:r>
              <a:rPr lang="en-US" sz="4000" b="1" dirty="0" smtClean="0"/>
              <a:t>Domain</a:t>
            </a:r>
            <a:br>
              <a:rPr lang="en-US" sz="4000" b="1" dirty="0" smtClean="0"/>
            </a:br>
            <a:r>
              <a:rPr lang="en-US" sz="2800" dirty="0" smtClean="0"/>
              <a:t>Model and Verification</a:t>
            </a:r>
            <a:endParaRPr lang="en-US" sz="40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981200"/>
            <a:ext cx="390525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2514600" y="3048000"/>
            <a:ext cx="1981200" cy="1066800"/>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a:off x="3505200" y="2667000"/>
            <a:ext cx="990600" cy="533400"/>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449565" y="2450068"/>
            <a:ext cx="816249" cy="369332"/>
          </a:xfrm>
          <a:prstGeom prst="rect">
            <a:avLst/>
          </a:prstGeom>
          <a:noFill/>
        </p:spPr>
        <p:txBody>
          <a:bodyPr wrap="none" rtlCol="0">
            <a:spAutoFit/>
          </a:bodyPr>
          <a:lstStyle/>
          <a:p>
            <a:r>
              <a:rPr lang="en-US" b="1" dirty="0" smtClean="0"/>
              <a:t>Model</a:t>
            </a:r>
            <a:endParaRPr lang="en-US" b="1" dirty="0"/>
          </a:p>
        </p:txBody>
      </p:sp>
      <p:sp>
        <p:nvSpPr>
          <p:cNvPr id="14" name="TextBox 13"/>
          <p:cNvSpPr txBox="1"/>
          <p:nvPr/>
        </p:nvSpPr>
        <p:spPr>
          <a:xfrm>
            <a:off x="4449565" y="2831068"/>
            <a:ext cx="3627635" cy="369332"/>
          </a:xfrm>
          <a:prstGeom prst="rect">
            <a:avLst/>
          </a:prstGeom>
          <a:noFill/>
        </p:spPr>
        <p:txBody>
          <a:bodyPr wrap="square" rtlCol="0">
            <a:spAutoFit/>
          </a:bodyPr>
          <a:lstStyle/>
          <a:p>
            <a:r>
              <a:rPr lang="en-US" b="1" dirty="0" smtClean="0"/>
              <a:t>Verification (non-precipitation)</a:t>
            </a:r>
            <a:endParaRPr lang="en-US" b="1" dirty="0"/>
          </a:p>
        </p:txBody>
      </p:sp>
      <p:sp>
        <p:nvSpPr>
          <p:cNvPr id="9" name="TextBox 8"/>
          <p:cNvSpPr txBox="1"/>
          <p:nvPr/>
        </p:nvSpPr>
        <p:spPr>
          <a:xfrm>
            <a:off x="4191000" y="3488591"/>
            <a:ext cx="4876800" cy="329320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600" dirty="0" smtClean="0"/>
              <a:t>Model Evaluation Tools (MET) v3 used for statistics.</a:t>
            </a:r>
          </a:p>
          <a:p>
            <a:endParaRPr lang="en-US" sz="1600" dirty="0" smtClean="0"/>
          </a:p>
          <a:p>
            <a:r>
              <a:rPr lang="en-US" sz="1600" dirty="0" smtClean="0"/>
              <a:t>The verification subset was chosen to discount any boundary condition influences from the results.  In addition, the GOES Sounder does not scan above 50° N (approximately).</a:t>
            </a:r>
          </a:p>
          <a:p>
            <a:endParaRPr lang="en-US" sz="1600" dirty="0"/>
          </a:p>
          <a:p>
            <a:r>
              <a:rPr lang="en-US" sz="1600" dirty="0" smtClean="0"/>
              <a:t>For point verification, approximately 70 GPS-TPW sites are within the red box.</a:t>
            </a:r>
          </a:p>
          <a:p>
            <a:endParaRPr lang="en-US" sz="1600" dirty="0"/>
          </a:p>
          <a:p>
            <a:r>
              <a:rPr lang="en-US" sz="1600" dirty="0" smtClean="0"/>
              <a:t>For a mean flow speed of 20 knots, the domain is completely forced by boundary conditions after around 55 hours.</a:t>
            </a:r>
          </a:p>
        </p:txBody>
      </p:sp>
      <p:sp>
        <p:nvSpPr>
          <p:cNvPr id="3" name="TextBox 2"/>
          <p:cNvSpPr txBox="1"/>
          <p:nvPr/>
        </p:nvSpPr>
        <p:spPr>
          <a:xfrm>
            <a:off x="4191000" y="1764268"/>
            <a:ext cx="4891083"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b="1" dirty="0" smtClean="0"/>
              <a:t>Based on NWS Milwaukee regional domain</a:t>
            </a:r>
            <a:endParaRPr lang="en-US" b="1" dirty="0"/>
          </a:p>
        </p:txBody>
      </p:sp>
    </p:spTree>
    <p:extLst>
      <p:ext uri="{BB962C8B-B14F-4D97-AF65-F5344CB8AC3E}">
        <p14:creationId xmlns:p14="http://schemas.microsoft.com/office/powerpoint/2010/main" val="3996885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Total </a:t>
            </a:r>
            <a:r>
              <a:rPr lang="en-US" sz="4000" b="1" dirty="0"/>
              <a:t>PW Mean Absolute Error</a:t>
            </a:r>
            <a:r>
              <a:rPr lang="en-US" dirty="0" smtClean="0"/>
              <a:t/>
            </a:r>
            <a:br>
              <a:rPr lang="en-US" dirty="0" smtClean="0"/>
            </a:br>
            <a:r>
              <a:rPr lang="en-US" sz="2800" dirty="0" smtClean="0"/>
              <a:t>Analyses verified against GPS-TPW</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2857830333"/>
              </p:ext>
            </p:extLst>
          </p:nvPr>
        </p:nvGraphicFramePr>
        <p:xfrm>
          <a:off x="457200" y="1981200"/>
          <a:ext cx="2819400" cy="1483360"/>
        </p:xfrm>
        <a:graphic>
          <a:graphicData uri="http://schemas.openxmlformats.org/drawingml/2006/table">
            <a:tbl>
              <a:tblPr firstRow="1" bandRow="1">
                <a:tableStyleId>{5C22544A-7EE6-4342-B048-85BDC9FD1C3A}</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Mean MAE</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effectLst>
                            <a:outerShdw blurRad="38100" dist="38100" dir="2700000" algn="tl">
                              <a:srgbClr val="000000">
                                <a:alpha val="43137"/>
                              </a:srgbClr>
                            </a:outerShdw>
                          </a:effectLst>
                        </a:rPr>
                        <a:t>NAM</a:t>
                      </a:r>
                    </a:p>
                  </a:txBody>
                  <a:tcPr/>
                </a:tc>
                <a:tc>
                  <a:txBody>
                    <a:bodyPr/>
                    <a:lstStyle/>
                    <a:p>
                      <a:pPr algn="ctr"/>
                      <a:r>
                        <a:rPr lang="en-US" dirty="0" smtClean="0"/>
                        <a:t>1.04</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50"/>
                          </a:solidFill>
                          <a:effectLst>
                            <a:outerShdw blurRad="38100" dist="38100" dir="2700000" algn="tl">
                              <a:srgbClr val="000000">
                                <a:alpha val="43137"/>
                              </a:srgbClr>
                            </a:outerShdw>
                          </a:effectLst>
                        </a:rPr>
                        <a:t>RUC</a:t>
                      </a:r>
                    </a:p>
                  </a:txBody>
                  <a:tcPr/>
                </a:tc>
                <a:tc>
                  <a:txBody>
                    <a:bodyPr/>
                    <a:lstStyle/>
                    <a:p>
                      <a:pPr algn="ctr"/>
                      <a:r>
                        <a:rPr lang="en-US" dirty="0" smtClean="0"/>
                        <a:t>1.24</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F0"/>
                          </a:solidFill>
                          <a:effectLst>
                            <a:outerShdw blurRad="38100" dist="38100" dir="2700000" algn="tl">
                              <a:srgbClr val="000000">
                                <a:alpha val="43137"/>
                              </a:srgbClr>
                            </a:outerShdw>
                          </a:effectLst>
                        </a:rPr>
                        <a:t>GFS</a:t>
                      </a:r>
                    </a:p>
                  </a:txBody>
                  <a:tcPr/>
                </a:tc>
                <a:tc>
                  <a:txBody>
                    <a:bodyPr/>
                    <a:lstStyle/>
                    <a:p>
                      <a:pPr algn="ctr"/>
                      <a:r>
                        <a:rPr lang="en-US" dirty="0" smtClean="0"/>
                        <a:t>1.43</a:t>
                      </a:r>
                      <a:endParaRPr lang="en-US" dirty="0"/>
                    </a:p>
                  </a:txBody>
                  <a:tcPr/>
                </a:tc>
              </a:tr>
            </a:tbl>
          </a:graphicData>
        </a:graphic>
      </p:graphicFrame>
      <p:sp>
        <p:nvSpPr>
          <p:cNvPr id="4" name="TextBox 3"/>
          <p:cNvSpPr txBox="1"/>
          <p:nvPr/>
        </p:nvSpPr>
        <p:spPr>
          <a:xfrm>
            <a:off x="4953000" y="3163577"/>
            <a:ext cx="3962400" cy="369332"/>
          </a:xfrm>
          <a:prstGeom prst="rect">
            <a:avLst/>
          </a:prstGeom>
          <a:noFill/>
        </p:spPr>
        <p:txBody>
          <a:bodyPr wrap="square" rtlCol="0">
            <a:spAutoFit/>
          </a:bodyPr>
          <a:lstStyle/>
          <a:p>
            <a:pPr algn="ctr"/>
            <a:r>
              <a:rPr lang="en-US" sz="900" b="1" dirty="0" smtClean="0"/>
              <a:t>Verified output every 12 hours between September 28, 2011, 00 UTC,</a:t>
            </a:r>
          </a:p>
          <a:p>
            <a:pPr algn="ctr"/>
            <a:r>
              <a:rPr lang="en-US" sz="900" b="1" dirty="0" smtClean="0"/>
              <a:t>and October 8, 2011, 00 UTC, for a total sample of 21 times</a:t>
            </a:r>
            <a:endParaRPr lang="en-US" sz="900" b="1" dirty="0"/>
          </a:p>
        </p:txBody>
      </p:sp>
      <p:sp>
        <p:nvSpPr>
          <p:cNvPr id="7" name="TextBox 6"/>
          <p:cNvSpPr txBox="1"/>
          <p:nvPr/>
        </p:nvSpPr>
        <p:spPr>
          <a:xfrm>
            <a:off x="3657600" y="2438400"/>
            <a:ext cx="36576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smtClean="0"/>
              <a:t>The NAM and RUC assimilate GPS-TPW measurements, while the GFS does not.</a:t>
            </a:r>
            <a:endParaRPr lang="en-US" sz="1400" b="1" dirty="0"/>
          </a:p>
        </p:txBody>
      </p:sp>
      <p:cxnSp>
        <p:nvCxnSpPr>
          <p:cNvPr id="12" name="Straight Arrow Connector 11"/>
          <p:cNvCxnSpPr/>
          <p:nvPr/>
        </p:nvCxnSpPr>
        <p:spPr>
          <a:xfrm flipV="1">
            <a:off x="2895600" y="2819400"/>
            <a:ext cx="762000" cy="14222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2895600" y="2514600"/>
            <a:ext cx="762000" cy="14222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pic>
        <p:nvPicPr>
          <p:cNvPr id="10242" name="Picture 2" descr="H:\My Documents\Graduate Work\Thesis\graph-10nc\gpsipw0om\gpsipw0om-m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2909"/>
            <a:ext cx="9144000" cy="332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777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www.nrlmry.navy.mil/obsens/fnmoc/images/os_type_s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6172200"/>
            <a:ext cx="7620000" cy="338554"/>
          </a:xfrm>
          <a:prstGeom prst="rect">
            <a:avLst/>
          </a:prstGeom>
          <a:noFill/>
        </p:spPr>
        <p:txBody>
          <a:bodyPr wrap="square" rtlCol="0">
            <a:spAutoFit/>
          </a:bodyPr>
          <a:lstStyle/>
          <a:p>
            <a:r>
              <a:rPr lang="en-US" sz="1600" b="1" dirty="0" smtClean="0"/>
              <a:t>For Fleet Numerical Meteorology and Oceanography Center NOGAPS model</a:t>
            </a:r>
            <a:endParaRPr lang="en-US" sz="1600" b="1" dirty="0"/>
          </a:p>
        </p:txBody>
      </p:sp>
      <p:sp>
        <p:nvSpPr>
          <p:cNvPr id="5" name="Rectangle 4"/>
          <p:cNvSpPr/>
          <p:nvPr/>
        </p:nvSpPr>
        <p:spPr>
          <a:xfrm>
            <a:off x="5029200" y="6519446"/>
            <a:ext cx="3302507" cy="338554"/>
          </a:xfrm>
          <a:prstGeom prst="rect">
            <a:avLst/>
          </a:prstGeom>
        </p:spPr>
        <p:txBody>
          <a:bodyPr wrap="none">
            <a:spAutoFit/>
          </a:bodyPr>
          <a:lstStyle/>
          <a:p>
            <a:r>
              <a:rPr lang="en-US" sz="1600" u="sng" dirty="0"/>
              <a:t>http://www.nrlmry.navy.mil/obsens/</a:t>
            </a:r>
          </a:p>
        </p:txBody>
      </p:sp>
    </p:spTree>
    <p:extLst>
      <p:ext uri="{BB962C8B-B14F-4D97-AF65-F5344CB8AC3E}">
        <p14:creationId xmlns:p14="http://schemas.microsoft.com/office/powerpoint/2010/main" val="1862342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Total </a:t>
            </a:r>
            <a:r>
              <a:rPr lang="en-US" sz="4000" b="1" dirty="0"/>
              <a:t>PW Mean Absolute Error</a:t>
            </a:r>
            <a:r>
              <a:rPr lang="en-US" dirty="0" smtClean="0"/>
              <a:t/>
            </a:r>
            <a:br>
              <a:rPr lang="en-US" dirty="0" smtClean="0"/>
            </a:br>
            <a:r>
              <a:rPr lang="en-US" sz="2800" dirty="0" smtClean="0"/>
              <a:t>Analyses verified against GOES-13 Sounder (Ma retrievals)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315612643"/>
              </p:ext>
            </p:extLst>
          </p:nvPr>
        </p:nvGraphicFramePr>
        <p:xfrm>
          <a:off x="457200" y="1981200"/>
          <a:ext cx="2819400" cy="1483360"/>
        </p:xfrm>
        <a:graphic>
          <a:graphicData uri="http://schemas.openxmlformats.org/drawingml/2006/table">
            <a:tbl>
              <a:tblPr firstRow="1" bandRow="1">
                <a:tableStyleId>{5C22544A-7EE6-4342-B048-85BDC9FD1C3A}</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Mean MAE</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F0"/>
                          </a:solidFill>
                          <a:effectLst>
                            <a:outerShdw blurRad="38100" dist="38100" dir="2700000" algn="tl">
                              <a:srgbClr val="000000">
                                <a:alpha val="43137"/>
                              </a:srgbClr>
                            </a:outerShdw>
                          </a:effectLst>
                        </a:rPr>
                        <a:t>GFS</a:t>
                      </a:r>
                    </a:p>
                  </a:txBody>
                  <a:tcPr/>
                </a:tc>
                <a:tc>
                  <a:txBody>
                    <a:bodyPr/>
                    <a:lstStyle/>
                    <a:p>
                      <a:pPr algn="ctr"/>
                      <a:r>
                        <a:rPr lang="en-US" dirty="0" smtClean="0"/>
                        <a:t>1.69</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effectLst>
                            <a:outerShdw blurRad="38100" dist="38100" dir="2700000" algn="tl">
                              <a:srgbClr val="000000">
                                <a:alpha val="43137"/>
                              </a:srgbClr>
                            </a:outerShdw>
                          </a:effectLst>
                        </a:rPr>
                        <a:t>NAM</a:t>
                      </a:r>
                    </a:p>
                  </a:txBody>
                  <a:tcPr/>
                </a:tc>
                <a:tc>
                  <a:txBody>
                    <a:bodyPr/>
                    <a:lstStyle/>
                    <a:p>
                      <a:pPr algn="ctr"/>
                      <a:r>
                        <a:rPr lang="en-US" dirty="0" smtClean="0"/>
                        <a:t>1.76</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50"/>
                          </a:solidFill>
                          <a:effectLst>
                            <a:outerShdw blurRad="38100" dist="38100" dir="2700000" algn="tl">
                              <a:srgbClr val="000000">
                                <a:alpha val="43137"/>
                              </a:srgbClr>
                            </a:outerShdw>
                          </a:effectLst>
                        </a:rPr>
                        <a:t>RUC</a:t>
                      </a:r>
                    </a:p>
                  </a:txBody>
                  <a:tcPr/>
                </a:tc>
                <a:tc>
                  <a:txBody>
                    <a:bodyPr/>
                    <a:lstStyle/>
                    <a:p>
                      <a:pPr algn="ctr"/>
                      <a:r>
                        <a:rPr lang="en-US" dirty="0" smtClean="0"/>
                        <a:t>2.13</a:t>
                      </a:r>
                      <a:endParaRPr lang="en-US" dirty="0"/>
                    </a:p>
                  </a:txBody>
                  <a:tcPr/>
                </a:tc>
              </a:tr>
            </a:tbl>
          </a:graphicData>
        </a:graphic>
      </p:graphicFrame>
      <p:sp>
        <p:nvSpPr>
          <p:cNvPr id="4" name="TextBox 3"/>
          <p:cNvSpPr txBox="1"/>
          <p:nvPr/>
        </p:nvSpPr>
        <p:spPr>
          <a:xfrm>
            <a:off x="4953000" y="3163577"/>
            <a:ext cx="3962400" cy="369332"/>
          </a:xfrm>
          <a:prstGeom prst="rect">
            <a:avLst/>
          </a:prstGeom>
          <a:noFill/>
        </p:spPr>
        <p:txBody>
          <a:bodyPr wrap="square" rtlCol="0">
            <a:spAutoFit/>
          </a:bodyPr>
          <a:lstStyle/>
          <a:p>
            <a:pPr algn="ctr"/>
            <a:r>
              <a:rPr lang="en-US" sz="900" b="1" dirty="0" smtClean="0"/>
              <a:t>Verified output every 12 hours between September 28, 2011, 00 UTC,</a:t>
            </a:r>
          </a:p>
          <a:p>
            <a:pPr algn="ctr"/>
            <a:r>
              <a:rPr lang="en-US" sz="900" b="1" dirty="0" smtClean="0"/>
              <a:t>and October 8, 2011, 00 UTC, for a total sample of 21 times</a:t>
            </a:r>
            <a:endParaRPr lang="en-US" sz="900" b="1" dirty="0"/>
          </a:p>
        </p:txBody>
      </p:sp>
      <p:sp>
        <p:nvSpPr>
          <p:cNvPr id="7" name="TextBox 6"/>
          <p:cNvSpPr txBox="1"/>
          <p:nvPr/>
        </p:nvSpPr>
        <p:spPr>
          <a:xfrm>
            <a:off x="3657600" y="2286000"/>
            <a:ext cx="3581400"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smtClean="0"/>
              <a:t>The GFS is used as the first guess for the GOES-13 Sounder retrievals, but not the GFS run it is verified against.</a:t>
            </a:r>
            <a:endParaRPr lang="en-US" sz="1400" b="1" dirty="0"/>
          </a:p>
        </p:txBody>
      </p:sp>
      <p:pic>
        <p:nvPicPr>
          <p:cNvPr id="4098" name="Picture 2" descr="H:\My Documents\Graduate Work\Thesis\graph-10nc\goesnd0om\goesnd0om-m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2909"/>
            <a:ext cx="9144000" cy="332509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2895600" y="2514600"/>
            <a:ext cx="762000" cy="14222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8077200" y="5943600"/>
            <a:ext cx="762000" cy="46166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200" b="1" dirty="0" smtClean="0">
                <a:solidFill>
                  <a:schemeClr val="bg1"/>
                </a:solidFill>
                <a:latin typeface="Arial Narrow" pitchFamily="34" charset="0"/>
              </a:rPr>
              <a:t>Low </a:t>
            </a:r>
            <a:r>
              <a:rPr lang="en-US" sz="1200" b="1" dirty="0" err="1" smtClean="0">
                <a:solidFill>
                  <a:schemeClr val="bg1"/>
                </a:solidFill>
                <a:latin typeface="Arial Narrow" pitchFamily="34" charset="0"/>
              </a:rPr>
              <a:t>Obs</a:t>
            </a:r>
            <a:r>
              <a:rPr lang="en-US" sz="1200" b="1" dirty="0" smtClean="0">
                <a:solidFill>
                  <a:schemeClr val="bg1"/>
                </a:solidFill>
                <a:latin typeface="Arial Narrow" pitchFamily="34" charset="0"/>
              </a:rPr>
              <a:t>, Cloudier</a:t>
            </a:r>
            <a:endParaRPr lang="en-US" sz="1400" b="1" dirty="0">
              <a:solidFill>
                <a:schemeClr val="bg1"/>
              </a:solidFill>
              <a:latin typeface="Arial Narrow" pitchFamily="34" charset="0"/>
            </a:endParaRPr>
          </a:p>
        </p:txBody>
      </p:sp>
    </p:spTree>
    <p:extLst>
      <p:ext uri="{BB962C8B-B14F-4D97-AF65-F5344CB8AC3E}">
        <p14:creationId xmlns:p14="http://schemas.microsoft.com/office/powerpoint/2010/main" val="655043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Total PW Mean Absolute Error</a:t>
            </a:r>
            <a:r>
              <a:rPr lang="en-US" dirty="0" smtClean="0"/>
              <a:t/>
            </a:r>
            <a:br>
              <a:rPr lang="en-US" dirty="0" smtClean="0"/>
            </a:br>
            <a:r>
              <a:rPr lang="en-US" sz="2800" dirty="0" smtClean="0"/>
              <a:t>Analyses verified against GPS-TPW</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658354687"/>
              </p:ext>
            </p:extLst>
          </p:nvPr>
        </p:nvGraphicFramePr>
        <p:xfrm>
          <a:off x="457200" y="1981200"/>
          <a:ext cx="2819400" cy="1483360"/>
        </p:xfrm>
        <a:graphic>
          <a:graphicData uri="http://schemas.openxmlformats.org/drawingml/2006/table">
            <a:tbl>
              <a:tblPr firstRow="1" bandRow="1">
                <a:tableStyleId>{5C22544A-7EE6-4342-B048-85BDC9FD1C3A}</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Mean MAE</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effectLst>
                            <a:outerShdw blurRad="38100" dist="38100" dir="2700000" algn="tl">
                              <a:srgbClr val="000000">
                                <a:alpha val="43137"/>
                              </a:srgbClr>
                            </a:outerShdw>
                          </a:effectLst>
                        </a:rPr>
                        <a:t>WRFX</a:t>
                      </a:r>
                    </a:p>
                  </a:txBody>
                  <a:tcPr/>
                </a:tc>
                <a:tc>
                  <a:txBody>
                    <a:bodyPr/>
                    <a:lstStyle/>
                    <a:p>
                      <a:pPr algn="ctr"/>
                      <a:r>
                        <a:rPr lang="en-US" dirty="0" smtClean="0"/>
                        <a:t>1.58</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F0"/>
                          </a:solidFill>
                          <a:effectLst>
                            <a:outerShdw blurRad="38100" dist="38100" dir="2700000" algn="tl">
                              <a:srgbClr val="000000">
                                <a:alpha val="43137"/>
                              </a:srgbClr>
                            </a:outerShdw>
                          </a:effectLst>
                        </a:rPr>
                        <a:t>WRFZ</a:t>
                      </a:r>
                    </a:p>
                  </a:txBody>
                  <a:tcPr/>
                </a:tc>
                <a:tc>
                  <a:txBody>
                    <a:bodyPr/>
                    <a:lstStyle/>
                    <a:p>
                      <a:pPr algn="ctr"/>
                      <a:r>
                        <a:rPr lang="en-US" dirty="0" smtClean="0"/>
                        <a:t>1.59</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50"/>
                          </a:solidFill>
                          <a:effectLst>
                            <a:outerShdw blurRad="38100" dist="38100" dir="2700000" algn="tl">
                              <a:srgbClr val="000000">
                                <a:alpha val="43137"/>
                              </a:srgbClr>
                            </a:outerShdw>
                          </a:effectLst>
                        </a:rPr>
                        <a:t>WRFY</a:t>
                      </a:r>
                    </a:p>
                  </a:txBody>
                  <a:tcPr/>
                </a:tc>
                <a:tc>
                  <a:txBody>
                    <a:bodyPr/>
                    <a:lstStyle/>
                    <a:p>
                      <a:pPr algn="ctr"/>
                      <a:r>
                        <a:rPr lang="en-US" dirty="0" smtClean="0"/>
                        <a:t>1.61</a:t>
                      </a:r>
                      <a:endParaRPr lang="en-US" dirty="0"/>
                    </a:p>
                  </a:txBody>
                  <a:tcPr/>
                </a:tc>
              </a:tr>
            </a:tbl>
          </a:graphicData>
        </a:graphic>
      </p:graphicFrame>
      <p:sp>
        <p:nvSpPr>
          <p:cNvPr id="4" name="TextBox 3"/>
          <p:cNvSpPr txBox="1"/>
          <p:nvPr/>
        </p:nvSpPr>
        <p:spPr>
          <a:xfrm>
            <a:off x="4953000" y="3163577"/>
            <a:ext cx="3962400" cy="369332"/>
          </a:xfrm>
          <a:prstGeom prst="rect">
            <a:avLst/>
          </a:prstGeom>
          <a:noFill/>
        </p:spPr>
        <p:txBody>
          <a:bodyPr wrap="square" rtlCol="0">
            <a:spAutoFit/>
          </a:bodyPr>
          <a:lstStyle/>
          <a:p>
            <a:pPr algn="ctr"/>
            <a:r>
              <a:rPr lang="en-US" sz="900" b="1" dirty="0" smtClean="0"/>
              <a:t>Verified output every 12 hours between September 28, 2011, 00 UTC,</a:t>
            </a:r>
          </a:p>
          <a:p>
            <a:pPr algn="ctr"/>
            <a:r>
              <a:rPr lang="en-US" sz="900" b="1" dirty="0" smtClean="0"/>
              <a:t>and October 8, 2011, 00 UTC, for a total sample of 21 times</a:t>
            </a:r>
            <a:endParaRPr lang="en-US" sz="900" b="1" dirty="0"/>
          </a:p>
        </p:txBody>
      </p:sp>
      <p:sp>
        <p:nvSpPr>
          <p:cNvPr id="7" name="TextBox 6"/>
          <p:cNvSpPr txBox="1"/>
          <p:nvPr/>
        </p:nvSpPr>
        <p:spPr>
          <a:xfrm>
            <a:off x="3657600" y="2286000"/>
            <a:ext cx="4191000"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smtClean="0"/>
              <a:t>Inconclusive results are due to the poor spatial heterogeneity of GPS sites across the domain compared to the magnitude of correction.</a:t>
            </a:r>
            <a:endParaRPr lang="en-US" sz="1400" b="1" dirty="0"/>
          </a:p>
        </p:txBody>
      </p:sp>
      <p:pic>
        <p:nvPicPr>
          <p:cNvPr id="7170" name="Picture 2" descr="H:\My Documents\Graduate Work\Thesis\graph-10nc\gpsipw0\gpsipw0-m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2909"/>
            <a:ext cx="9144000" cy="33250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2895600" y="2514600"/>
            <a:ext cx="762000" cy="14222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V="1">
            <a:off x="2895600" y="2819400"/>
            <a:ext cx="762000" cy="14222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95179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Total PW Mean Absolute Error</a:t>
            </a:r>
            <a:r>
              <a:rPr lang="en-US" dirty="0" smtClean="0"/>
              <a:t/>
            </a:r>
            <a:br>
              <a:rPr lang="en-US" dirty="0" smtClean="0"/>
            </a:br>
            <a:r>
              <a:rPr lang="en-US" sz="2800" dirty="0" smtClean="0"/>
              <a:t>Analyses verified against GOES-13 Sounder (Ma retrievals)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1450543310"/>
              </p:ext>
            </p:extLst>
          </p:nvPr>
        </p:nvGraphicFramePr>
        <p:xfrm>
          <a:off x="457200" y="1981200"/>
          <a:ext cx="2819400" cy="1483360"/>
        </p:xfrm>
        <a:graphic>
          <a:graphicData uri="http://schemas.openxmlformats.org/drawingml/2006/table">
            <a:tbl>
              <a:tblPr firstRow="1" bandRow="1">
                <a:tableStyleId>{5C22544A-7EE6-4342-B048-85BDC9FD1C3A}</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Mean MAE</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F0"/>
                          </a:solidFill>
                          <a:effectLst>
                            <a:outerShdw blurRad="38100" dist="38100" dir="2700000" algn="tl">
                              <a:srgbClr val="000000">
                                <a:alpha val="43137"/>
                              </a:srgbClr>
                            </a:outerShdw>
                          </a:effectLst>
                        </a:rPr>
                        <a:t>WRFZ</a:t>
                      </a:r>
                    </a:p>
                  </a:txBody>
                  <a:tcPr/>
                </a:tc>
                <a:tc>
                  <a:txBody>
                    <a:bodyPr/>
                    <a:lstStyle/>
                    <a:p>
                      <a:pPr algn="ctr"/>
                      <a:r>
                        <a:rPr lang="en-US" dirty="0" smtClean="0"/>
                        <a:t>1.44</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B050"/>
                          </a:solidFill>
                          <a:effectLst>
                            <a:outerShdw blurRad="38100" dist="38100" dir="2700000" algn="tl">
                              <a:srgbClr val="000000">
                                <a:alpha val="43137"/>
                              </a:srgbClr>
                            </a:outerShdw>
                          </a:effectLst>
                        </a:rPr>
                        <a:t>WRFY</a:t>
                      </a:r>
                      <a:endParaRPr lang="en-US" b="1" dirty="0" smtClean="0">
                        <a:solidFill>
                          <a:srgbClr val="FF0000"/>
                        </a:solidFill>
                        <a:effectLst>
                          <a:outerShdw blurRad="38100" dist="38100" dir="2700000" algn="tl">
                            <a:srgbClr val="000000">
                              <a:alpha val="43137"/>
                            </a:srgbClr>
                          </a:outerShdw>
                        </a:effectLst>
                      </a:endParaRPr>
                    </a:p>
                  </a:txBody>
                  <a:tcPr/>
                </a:tc>
                <a:tc>
                  <a:txBody>
                    <a:bodyPr/>
                    <a:lstStyle/>
                    <a:p>
                      <a:pPr algn="ctr"/>
                      <a:r>
                        <a:rPr lang="en-US" dirty="0" smtClean="0"/>
                        <a:t>1.59</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effectLst>
                            <a:outerShdw blurRad="38100" dist="38100" dir="2700000" algn="tl">
                              <a:srgbClr val="000000">
                                <a:alpha val="43137"/>
                              </a:srgbClr>
                            </a:outerShdw>
                          </a:effectLst>
                        </a:rPr>
                        <a:t>WRFX</a:t>
                      </a:r>
                      <a:endParaRPr lang="en-US" b="1" dirty="0" smtClean="0">
                        <a:solidFill>
                          <a:srgbClr val="00B050"/>
                        </a:solidFill>
                        <a:effectLst>
                          <a:outerShdw blurRad="38100" dist="38100" dir="2700000" algn="tl">
                            <a:srgbClr val="000000">
                              <a:alpha val="43137"/>
                            </a:srgbClr>
                          </a:outerShdw>
                        </a:effectLst>
                      </a:endParaRPr>
                    </a:p>
                  </a:txBody>
                  <a:tcPr/>
                </a:tc>
                <a:tc>
                  <a:txBody>
                    <a:bodyPr/>
                    <a:lstStyle/>
                    <a:p>
                      <a:pPr algn="ctr"/>
                      <a:r>
                        <a:rPr lang="en-US" dirty="0" smtClean="0"/>
                        <a:t>1.61</a:t>
                      </a:r>
                      <a:endParaRPr lang="en-US" dirty="0"/>
                    </a:p>
                  </a:txBody>
                  <a:tcPr/>
                </a:tc>
              </a:tr>
            </a:tbl>
          </a:graphicData>
        </a:graphic>
      </p:graphicFrame>
      <p:sp>
        <p:nvSpPr>
          <p:cNvPr id="4" name="TextBox 3"/>
          <p:cNvSpPr txBox="1"/>
          <p:nvPr/>
        </p:nvSpPr>
        <p:spPr>
          <a:xfrm>
            <a:off x="4953000" y="3163577"/>
            <a:ext cx="3962400" cy="369332"/>
          </a:xfrm>
          <a:prstGeom prst="rect">
            <a:avLst/>
          </a:prstGeom>
          <a:noFill/>
        </p:spPr>
        <p:txBody>
          <a:bodyPr wrap="square" rtlCol="0">
            <a:spAutoFit/>
          </a:bodyPr>
          <a:lstStyle/>
          <a:p>
            <a:pPr algn="ctr"/>
            <a:r>
              <a:rPr lang="en-US" sz="900" b="1" dirty="0" smtClean="0"/>
              <a:t>Verified output every 12 hours between September 28, 2011, 00 UTC,</a:t>
            </a:r>
          </a:p>
          <a:p>
            <a:pPr algn="ctr"/>
            <a:r>
              <a:rPr lang="en-US" sz="900" b="1" dirty="0" smtClean="0"/>
              <a:t>and October 8, 2011, 00 UTC, for a total sample of 21 times</a:t>
            </a:r>
            <a:endParaRPr lang="en-US" sz="900" b="1" dirty="0"/>
          </a:p>
        </p:txBody>
      </p:sp>
      <p:sp>
        <p:nvSpPr>
          <p:cNvPr id="7" name="TextBox 6"/>
          <p:cNvSpPr txBox="1"/>
          <p:nvPr/>
        </p:nvSpPr>
        <p:spPr>
          <a:xfrm>
            <a:off x="3657600" y="2286000"/>
            <a:ext cx="3124200"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smtClean="0"/>
              <a:t>The WRFY and WRFZ contain Sounder retrievals which improve the MAE in clear fields of view.</a:t>
            </a:r>
            <a:endParaRPr lang="en-US" sz="1400" b="1" dirty="0"/>
          </a:p>
        </p:txBody>
      </p:sp>
      <p:cxnSp>
        <p:nvCxnSpPr>
          <p:cNvPr id="11" name="Straight Arrow Connector 10"/>
          <p:cNvCxnSpPr/>
          <p:nvPr/>
        </p:nvCxnSpPr>
        <p:spPr>
          <a:xfrm>
            <a:off x="2895600" y="2514600"/>
            <a:ext cx="762000" cy="14222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pic>
        <p:nvPicPr>
          <p:cNvPr id="5123" name="Picture 3" descr="H:\My Documents\Graduate Work\Thesis\graph-10nc\goesnd0\goesnd0-m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2909"/>
            <a:ext cx="9144000" cy="33250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77200" y="5943600"/>
            <a:ext cx="762000" cy="46166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200" b="1" dirty="0" smtClean="0">
                <a:solidFill>
                  <a:schemeClr val="bg1"/>
                </a:solidFill>
                <a:latin typeface="Arial Narrow" pitchFamily="34" charset="0"/>
              </a:rPr>
              <a:t>Low </a:t>
            </a:r>
            <a:r>
              <a:rPr lang="en-US" sz="1200" b="1" dirty="0" err="1" smtClean="0">
                <a:solidFill>
                  <a:schemeClr val="bg1"/>
                </a:solidFill>
                <a:latin typeface="Arial Narrow" pitchFamily="34" charset="0"/>
              </a:rPr>
              <a:t>Obs</a:t>
            </a:r>
            <a:r>
              <a:rPr lang="en-US" sz="1200" b="1" dirty="0" smtClean="0">
                <a:solidFill>
                  <a:schemeClr val="bg1"/>
                </a:solidFill>
                <a:latin typeface="Arial Narrow" pitchFamily="34" charset="0"/>
              </a:rPr>
              <a:t>, Cloudier</a:t>
            </a:r>
            <a:endParaRPr lang="en-US" sz="1400" b="1" dirty="0">
              <a:solidFill>
                <a:schemeClr val="bg1"/>
              </a:solidFill>
              <a:latin typeface="Arial Narrow" pitchFamily="34" charset="0"/>
            </a:endParaRPr>
          </a:p>
        </p:txBody>
      </p:sp>
      <p:cxnSp>
        <p:nvCxnSpPr>
          <p:cNvPr id="12" name="Straight Arrow Connector 11"/>
          <p:cNvCxnSpPr/>
          <p:nvPr/>
        </p:nvCxnSpPr>
        <p:spPr>
          <a:xfrm flipV="1">
            <a:off x="2895600" y="2819400"/>
            <a:ext cx="762000" cy="14222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34206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Total </a:t>
            </a:r>
            <a:r>
              <a:rPr lang="en-US" sz="4000" b="1" dirty="0" err="1" smtClean="0"/>
              <a:t>Precipitable</a:t>
            </a:r>
            <a:r>
              <a:rPr lang="en-US" sz="4000" b="1" dirty="0" smtClean="0"/>
              <a:t> Water</a:t>
            </a:r>
            <a:r>
              <a:rPr lang="en-US" dirty="0"/>
              <a:t/>
            </a:r>
            <a:br>
              <a:rPr lang="en-US" dirty="0"/>
            </a:br>
            <a:r>
              <a:rPr lang="en-US" sz="2800" dirty="0" smtClean="0"/>
              <a:t>Analyses for </a:t>
            </a:r>
            <a:r>
              <a:rPr lang="en-US" sz="2800" dirty="0"/>
              <a:t>8</a:t>
            </a:r>
            <a:r>
              <a:rPr lang="en-US" sz="2800" dirty="0" smtClean="0"/>
              <a:t> </a:t>
            </a:r>
            <a:r>
              <a:rPr lang="en-US" sz="2800" dirty="0"/>
              <a:t>October 2011, </a:t>
            </a:r>
            <a:r>
              <a:rPr lang="en-US" sz="2800" dirty="0" smtClean="0"/>
              <a:t>00 </a:t>
            </a:r>
            <a:r>
              <a:rPr lang="en-US" sz="2800" dirty="0"/>
              <a:t>UTC</a:t>
            </a:r>
          </a:p>
        </p:txBody>
      </p:sp>
      <p:pic>
        <p:nvPicPr>
          <p:cNvPr id="10242" name="Picture 2" descr="wrfz-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14799"/>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rfx-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4798"/>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wrfy-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114797"/>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amanaly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88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gfsanaly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8288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ucanalys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828800"/>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4189274"/>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WRFX</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T+0</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3048000" y="4189274"/>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WRFY</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T+0</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11" name="TextBox 10"/>
          <p:cNvSpPr txBox="1"/>
          <p:nvPr/>
        </p:nvSpPr>
        <p:spPr>
          <a:xfrm>
            <a:off x="6096000" y="4189274"/>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WRFZ</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T+0</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12" name="TextBox 11"/>
          <p:cNvSpPr txBox="1"/>
          <p:nvPr/>
        </p:nvSpPr>
        <p:spPr>
          <a:xfrm>
            <a:off x="0" y="1905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NAM</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T+0</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048000" y="1905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GFS</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T+0</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096000" y="1905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RUC</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T+0</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400867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Total </a:t>
            </a:r>
            <a:r>
              <a:rPr lang="en-US" sz="4000" b="1" dirty="0" err="1"/>
              <a:t>Precipitable</a:t>
            </a:r>
            <a:r>
              <a:rPr lang="en-US" sz="4000" b="1" dirty="0"/>
              <a:t> Water</a:t>
            </a:r>
            <a:r>
              <a:rPr lang="en-US" dirty="0"/>
              <a:t/>
            </a:r>
            <a:br>
              <a:rPr lang="en-US" dirty="0"/>
            </a:br>
            <a:r>
              <a:rPr lang="en-US" sz="2800" dirty="0"/>
              <a:t>Analyses for 8 October 2011, 00 UTC</a:t>
            </a:r>
          </a:p>
        </p:txBody>
      </p:sp>
      <p:pic>
        <p:nvPicPr>
          <p:cNvPr id="10242" name="Picture 2" descr="wrfz-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14799"/>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rfx-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4798"/>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wrfy-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114797"/>
            <a:ext cx="3048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amanalys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88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gfsanaly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8288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ucanalys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8288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7165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Total </a:t>
            </a:r>
            <a:r>
              <a:rPr lang="en-US" sz="4000" b="1" dirty="0"/>
              <a:t>PW Mean Absolute Error</a:t>
            </a:r>
            <a:r>
              <a:rPr lang="en-US" dirty="0" smtClean="0"/>
              <a:t/>
            </a:r>
            <a:br>
              <a:rPr lang="en-US" dirty="0" smtClean="0"/>
            </a:br>
            <a:r>
              <a:rPr lang="en-US" sz="2800" dirty="0" smtClean="0"/>
              <a:t>Forecasts verified against GPS-TPW</a:t>
            </a:r>
            <a:endParaRPr lang="en-US" sz="3200" dirty="0"/>
          </a:p>
        </p:txBody>
      </p:sp>
      <p:pic>
        <p:nvPicPr>
          <p:cNvPr id="2051" name="Picture 3" descr="H:\My Documents\Graduate Work\Thesis\graph-10nc\gpsipw\gpsipw-mae-gp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0"/>
            <a:ext cx="9144000" cy="304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436068119"/>
              </p:ext>
            </p:extLst>
          </p:nvPr>
        </p:nvGraphicFramePr>
        <p:xfrm>
          <a:off x="457200" y="1981200"/>
          <a:ext cx="2819400" cy="1483360"/>
        </p:xfrm>
        <a:graphic>
          <a:graphicData uri="http://schemas.openxmlformats.org/drawingml/2006/table">
            <a:tbl>
              <a:tblPr firstRow="1" bandRow="1">
                <a:tableStyleId>{5C22544A-7EE6-4342-B048-85BDC9FD1C3A}</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Mean MAE</a:t>
                      </a:r>
                      <a:endParaRPr lang="en-US" dirty="0"/>
                    </a:p>
                  </a:txBody>
                  <a:tcPr/>
                </a:tc>
              </a:tr>
              <a:tr h="370840">
                <a:tc>
                  <a:txBody>
                    <a:bodyPr/>
                    <a:lstStyle/>
                    <a:p>
                      <a:pPr algn="ctr"/>
                      <a:r>
                        <a:rPr lang="en-US" b="1" dirty="0" smtClean="0">
                          <a:solidFill>
                            <a:srgbClr val="00B0F0"/>
                          </a:solidFill>
                          <a:effectLst>
                            <a:outerShdw blurRad="38100" dist="38100" dir="2700000" algn="tl">
                              <a:srgbClr val="000000">
                                <a:alpha val="43137"/>
                              </a:srgbClr>
                            </a:outerShdw>
                          </a:effectLst>
                        </a:rPr>
                        <a:t>WRFZ</a:t>
                      </a:r>
                      <a:endParaRPr lang="en-US" b="1" dirty="0">
                        <a:solidFill>
                          <a:srgbClr val="00B0F0"/>
                        </a:solidFill>
                        <a:effectLst>
                          <a:outerShdw blurRad="38100" dist="38100" dir="2700000" algn="tl">
                            <a:srgbClr val="000000">
                              <a:alpha val="43137"/>
                            </a:srgbClr>
                          </a:outerShdw>
                        </a:effectLst>
                      </a:endParaRPr>
                    </a:p>
                  </a:txBody>
                  <a:tcPr/>
                </a:tc>
                <a:tc>
                  <a:txBody>
                    <a:bodyPr/>
                    <a:lstStyle/>
                    <a:p>
                      <a:pPr algn="ctr"/>
                      <a:r>
                        <a:rPr lang="en-US" dirty="0" smtClean="0"/>
                        <a:t>1.72</a:t>
                      </a:r>
                      <a:endParaRPr lang="en-US" dirty="0"/>
                    </a:p>
                  </a:txBody>
                  <a:tcPr/>
                </a:tc>
              </a:tr>
              <a:tr h="370840">
                <a:tc>
                  <a:txBody>
                    <a:bodyPr/>
                    <a:lstStyle/>
                    <a:p>
                      <a:pPr algn="ctr"/>
                      <a:r>
                        <a:rPr lang="en-US" b="1" dirty="0" smtClean="0">
                          <a:solidFill>
                            <a:srgbClr val="FF0000"/>
                          </a:solidFill>
                          <a:effectLst>
                            <a:outerShdw blurRad="38100" dist="38100" dir="2700000" algn="tl">
                              <a:srgbClr val="000000">
                                <a:alpha val="43137"/>
                              </a:srgbClr>
                            </a:outerShdw>
                          </a:effectLst>
                        </a:rPr>
                        <a:t>WRFX</a:t>
                      </a:r>
                      <a:endParaRPr lang="en-US" b="1" dirty="0">
                        <a:solidFill>
                          <a:srgbClr val="FF0000"/>
                        </a:solidFill>
                        <a:effectLst>
                          <a:outerShdw blurRad="38100" dist="38100" dir="2700000" algn="tl">
                            <a:srgbClr val="000000">
                              <a:alpha val="43137"/>
                            </a:srgbClr>
                          </a:outerShdw>
                        </a:effectLst>
                      </a:endParaRPr>
                    </a:p>
                  </a:txBody>
                  <a:tcPr/>
                </a:tc>
                <a:tc>
                  <a:txBody>
                    <a:bodyPr/>
                    <a:lstStyle/>
                    <a:p>
                      <a:pPr algn="ctr"/>
                      <a:r>
                        <a:rPr lang="en-US" dirty="0" smtClean="0"/>
                        <a:t>1.77</a:t>
                      </a:r>
                      <a:endParaRPr lang="en-US" dirty="0"/>
                    </a:p>
                  </a:txBody>
                  <a:tcPr/>
                </a:tc>
              </a:tr>
              <a:tr h="370840">
                <a:tc>
                  <a:txBody>
                    <a:bodyPr/>
                    <a:lstStyle/>
                    <a:p>
                      <a:pPr algn="ctr"/>
                      <a:r>
                        <a:rPr lang="en-US" b="1" dirty="0" smtClean="0">
                          <a:solidFill>
                            <a:srgbClr val="00B050"/>
                          </a:solidFill>
                          <a:effectLst>
                            <a:outerShdw blurRad="38100" dist="38100" dir="2700000" algn="tl">
                              <a:srgbClr val="000000">
                                <a:alpha val="43137"/>
                              </a:srgbClr>
                            </a:outerShdw>
                          </a:effectLst>
                        </a:rPr>
                        <a:t>WRFY</a:t>
                      </a:r>
                      <a:endParaRPr lang="en-US" b="1" dirty="0">
                        <a:solidFill>
                          <a:srgbClr val="00B050"/>
                        </a:solidFill>
                        <a:effectLst>
                          <a:outerShdw blurRad="38100" dist="38100" dir="2700000" algn="tl">
                            <a:srgbClr val="000000">
                              <a:alpha val="43137"/>
                            </a:srgbClr>
                          </a:outerShdw>
                        </a:effectLst>
                      </a:endParaRPr>
                    </a:p>
                  </a:txBody>
                  <a:tcPr/>
                </a:tc>
                <a:tc>
                  <a:txBody>
                    <a:bodyPr/>
                    <a:lstStyle/>
                    <a:p>
                      <a:pPr algn="ctr"/>
                      <a:r>
                        <a:rPr lang="en-US" dirty="0" smtClean="0"/>
                        <a:t>1.81</a:t>
                      </a:r>
                      <a:endParaRPr lang="en-US" dirty="0"/>
                    </a:p>
                  </a:txBody>
                  <a:tcPr/>
                </a:tc>
              </a:tr>
            </a:tbl>
          </a:graphicData>
        </a:graphic>
      </p:graphicFrame>
      <p:sp>
        <p:nvSpPr>
          <p:cNvPr id="4" name="TextBox 3"/>
          <p:cNvSpPr txBox="1"/>
          <p:nvPr/>
        </p:nvSpPr>
        <p:spPr>
          <a:xfrm>
            <a:off x="4876800" y="1752600"/>
            <a:ext cx="3962400" cy="369332"/>
          </a:xfrm>
          <a:prstGeom prst="rect">
            <a:avLst/>
          </a:prstGeom>
          <a:noFill/>
        </p:spPr>
        <p:txBody>
          <a:bodyPr wrap="square" rtlCol="0">
            <a:spAutoFit/>
          </a:bodyPr>
          <a:lstStyle/>
          <a:p>
            <a:pPr algn="ctr"/>
            <a:r>
              <a:rPr lang="en-US" sz="900" b="1" dirty="0" smtClean="0"/>
              <a:t>Verified output every 12 hours between September 28, 2011, 00 UTC,</a:t>
            </a:r>
          </a:p>
          <a:p>
            <a:pPr algn="ctr"/>
            <a:r>
              <a:rPr lang="en-US" sz="900" b="1" dirty="0" smtClean="0"/>
              <a:t>and October 8, 2011, 00 UTC, for a total sample of 21 times</a:t>
            </a:r>
            <a:endParaRPr lang="en-US" sz="900" b="1" dirty="0"/>
          </a:p>
        </p:txBody>
      </p:sp>
      <p:graphicFrame>
        <p:nvGraphicFramePr>
          <p:cNvPr id="5" name="Table 4"/>
          <p:cNvGraphicFramePr>
            <a:graphicFrameLocks noGrp="1"/>
          </p:cNvGraphicFramePr>
          <p:nvPr>
            <p:extLst>
              <p:ext uri="{D42A27DB-BD31-4B8C-83A1-F6EECF244321}">
                <p14:modId xmlns:p14="http://schemas.microsoft.com/office/powerpoint/2010/main" val="519158453"/>
              </p:ext>
            </p:extLst>
          </p:nvPr>
        </p:nvGraphicFramePr>
        <p:xfrm>
          <a:off x="4114800" y="2590800"/>
          <a:ext cx="2312276" cy="1219200"/>
        </p:xfrm>
        <a:graphic>
          <a:graphicData uri="http://schemas.openxmlformats.org/drawingml/2006/table">
            <a:tbl>
              <a:tblPr firstRow="1" bandRow="1">
                <a:tableStyleId>{F5AB1C69-6EDB-4FF4-983F-18BD219EF322}</a:tableStyleId>
              </a:tblPr>
              <a:tblGrid>
                <a:gridCol w="1156138"/>
                <a:gridCol w="1156138"/>
              </a:tblGrid>
              <a:tr h="282275">
                <a:tc>
                  <a:txBody>
                    <a:bodyPr/>
                    <a:lstStyle/>
                    <a:p>
                      <a:pPr algn="ctr"/>
                      <a:r>
                        <a:rPr lang="en-US" sz="1400" dirty="0" smtClean="0"/>
                        <a:t>Model</a:t>
                      </a:r>
                      <a:endParaRPr lang="en-US" sz="1400" dirty="0"/>
                    </a:p>
                  </a:txBody>
                  <a:tcPr/>
                </a:tc>
                <a:tc>
                  <a:txBody>
                    <a:bodyPr/>
                    <a:lstStyle/>
                    <a:p>
                      <a:pPr algn="ctr"/>
                      <a:r>
                        <a:rPr lang="en-US" sz="1400" dirty="0" smtClean="0"/>
                        <a:t> Mean</a:t>
                      </a:r>
                      <a:r>
                        <a:rPr lang="en-US" sz="1400" baseline="0" dirty="0" smtClean="0"/>
                        <a:t> MAE</a:t>
                      </a:r>
                      <a:endParaRPr lang="en-US" sz="1400" dirty="0"/>
                    </a:p>
                  </a:txBody>
                  <a:tcPr/>
                </a:tc>
              </a:tr>
              <a:tr h="282275">
                <a:tc>
                  <a:txBody>
                    <a:bodyPr/>
                    <a:lstStyle/>
                    <a:p>
                      <a:pPr algn="ctr"/>
                      <a:r>
                        <a:rPr lang="en-US" sz="1400" dirty="0" smtClean="0"/>
                        <a:t>WRFZ</a:t>
                      </a:r>
                      <a:endParaRPr lang="en-US" sz="1400" dirty="0"/>
                    </a:p>
                  </a:txBody>
                  <a:tcPr/>
                </a:tc>
                <a:tc>
                  <a:txBody>
                    <a:bodyPr/>
                    <a:lstStyle/>
                    <a:p>
                      <a:pPr algn="ctr"/>
                      <a:r>
                        <a:rPr lang="en-US" sz="1400" dirty="0" smtClean="0"/>
                        <a:t>2.01</a:t>
                      </a:r>
                      <a:endParaRPr lang="en-US" sz="1400" dirty="0"/>
                    </a:p>
                  </a:txBody>
                  <a:tcPr/>
                </a:tc>
              </a:tr>
              <a:tr h="282275">
                <a:tc>
                  <a:txBody>
                    <a:bodyPr/>
                    <a:lstStyle/>
                    <a:p>
                      <a:pPr algn="ctr"/>
                      <a:r>
                        <a:rPr lang="en-US" sz="1400" dirty="0" smtClean="0"/>
                        <a:t>WRFX</a:t>
                      </a:r>
                      <a:endParaRPr lang="en-US" sz="1400" dirty="0"/>
                    </a:p>
                  </a:txBody>
                  <a:tcPr/>
                </a:tc>
                <a:tc>
                  <a:txBody>
                    <a:bodyPr/>
                    <a:lstStyle/>
                    <a:p>
                      <a:pPr algn="ctr"/>
                      <a:r>
                        <a:rPr lang="en-US" sz="1400" dirty="0" smtClean="0"/>
                        <a:t>2.01</a:t>
                      </a:r>
                      <a:endParaRPr lang="en-US" sz="1400" dirty="0"/>
                    </a:p>
                  </a:txBody>
                  <a:tcPr/>
                </a:tc>
              </a:tr>
              <a:tr h="282275">
                <a:tc>
                  <a:txBody>
                    <a:bodyPr/>
                    <a:lstStyle/>
                    <a:p>
                      <a:pPr algn="ctr"/>
                      <a:r>
                        <a:rPr lang="en-US" sz="1400" dirty="0" smtClean="0"/>
                        <a:t>WRFY</a:t>
                      </a:r>
                      <a:endParaRPr lang="en-US" sz="1400" dirty="0"/>
                    </a:p>
                  </a:txBody>
                  <a:tcPr/>
                </a:tc>
                <a:tc>
                  <a:txBody>
                    <a:bodyPr/>
                    <a:lstStyle/>
                    <a:p>
                      <a:pPr algn="ctr"/>
                      <a:r>
                        <a:rPr lang="en-US" sz="1400" dirty="0" smtClean="0"/>
                        <a:t>2.23</a:t>
                      </a:r>
                      <a:endParaRPr lang="en-US" sz="14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64623339"/>
              </p:ext>
            </p:extLst>
          </p:nvPr>
        </p:nvGraphicFramePr>
        <p:xfrm>
          <a:off x="6629400" y="2590800"/>
          <a:ext cx="2312276" cy="1219200"/>
        </p:xfrm>
        <a:graphic>
          <a:graphicData uri="http://schemas.openxmlformats.org/drawingml/2006/table">
            <a:tbl>
              <a:tblPr firstRow="1" bandRow="1">
                <a:tableStyleId>{93296810-A885-4BE3-A3E7-6D5BEEA58F35}</a:tableStyleId>
              </a:tblPr>
              <a:tblGrid>
                <a:gridCol w="1156138"/>
                <a:gridCol w="1156138"/>
              </a:tblGrid>
              <a:tr h="282275">
                <a:tc>
                  <a:txBody>
                    <a:bodyPr/>
                    <a:lstStyle/>
                    <a:p>
                      <a:pPr algn="ctr"/>
                      <a:r>
                        <a:rPr lang="en-US" sz="1400" dirty="0" smtClean="0"/>
                        <a:t>Model</a:t>
                      </a:r>
                      <a:endParaRPr lang="en-US" sz="1400" dirty="0"/>
                    </a:p>
                  </a:txBody>
                  <a:tcPr/>
                </a:tc>
                <a:tc>
                  <a:txBody>
                    <a:bodyPr/>
                    <a:lstStyle/>
                    <a:p>
                      <a:pPr algn="ctr"/>
                      <a:r>
                        <a:rPr lang="en-US" sz="1400" dirty="0" smtClean="0"/>
                        <a:t> Mean</a:t>
                      </a:r>
                      <a:r>
                        <a:rPr lang="en-US" sz="1400" baseline="0" dirty="0" smtClean="0"/>
                        <a:t> MAE</a:t>
                      </a:r>
                      <a:endParaRPr lang="en-US" sz="1400" dirty="0"/>
                    </a:p>
                  </a:txBody>
                  <a:tcPr/>
                </a:tc>
              </a:tr>
              <a:tr h="282275">
                <a:tc>
                  <a:txBody>
                    <a:bodyPr/>
                    <a:lstStyle/>
                    <a:p>
                      <a:pPr algn="ctr"/>
                      <a:r>
                        <a:rPr lang="en-US" sz="1400" dirty="0" smtClean="0"/>
                        <a:t>WRFX</a:t>
                      </a:r>
                      <a:endParaRPr lang="en-US" sz="1400" dirty="0"/>
                    </a:p>
                  </a:txBody>
                  <a:tcPr/>
                </a:tc>
                <a:tc>
                  <a:txBody>
                    <a:bodyPr/>
                    <a:lstStyle/>
                    <a:p>
                      <a:pPr algn="ctr"/>
                      <a:r>
                        <a:rPr lang="en-US" sz="1400" dirty="0" smtClean="0"/>
                        <a:t>2.30</a:t>
                      </a:r>
                      <a:endParaRPr lang="en-US" sz="1400" dirty="0"/>
                    </a:p>
                  </a:txBody>
                  <a:tcPr/>
                </a:tc>
              </a:tr>
              <a:tr h="282275">
                <a:tc>
                  <a:txBody>
                    <a:bodyPr/>
                    <a:lstStyle/>
                    <a:p>
                      <a:pPr algn="ctr"/>
                      <a:r>
                        <a:rPr lang="en-US" sz="1400" dirty="0" smtClean="0"/>
                        <a:t>WRFZ</a:t>
                      </a:r>
                      <a:endParaRPr lang="en-US" sz="1400" dirty="0"/>
                    </a:p>
                  </a:txBody>
                  <a:tcPr/>
                </a:tc>
                <a:tc>
                  <a:txBody>
                    <a:bodyPr/>
                    <a:lstStyle/>
                    <a:p>
                      <a:pPr algn="ctr"/>
                      <a:r>
                        <a:rPr lang="en-US" sz="1400" dirty="0" smtClean="0"/>
                        <a:t>2.31</a:t>
                      </a:r>
                      <a:endParaRPr lang="en-US" sz="1400" dirty="0"/>
                    </a:p>
                  </a:txBody>
                  <a:tcPr/>
                </a:tc>
              </a:tr>
              <a:tr h="282275">
                <a:tc>
                  <a:txBody>
                    <a:bodyPr/>
                    <a:lstStyle/>
                    <a:p>
                      <a:pPr algn="ctr"/>
                      <a:r>
                        <a:rPr lang="en-US" sz="1400" dirty="0" smtClean="0"/>
                        <a:t>WRFY</a:t>
                      </a:r>
                      <a:endParaRPr lang="en-US" sz="1400" dirty="0"/>
                    </a:p>
                  </a:txBody>
                  <a:tcPr/>
                </a:tc>
                <a:tc>
                  <a:txBody>
                    <a:bodyPr/>
                    <a:lstStyle/>
                    <a:p>
                      <a:pPr algn="ctr"/>
                      <a:r>
                        <a:rPr lang="en-US" sz="1400" dirty="0" smtClean="0"/>
                        <a:t>2.79</a:t>
                      </a:r>
                      <a:endParaRPr lang="en-US" sz="1400" dirty="0"/>
                    </a:p>
                  </a:txBody>
                  <a:tcPr/>
                </a:tc>
              </a:tr>
            </a:tbl>
          </a:graphicData>
        </a:graphic>
      </p:graphicFrame>
      <p:sp>
        <p:nvSpPr>
          <p:cNvPr id="6" name="TextBox 5"/>
          <p:cNvSpPr txBox="1"/>
          <p:nvPr/>
        </p:nvSpPr>
        <p:spPr>
          <a:xfrm>
            <a:off x="4419600" y="2221468"/>
            <a:ext cx="944489" cy="369332"/>
          </a:xfrm>
          <a:prstGeom prst="rect">
            <a:avLst/>
          </a:prstGeom>
          <a:noFill/>
        </p:spPr>
        <p:txBody>
          <a:bodyPr wrap="none" rtlCol="0">
            <a:spAutoFit/>
          </a:bodyPr>
          <a:lstStyle/>
          <a:p>
            <a:r>
              <a:rPr lang="en-US" b="1" u="sng" dirty="0" smtClean="0"/>
              <a:t>24-hour</a:t>
            </a:r>
            <a:endParaRPr lang="en-US" b="1" u="sng" dirty="0"/>
          </a:p>
        </p:txBody>
      </p:sp>
      <p:sp>
        <p:nvSpPr>
          <p:cNvPr id="10" name="TextBox 9"/>
          <p:cNvSpPr txBox="1"/>
          <p:nvPr/>
        </p:nvSpPr>
        <p:spPr>
          <a:xfrm>
            <a:off x="6907317" y="2221468"/>
            <a:ext cx="941283" cy="369332"/>
          </a:xfrm>
          <a:prstGeom prst="rect">
            <a:avLst/>
          </a:prstGeom>
          <a:noFill/>
        </p:spPr>
        <p:txBody>
          <a:bodyPr wrap="none" rtlCol="0">
            <a:spAutoFit/>
          </a:bodyPr>
          <a:lstStyle/>
          <a:p>
            <a:r>
              <a:rPr lang="en-US" b="1" u="sng" dirty="0" smtClean="0"/>
              <a:t>36-hour</a:t>
            </a:r>
            <a:endParaRPr lang="en-US" b="1" u="sng" dirty="0"/>
          </a:p>
        </p:txBody>
      </p:sp>
      <p:sp>
        <p:nvSpPr>
          <p:cNvPr id="11" name="TextBox 10"/>
          <p:cNvSpPr txBox="1"/>
          <p:nvPr/>
        </p:nvSpPr>
        <p:spPr>
          <a:xfrm>
            <a:off x="990600" y="1611868"/>
            <a:ext cx="898003" cy="369332"/>
          </a:xfrm>
          <a:prstGeom prst="rect">
            <a:avLst/>
          </a:prstGeom>
          <a:noFill/>
        </p:spPr>
        <p:txBody>
          <a:bodyPr wrap="none" rtlCol="0">
            <a:spAutoFit/>
          </a:bodyPr>
          <a:lstStyle/>
          <a:p>
            <a:r>
              <a:rPr lang="en-US" b="1" u="sng" dirty="0" smtClean="0"/>
              <a:t>12-hour</a:t>
            </a:r>
            <a:endParaRPr lang="en-US" b="1" u="sng" dirty="0"/>
          </a:p>
        </p:txBody>
      </p:sp>
      <p:pic>
        <p:nvPicPr>
          <p:cNvPr id="2053" name="Picture 5" descr="C:\Users\jgerth\AppData\Local\Microsoft\Windows\Temporary Internet Files\Content.IE5\XFRZ8MHJ\MC900072629[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466975"/>
            <a:ext cx="12382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jgerth\AppData\Local\Microsoft\Windows\Temporary Internet Files\Content.IE5\XFRZ8MHJ\MC900072629[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3000375"/>
            <a:ext cx="12382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jgerth\AppData\Local\Microsoft\Windows\Temporary Internet Files\Content.IE5\XFRZ8MHJ\MC900072629[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5" y="3000375"/>
            <a:ext cx="123825" cy="12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0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Total </a:t>
            </a:r>
            <a:r>
              <a:rPr lang="en-US" sz="4000" b="1" dirty="0"/>
              <a:t>PW Mean Absolute Error</a:t>
            </a:r>
            <a:r>
              <a:rPr lang="en-US" dirty="0" smtClean="0"/>
              <a:t/>
            </a:r>
            <a:br>
              <a:rPr lang="en-US" dirty="0" smtClean="0"/>
            </a:br>
            <a:r>
              <a:rPr lang="en-US" sz="2800" dirty="0" smtClean="0"/>
              <a:t>Forecasts verified against NAM analysis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499894895"/>
              </p:ext>
            </p:extLst>
          </p:nvPr>
        </p:nvGraphicFramePr>
        <p:xfrm>
          <a:off x="457200" y="1981200"/>
          <a:ext cx="2819400" cy="1483360"/>
        </p:xfrm>
        <a:graphic>
          <a:graphicData uri="http://schemas.openxmlformats.org/drawingml/2006/table">
            <a:tbl>
              <a:tblPr firstRow="1" bandRow="1">
                <a:tableStyleId>{5C22544A-7EE6-4342-B048-85BDC9FD1C3A}</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Mean MAE</a:t>
                      </a:r>
                      <a:endParaRPr lang="en-US" dirty="0"/>
                    </a:p>
                  </a:txBody>
                  <a:tcPr/>
                </a:tc>
              </a:tr>
              <a:tr h="370840">
                <a:tc>
                  <a:txBody>
                    <a:bodyPr/>
                    <a:lstStyle/>
                    <a:p>
                      <a:pPr algn="ctr"/>
                      <a:r>
                        <a:rPr lang="en-US" b="1" dirty="0" smtClean="0">
                          <a:solidFill>
                            <a:srgbClr val="00B0F0"/>
                          </a:solidFill>
                          <a:effectLst>
                            <a:outerShdw blurRad="38100" dist="38100" dir="2700000" algn="tl">
                              <a:srgbClr val="000000">
                                <a:alpha val="43137"/>
                              </a:srgbClr>
                            </a:outerShdw>
                          </a:effectLst>
                        </a:rPr>
                        <a:t>WRFZ</a:t>
                      </a:r>
                      <a:endParaRPr lang="en-US" b="1" dirty="0">
                        <a:solidFill>
                          <a:srgbClr val="00B0F0"/>
                        </a:solidFill>
                        <a:effectLst>
                          <a:outerShdw blurRad="38100" dist="38100" dir="2700000" algn="tl">
                            <a:srgbClr val="000000">
                              <a:alpha val="43137"/>
                            </a:srgbClr>
                          </a:outerShdw>
                        </a:effectLst>
                      </a:endParaRPr>
                    </a:p>
                  </a:txBody>
                  <a:tcPr/>
                </a:tc>
                <a:tc>
                  <a:txBody>
                    <a:bodyPr/>
                    <a:lstStyle/>
                    <a:p>
                      <a:pPr algn="ctr"/>
                      <a:r>
                        <a:rPr lang="en-US" dirty="0" smtClean="0"/>
                        <a:t>1.93</a:t>
                      </a:r>
                      <a:endParaRPr lang="en-US" dirty="0"/>
                    </a:p>
                  </a:txBody>
                  <a:tcPr/>
                </a:tc>
              </a:tr>
              <a:tr h="370840">
                <a:tc>
                  <a:txBody>
                    <a:bodyPr/>
                    <a:lstStyle/>
                    <a:p>
                      <a:pPr algn="ctr"/>
                      <a:r>
                        <a:rPr lang="en-US" b="1" dirty="0" smtClean="0">
                          <a:solidFill>
                            <a:srgbClr val="FF0000"/>
                          </a:solidFill>
                          <a:effectLst>
                            <a:outerShdw blurRad="38100" dist="38100" dir="2700000" algn="tl">
                              <a:srgbClr val="000000">
                                <a:alpha val="43137"/>
                              </a:srgbClr>
                            </a:outerShdw>
                          </a:effectLst>
                        </a:rPr>
                        <a:t>WRFX</a:t>
                      </a:r>
                      <a:endParaRPr lang="en-US" b="1" dirty="0">
                        <a:solidFill>
                          <a:srgbClr val="FF0000"/>
                        </a:solidFill>
                        <a:effectLst>
                          <a:outerShdw blurRad="38100" dist="38100" dir="2700000" algn="tl">
                            <a:srgbClr val="000000">
                              <a:alpha val="43137"/>
                            </a:srgbClr>
                          </a:outerShdw>
                        </a:effectLst>
                      </a:endParaRPr>
                    </a:p>
                  </a:txBody>
                  <a:tcPr/>
                </a:tc>
                <a:tc>
                  <a:txBody>
                    <a:bodyPr/>
                    <a:lstStyle/>
                    <a:p>
                      <a:pPr algn="ctr"/>
                      <a:r>
                        <a:rPr lang="en-US" dirty="0" smtClean="0"/>
                        <a:t>1.97</a:t>
                      </a:r>
                      <a:endParaRPr lang="en-US" dirty="0"/>
                    </a:p>
                  </a:txBody>
                  <a:tcPr/>
                </a:tc>
              </a:tr>
              <a:tr h="370840">
                <a:tc>
                  <a:txBody>
                    <a:bodyPr/>
                    <a:lstStyle/>
                    <a:p>
                      <a:pPr algn="ctr"/>
                      <a:r>
                        <a:rPr lang="en-US" b="1" dirty="0" smtClean="0">
                          <a:solidFill>
                            <a:srgbClr val="00B050"/>
                          </a:solidFill>
                          <a:effectLst>
                            <a:outerShdw blurRad="38100" dist="38100" dir="2700000" algn="tl">
                              <a:srgbClr val="000000">
                                <a:alpha val="43137"/>
                              </a:srgbClr>
                            </a:outerShdw>
                          </a:effectLst>
                        </a:rPr>
                        <a:t>WRFY</a:t>
                      </a:r>
                      <a:endParaRPr lang="en-US" b="1" dirty="0">
                        <a:solidFill>
                          <a:srgbClr val="00B050"/>
                        </a:solidFill>
                        <a:effectLst>
                          <a:outerShdw blurRad="38100" dist="38100" dir="2700000" algn="tl">
                            <a:srgbClr val="000000">
                              <a:alpha val="43137"/>
                            </a:srgbClr>
                          </a:outerShdw>
                        </a:effectLst>
                      </a:endParaRPr>
                    </a:p>
                  </a:txBody>
                  <a:tcPr/>
                </a:tc>
                <a:tc>
                  <a:txBody>
                    <a:bodyPr/>
                    <a:lstStyle/>
                    <a:p>
                      <a:pPr algn="ctr"/>
                      <a:r>
                        <a:rPr lang="en-US" dirty="0" smtClean="0"/>
                        <a:t>2.09</a:t>
                      </a:r>
                      <a:endParaRPr lang="en-US"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12007693"/>
              </p:ext>
            </p:extLst>
          </p:nvPr>
        </p:nvGraphicFramePr>
        <p:xfrm>
          <a:off x="4114800" y="2590800"/>
          <a:ext cx="2312276" cy="1219200"/>
        </p:xfrm>
        <a:graphic>
          <a:graphicData uri="http://schemas.openxmlformats.org/drawingml/2006/table">
            <a:tbl>
              <a:tblPr firstRow="1" bandRow="1">
                <a:tableStyleId>{F5AB1C69-6EDB-4FF4-983F-18BD219EF322}</a:tableStyleId>
              </a:tblPr>
              <a:tblGrid>
                <a:gridCol w="1156138"/>
                <a:gridCol w="1156138"/>
              </a:tblGrid>
              <a:tr h="282275">
                <a:tc>
                  <a:txBody>
                    <a:bodyPr/>
                    <a:lstStyle/>
                    <a:p>
                      <a:pPr algn="ctr"/>
                      <a:r>
                        <a:rPr lang="en-US" sz="1400" dirty="0" smtClean="0"/>
                        <a:t>Model</a:t>
                      </a:r>
                      <a:endParaRPr lang="en-US" sz="1400" dirty="0"/>
                    </a:p>
                  </a:txBody>
                  <a:tcPr/>
                </a:tc>
                <a:tc>
                  <a:txBody>
                    <a:bodyPr/>
                    <a:lstStyle/>
                    <a:p>
                      <a:pPr algn="ctr"/>
                      <a:r>
                        <a:rPr lang="en-US" sz="1400" dirty="0" smtClean="0"/>
                        <a:t> Mean</a:t>
                      </a:r>
                      <a:r>
                        <a:rPr lang="en-US" sz="1400" baseline="0" dirty="0" smtClean="0"/>
                        <a:t> MAE</a:t>
                      </a:r>
                      <a:endParaRPr lang="en-US" sz="1400" dirty="0"/>
                    </a:p>
                  </a:txBody>
                  <a:tcPr/>
                </a:tc>
              </a:tr>
              <a:tr h="282275">
                <a:tc>
                  <a:txBody>
                    <a:bodyPr/>
                    <a:lstStyle/>
                    <a:p>
                      <a:pPr algn="ctr"/>
                      <a:r>
                        <a:rPr lang="en-US" sz="1400" dirty="0" smtClean="0"/>
                        <a:t>WRFZ</a:t>
                      </a:r>
                      <a:endParaRPr lang="en-US" sz="1400" dirty="0"/>
                    </a:p>
                  </a:txBody>
                  <a:tcPr/>
                </a:tc>
                <a:tc>
                  <a:txBody>
                    <a:bodyPr/>
                    <a:lstStyle/>
                    <a:p>
                      <a:pPr algn="ctr"/>
                      <a:r>
                        <a:rPr lang="en-US" sz="1400" dirty="0" smtClean="0"/>
                        <a:t>2.17</a:t>
                      </a:r>
                      <a:endParaRPr lang="en-US" sz="1400" dirty="0"/>
                    </a:p>
                  </a:txBody>
                  <a:tcPr/>
                </a:tc>
              </a:tr>
              <a:tr h="282275">
                <a:tc>
                  <a:txBody>
                    <a:bodyPr/>
                    <a:lstStyle/>
                    <a:p>
                      <a:pPr algn="ctr"/>
                      <a:r>
                        <a:rPr lang="en-US" sz="1400" dirty="0" smtClean="0"/>
                        <a:t>WRFX</a:t>
                      </a:r>
                      <a:endParaRPr lang="en-US" sz="1400" dirty="0"/>
                    </a:p>
                  </a:txBody>
                  <a:tcPr/>
                </a:tc>
                <a:tc>
                  <a:txBody>
                    <a:bodyPr/>
                    <a:lstStyle/>
                    <a:p>
                      <a:pPr algn="ctr"/>
                      <a:r>
                        <a:rPr lang="en-US" sz="1400" dirty="0" smtClean="0"/>
                        <a:t>2.17</a:t>
                      </a:r>
                      <a:endParaRPr lang="en-US" sz="1400" dirty="0"/>
                    </a:p>
                  </a:txBody>
                  <a:tcPr/>
                </a:tc>
              </a:tr>
              <a:tr h="282275">
                <a:tc>
                  <a:txBody>
                    <a:bodyPr/>
                    <a:lstStyle/>
                    <a:p>
                      <a:pPr algn="ctr"/>
                      <a:r>
                        <a:rPr lang="en-US" sz="1400" dirty="0" smtClean="0"/>
                        <a:t>WRFY</a:t>
                      </a:r>
                      <a:endParaRPr lang="en-US" sz="1400" dirty="0"/>
                    </a:p>
                  </a:txBody>
                  <a:tcPr/>
                </a:tc>
                <a:tc>
                  <a:txBody>
                    <a:bodyPr/>
                    <a:lstStyle/>
                    <a:p>
                      <a:pPr algn="ctr"/>
                      <a:r>
                        <a:rPr lang="en-US" sz="1400" dirty="0" smtClean="0"/>
                        <a:t>2.32</a:t>
                      </a:r>
                      <a:endParaRPr lang="en-US" sz="14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56011568"/>
              </p:ext>
            </p:extLst>
          </p:nvPr>
        </p:nvGraphicFramePr>
        <p:xfrm>
          <a:off x="6629400" y="2590800"/>
          <a:ext cx="2312276" cy="1219200"/>
        </p:xfrm>
        <a:graphic>
          <a:graphicData uri="http://schemas.openxmlformats.org/drawingml/2006/table">
            <a:tbl>
              <a:tblPr firstRow="1" bandRow="1">
                <a:tableStyleId>{93296810-A885-4BE3-A3E7-6D5BEEA58F35}</a:tableStyleId>
              </a:tblPr>
              <a:tblGrid>
                <a:gridCol w="1156138"/>
                <a:gridCol w="1156138"/>
              </a:tblGrid>
              <a:tr h="282275">
                <a:tc>
                  <a:txBody>
                    <a:bodyPr/>
                    <a:lstStyle/>
                    <a:p>
                      <a:pPr algn="ctr"/>
                      <a:r>
                        <a:rPr lang="en-US" sz="1400" dirty="0" smtClean="0"/>
                        <a:t>Model</a:t>
                      </a:r>
                      <a:endParaRPr lang="en-US" sz="1400" dirty="0"/>
                    </a:p>
                  </a:txBody>
                  <a:tcPr/>
                </a:tc>
                <a:tc>
                  <a:txBody>
                    <a:bodyPr/>
                    <a:lstStyle/>
                    <a:p>
                      <a:pPr algn="ctr"/>
                      <a:r>
                        <a:rPr lang="en-US" sz="1400" dirty="0" smtClean="0"/>
                        <a:t> Mean</a:t>
                      </a:r>
                      <a:r>
                        <a:rPr lang="en-US" sz="1400" baseline="0" dirty="0" smtClean="0"/>
                        <a:t> MAE</a:t>
                      </a:r>
                      <a:endParaRPr lang="en-US" sz="1400" dirty="0"/>
                    </a:p>
                  </a:txBody>
                  <a:tcPr/>
                </a:tc>
              </a:tr>
              <a:tr h="282275">
                <a:tc>
                  <a:txBody>
                    <a:bodyPr/>
                    <a:lstStyle/>
                    <a:p>
                      <a:pPr algn="ctr"/>
                      <a:r>
                        <a:rPr lang="en-US" sz="1400" dirty="0" smtClean="0"/>
                        <a:t>WRFZ</a:t>
                      </a:r>
                      <a:endParaRPr lang="en-US" sz="1400" dirty="0"/>
                    </a:p>
                  </a:txBody>
                  <a:tcPr/>
                </a:tc>
                <a:tc>
                  <a:txBody>
                    <a:bodyPr/>
                    <a:lstStyle/>
                    <a:p>
                      <a:pPr algn="ctr"/>
                      <a:r>
                        <a:rPr lang="en-US" sz="1400" dirty="0" smtClean="0"/>
                        <a:t>2.42</a:t>
                      </a:r>
                      <a:endParaRPr lang="en-US" sz="1400" dirty="0"/>
                    </a:p>
                  </a:txBody>
                  <a:tcPr/>
                </a:tc>
              </a:tr>
              <a:tr h="282275">
                <a:tc>
                  <a:txBody>
                    <a:bodyPr/>
                    <a:lstStyle/>
                    <a:p>
                      <a:pPr algn="ctr"/>
                      <a:r>
                        <a:rPr lang="en-US" sz="1400" dirty="0" smtClean="0"/>
                        <a:t>WRFX</a:t>
                      </a:r>
                      <a:endParaRPr lang="en-US" sz="1400" dirty="0"/>
                    </a:p>
                  </a:txBody>
                  <a:tcPr/>
                </a:tc>
                <a:tc>
                  <a:txBody>
                    <a:bodyPr/>
                    <a:lstStyle/>
                    <a:p>
                      <a:pPr algn="ctr"/>
                      <a:r>
                        <a:rPr lang="en-US" sz="1400" dirty="0" smtClean="0"/>
                        <a:t>2.43</a:t>
                      </a:r>
                      <a:endParaRPr lang="en-US" sz="1400" dirty="0"/>
                    </a:p>
                  </a:txBody>
                  <a:tcPr/>
                </a:tc>
              </a:tr>
              <a:tr h="282275">
                <a:tc>
                  <a:txBody>
                    <a:bodyPr/>
                    <a:lstStyle/>
                    <a:p>
                      <a:pPr algn="ctr"/>
                      <a:r>
                        <a:rPr lang="en-US" sz="1400" dirty="0" smtClean="0"/>
                        <a:t>WRFY</a:t>
                      </a:r>
                      <a:endParaRPr lang="en-US" sz="1400" dirty="0"/>
                    </a:p>
                  </a:txBody>
                  <a:tcPr/>
                </a:tc>
                <a:tc>
                  <a:txBody>
                    <a:bodyPr/>
                    <a:lstStyle/>
                    <a:p>
                      <a:pPr algn="ctr"/>
                      <a:r>
                        <a:rPr lang="en-US" sz="1400" dirty="0" smtClean="0"/>
                        <a:t>2.71</a:t>
                      </a:r>
                      <a:endParaRPr lang="en-US" sz="1400" dirty="0"/>
                    </a:p>
                  </a:txBody>
                  <a:tcPr/>
                </a:tc>
              </a:tr>
            </a:tbl>
          </a:graphicData>
        </a:graphic>
      </p:graphicFrame>
      <p:sp>
        <p:nvSpPr>
          <p:cNvPr id="11" name="TextBox 10"/>
          <p:cNvSpPr txBox="1"/>
          <p:nvPr/>
        </p:nvSpPr>
        <p:spPr>
          <a:xfrm>
            <a:off x="990600" y="1611868"/>
            <a:ext cx="898003" cy="369332"/>
          </a:xfrm>
          <a:prstGeom prst="rect">
            <a:avLst/>
          </a:prstGeom>
          <a:noFill/>
        </p:spPr>
        <p:txBody>
          <a:bodyPr wrap="none" rtlCol="0">
            <a:spAutoFit/>
          </a:bodyPr>
          <a:lstStyle/>
          <a:p>
            <a:r>
              <a:rPr lang="en-US" b="1" u="sng" dirty="0" smtClean="0"/>
              <a:t>12-hour</a:t>
            </a:r>
            <a:endParaRPr lang="en-US" b="1" u="sng" dirty="0"/>
          </a:p>
        </p:txBody>
      </p:sp>
      <p:pic>
        <p:nvPicPr>
          <p:cNvPr id="8195" name="Picture 3" descr="H:\My Documents\Graduate Work\Thesis\graph-10nc\pwtr\pwtr-mae-gp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8768"/>
            <a:ext cx="6248399" cy="299923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My Documents\Graduate Work\Thesis\graph-10nc\pwtr\pwtr-mae-gp2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4020312"/>
            <a:ext cx="2895601" cy="138988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H:\My Documents\Graduate Work\Thesis\graph-10nc\pwtr\pwtr-mae-gp3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399" y="5465298"/>
            <a:ext cx="2901463" cy="13927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jgerth\AppData\Local\Microsoft\Windows\Temporary Internet Files\Content.IE5\XFRZ8MHJ\MC900072629[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466975"/>
            <a:ext cx="12382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jgerth\AppData\Local\Microsoft\Windows\Temporary Internet Files\Content.IE5\XFRZ8MHJ\MC900072629[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3000375"/>
            <a:ext cx="123825" cy="123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jgerth\AppData\Local\Microsoft\Windows\Temporary Internet Files\Content.IE5\XFRZ8MHJ\MC900072629[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3000375"/>
            <a:ext cx="123825" cy="1238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76800" y="1752600"/>
            <a:ext cx="3962400" cy="369332"/>
          </a:xfrm>
          <a:prstGeom prst="rect">
            <a:avLst/>
          </a:prstGeom>
          <a:noFill/>
        </p:spPr>
        <p:txBody>
          <a:bodyPr wrap="square" rtlCol="0">
            <a:spAutoFit/>
          </a:bodyPr>
          <a:lstStyle/>
          <a:p>
            <a:pPr algn="ctr"/>
            <a:r>
              <a:rPr lang="en-US" sz="900" b="1" dirty="0" smtClean="0"/>
              <a:t>Verified output every 12 hours between September 28, 2011, 00 UTC,</a:t>
            </a:r>
          </a:p>
          <a:p>
            <a:pPr algn="ctr"/>
            <a:r>
              <a:rPr lang="en-US" sz="900" b="1" dirty="0" smtClean="0"/>
              <a:t>and October 8, 2011, 00 UTC, for a total sample of 21 times</a:t>
            </a:r>
            <a:endParaRPr lang="en-US" sz="900" b="1" dirty="0"/>
          </a:p>
        </p:txBody>
      </p:sp>
      <p:sp>
        <p:nvSpPr>
          <p:cNvPr id="19" name="TextBox 18"/>
          <p:cNvSpPr txBox="1"/>
          <p:nvPr/>
        </p:nvSpPr>
        <p:spPr>
          <a:xfrm>
            <a:off x="4419600" y="2221468"/>
            <a:ext cx="944489" cy="369332"/>
          </a:xfrm>
          <a:prstGeom prst="rect">
            <a:avLst/>
          </a:prstGeom>
          <a:noFill/>
        </p:spPr>
        <p:txBody>
          <a:bodyPr wrap="none" rtlCol="0">
            <a:spAutoFit/>
          </a:bodyPr>
          <a:lstStyle/>
          <a:p>
            <a:r>
              <a:rPr lang="en-US" b="1" u="sng" dirty="0" smtClean="0"/>
              <a:t>24-hour</a:t>
            </a:r>
            <a:endParaRPr lang="en-US" b="1" u="sng" dirty="0"/>
          </a:p>
        </p:txBody>
      </p:sp>
      <p:sp>
        <p:nvSpPr>
          <p:cNvPr id="20" name="TextBox 19"/>
          <p:cNvSpPr txBox="1"/>
          <p:nvPr/>
        </p:nvSpPr>
        <p:spPr>
          <a:xfrm>
            <a:off x="6907317" y="2221468"/>
            <a:ext cx="941283" cy="369332"/>
          </a:xfrm>
          <a:prstGeom prst="rect">
            <a:avLst/>
          </a:prstGeom>
          <a:noFill/>
        </p:spPr>
        <p:txBody>
          <a:bodyPr wrap="none" rtlCol="0">
            <a:spAutoFit/>
          </a:bodyPr>
          <a:lstStyle/>
          <a:p>
            <a:r>
              <a:rPr lang="en-US" b="1" u="sng" dirty="0" smtClean="0"/>
              <a:t>36-hour</a:t>
            </a:r>
            <a:endParaRPr lang="en-US" b="1" u="sng" dirty="0"/>
          </a:p>
        </p:txBody>
      </p:sp>
    </p:spTree>
    <p:extLst>
      <p:ext uri="{BB962C8B-B14F-4D97-AF65-F5344CB8AC3E}">
        <p14:creationId xmlns:p14="http://schemas.microsoft.com/office/powerpoint/2010/main" val="3425871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wrfx-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wrfy-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464"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rfz-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464"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rfx-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wrfy-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1464"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wrfz-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wrfx-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4" y="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wrfy-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wrfz-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0"/>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WRFX</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T+36</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3048000" y="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WRFY</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T+36</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21" name="TextBox 20"/>
          <p:cNvSpPr txBox="1"/>
          <p:nvPr/>
        </p:nvSpPr>
        <p:spPr>
          <a:xfrm>
            <a:off x="6324600" y="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WRFZ</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T+36</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22" name="TextBox 21"/>
          <p:cNvSpPr txBox="1"/>
          <p:nvPr/>
        </p:nvSpPr>
        <p:spPr>
          <a:xfrm>
            <a:off x="0" y="2286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WRFX</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T+24</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23" name="TextBox 22"/>
          <p:cNvSpPr txBox="1"/>
          <p:nvPr/>
        </p:nvSpPr>
        <p:spPr>
          <a:xfrm>
            <a:off x="3048000" y="2286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WRFY</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T+24</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24" name="TextBox 23"/>
          <p:cNvSpPr txBox="1"/>
          <p:nvPr/>
        </p:nvSpPr>
        <p:spPr>
          <a:xfrm>
            <a:off x="6324600" y="2286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WRFZ</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T+24</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29" name="TextBox 28"/>
          <p:cNvSpPr txBox="1"/>
          <p:nvPr/>
        </p:nvSpPr>
        <p:spPr>
          <a:xfrm>
            <a:off x="0" y="4572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WRFX</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T+12</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30" name="TextBox 29"/>
          <p:cNvSpPr txBox="1"/>
          <p:nvPr/>
        </p:nvSpPr>
        <p:spPr>
          <a:xfrm>
            <a:off x="3048000" y="4572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WRFY</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T+12</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
        <p:nvSpPr>
          <p:cNvPr id="31" name="TextBox 30"/>
          <p:cNvSpPr txBox="1"/>
          <p:nvPr/>
        </p:nvSpPr>
        <p:spPr>
          <a:xfrm>
            <a:off x="6324600" y="4572000"/>
            <a:ext cx="2819400" cy="1754326"/>
          </a:xfrm>
          <a:prstGeom prst="rect">
            <a:avLst/>
          </a:prstGeom>
          <a:noFill/>
        </p:spPr>
        <p:txBody>
          <a:bodyPr wrap="square" rtlCol="0">
            <a:spAutoFit/>
          </a:bodyPr>
          <a:lstStyle/>
          <a:p>
            <a:pPr algn="ctr"/>
            <a:endParaRPr lang="en-US" sz="3600" dirty="0" smtClean="0">
              <a:solidFill>
                <a:schemeClr val="bg1">
                  <a:lumMod val="50000"/>
                </a:schemeClr>
              </a:solidFill>
              <a:latin typeface="Arial Black" pitchFamily="34" charset="0"/>
            </a:endParaRP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WRFZ</a:t>
            </a:r>
          </a:p>
          <a:p>
            <a:pPr algn="ctr"/>
            <a:r>
              <a:rPr lang="en-US" sz="3600" dirty="0" smtClean="0">
                <a:solidFill>
                  <a:schemeClr val="bg1">
                    <a:lumMod val="50000"/>
                  </a:schemeClr>
                </a:solidFill>
                <a:effectLst>
                  <a:outerShdw blurRad="38100" dist="38100" dir="2700000" algn="tl">
                    <a:srgbClr val="000000">
                      <a:alpha val="43137"/>
                    </a:srgbClr>
                  </a:outerShdw>
                </a:effectLst>
                <a:latin typeface="Arial Black" pitchFamily="34" charset="0"/>
              </a:rPr>
              <a:t>T+12</a:t>
            </a:r>
            <a:endParaRPr lang="en-US" sz="3600" dirty="0">
              <a:solidFill>
                <a:schemeClr val="bg1">
                  <a:lumMod val="50000"/>
                </a:schemeClr>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052709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wrfx-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wrfy-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464"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rfz-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464"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rfx-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wrfy-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1464"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wrfz-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286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wrfx-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4" y="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wrfy-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wrfz-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6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Precipitation:  </a:t>
            </a:r>
            <a:r>
              <a:rPr lang="en-US" b="1" dirty="0"/>
              <a:t>WRFX vs. WRFZ</a:t>
            </a:r>
            <a:r>
              <a:rPr lang="en-US" dirty="0"/>
              <a:t/>
            </a:r>
            <a:br>
              <a:rPr lang="en-US" dirty="0"/>
            </a:br>
            <a:r>
              <a:rPr lang="en-US" sz="2800" dirty="0" smtClean="0"/>
              <a:t>12-hr Accumulation ending 9 </a:t>
            </a:r>
            <a:r>
              <a:rPr lang="en-US" sz="2800" dirty="0"/>
              <a:t>October 2011, </a:t>
            </a:r>
            <a:r>
              <a:rPr lang="en-US" sz="2800" dirty="0" smtClean="0"/>
              <a:t>00 </a:t>
            </a:r>
            <a:r>
              <a:rPr lang="en-US" sz="2800" dirty="0"/>
              <a:t>UTC</a:t>
            </a:r>
          </a:p>
        </p:txBody>
      </p:sp>
      <p:pic>
        <p:nvPicPr>
          <p:cNvPr id="9220" name="Picture 4" descr="Fore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8" y="2926080"/>
            <a:ext cx="3185942" cy="393192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8366" y="2926080"/>
            <a:ext cx="3185942" cy="393192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orec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058" y="2926080"/>
            <a:ext cx="3185942" cy="39319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67660201"/>
              </p:ext>
            </p:extLst>
          </p:nvPr>
        </p:nvGraphicFramePr>
        <p:xfrm>
          <a:off x="5562600" y="1600200"/>
          <a:ext cx="2819400" cy="1112520"/>
        </p:xfrm>
        <a:graphic>
          <a:graphicData uri="http://schemas.openxmlformats.org/drawingml/2006/table">
            <a:tbl>
              <a:tblPr firstRow="1" bandRow="1">
                <a:tableStyleId>{073A0DAA-6AF3-43AB-8588-CEC1D06C72B9}</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MAE (ST2)</a:t>
                      </a:r>
                      <a:endParaRPr lang="en-US" dirty="0"/>
                    </a:p>
                  </a:txBody>
                  <a:tcPr/>
                </a:tc>
              </a:tr>
              <a:tr h="370840">
                <a:tc>
                  <a:txBody>
                    <a:bodyPr/>
                    <a:lstStyle/>
                    <a:p>
                      <a:pPr algn="ctr"/>
                      <a:r>
                        <a:rPr lang="en-US" b="1" dirty="0" smtClean="0">
                          <a:effectLst>
                            <a:outerShdw blurRad="38100" dist="38100" dir="2700000" algn="tl">
                              <a:srgbClr val="000000">
                                <a:alpha val="43137"/>
                              </a:srgbClr>
                            </a:outerShdw>
                          </a:effectLst>
                        </a:rPr>
                        <a:t>WRFZ</a:t>
                      </a:r>
                      <a:endParaRPr lang="en-US" b="1" dirty="0">
                        <a:solidFill>
                          <a:srgbClr val="00B0F0"/>
                        </a:solidFill>
                        <a:effectLst>
                          <a:outerShdw blurRad="38100" dist="38100" dir="2700000" algn="tl">
                            <a:srgbClr val="000000">
                              <a:alpha val="43137"/>
                            </a:srgbClr>
                          </a:outerShdw>
                        </a:effectLst>
                      </a:endParaRPr>
                    </a:p>
                  </a:txBody>
                  <a:tcPr/>
                </a:tc>
                <a:tc>
                  <a:txBody>
                    <a:bodyPr/>
                    <a:lstStyle/>
                    <a:p>
                      <a:pPr algn="ctr"/>
                      <a:r>
                        <a:rPr lang="en-US" dirty="0" smtClean="0"/>
                        <a:t>1.48</a:t>
                      </a:r>
                      <a:endParaRPr lang="en-US" dirty="0"/>
                    </a:p>
                  </a:txBody>
                  <a:tcPr/>
                </a:tc>
              </a:tr>
              <a:tr h="370840">
                <a:tc>
                  <a:txBody>
                    <a:bodyPr/>
                    <a:lstStyle/>
                    <a:p>
                      <a:pPr algn="ctr"/>
                      <a:r>
                        <a:rPr lang="en-US" dirty="0" smtClean="0">
                          <a:effectLst>
                            <a:outerShdw blurRad="38100" dist="38100" dir="2700000" algn="tl">
                              <a:srgbClr val="000000">
                                <a:alpha val="43137"/>
                              </a:srgbClr>
                            </a:outerShdw>
                          </a:effectLst>
                        </a:rPr>
                        <a:t>WRFX</a:t>
                      </a:r>
                      <a:endParaRPr lang="en-US" b="1" dirty="0">
                        <a:solidFill>
                          <a:srgbClr val="FF0000"/>
                        </a:solidFill>
                        <a:effectLst>
                          <a:outerShdw blurRad="38100" dist="38100" dir="2700000" algn="tl">
                            <a:srgbClr val="000000">
                              <a:alpha val="43137"/>
                            </a:srgbClr>
                          </a:outerShdw>
                        </a:effectLst>
                      </a:endParaRPr>
                    </a:p>
                  </a:txBody>
                  <a:tcPr/>
                </a:tc>
                <a:tc>
                  <a:txBody>
                    <a:bodyPr/>
                    <a:lstStyle/>
                    <a:p>
                      <a:pPr algn="ctr"/>
                      <a:r>
                        <a:rPr lang="en-US" dirty="0" smtClean="0"/>
                        <a:t>1.65</a:t>
                      </a:r>
                      <a:endParaRPr lang="en-US" dirty="0"/>
                    </a:p>
                  </a:txBody>
                  <a:tcPr/>
                </a:tc>
              </a:tr>
            </a:tbl>
          </a:graphicData>
        </a:graphic>
      </p:graphicFrame>
      <p:pic>
        <p:nvPicPr>
          <p:cNvPr id="9223" name="Picture 7" descr="C:\Users\jgerth\AppData\Local\Microsoft\Windows\Temporary Internet Files\Content.IE5\XFRZ8MHJ\MC900072629[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2133600"/>
            <a:ext cx="123825" cy="1238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 y="2057400"/>
            <a:ext cx="4038600" cy="584775"/>
          </a:xfrm>
          <a:prstGeom prst="rect">
            <a:avLst/>
          </a:prstGeom>
          <a:noFill/>
        </p:spPr>
        <p:txBody>
          <a:bodyPr wrap="square" rtlCol="0">
            <a:spAutoFit/>
          </a:bodyPr>
          <a:lstStyle/>
          <a:p>
            <a:r>
              <a:rPr lang="en-US" sz="1600" dirty="0" smtClean="0"/>
              <a:t>WRFX produced more precipitation than observed over south central Kansas.</a:t>
            </a:r>
            <a:endParaRPr lang="en-US" sz="1600" dirty="0"/>
          </a:p>
        </p:txBody>
      </p:sp>
    </p:spTree>
    <p:extLst>
      <p:ext uri="{BB962C8B-B14F-4D97-AF65-F5344CB8AC3E}">
        <p14:creationId xmlns:p14="http://schemas.microsoft.com/office/powerpoint/2010/main" val="4129267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Research Questions</a:t>
            </a:r>
            <a:endParaRPr lang="en-US" sz="3600" b="1"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What contribution can GOES Sounder cloud and moisture retrievals provide to improving the moisture analysis for regional NWP models with a horizontal grid length of approximately 20 km?</a:t>
            </a:r>
          </a:p>
          <a:p>
            <a:pPr lvl="1"/>
            <a:r>
              <a:rPr lang="en-US" dirty="0" smtClean="0"/>
              <a:t>Grid length considered for parameterizations and retrieval density</a:t>
            </a:r>
          </a:p>
          <a:p>
            <a:pPr lvl="1"/>
            <a:r>
              <a:rPr lang="en-US" dirty="0" smtClean="0"/>
              <a:t>NWS Milwaukee model configuration/domain used</a:t>
            </a:r>
          </a:p>
          <a:p>
            <a:endParaRPr lang="en-US" dirty="0" smtClean="0"/>
          </a:p>
          <a:p>
            <a:r>
              <a:rPr lang="en-US" dirty="0" smtClean="0"/>
              <a:t>How do these retrievals manifest into a better solution over the first 12 to 24 hours of the simulation?</a:t>
            </a:r>
          </a:p>
          <a:p>
            <a:endParaRPr lang="en-US" dirty="0"/>
          </a:p>
          <a:p>
            <a:r>
              <a:rPr lang="en-US" dirty="0" smtClean="0"/>
              <a:t>How can cloud fraction be formulated from retrievals to better match the expectations of operational users?</a:t>
            </a:r>
          </a:p>
        </p:txBody>
      </p:sp>
    </p:spTree>
    <p:extLst>
      <p:ext uri="{BB962C8B-B14F-4D97-AF65-F5344CB8AC3E}">
        <p14:creationId xmlns:p14="http://schemas.microsoft.com/office/powerpoint/2010/main" val="1127730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PW Analysis:  WRFX vs. WRFZ</a:t>
            </a:r>
            <a:r>
              <a:rPr lang="en-US" sz="4000" dirty="0" smtClean="0"/>
              <a:t/>
            </a:r>
            <a:br>
              <a:rPr lang="en-US" sz="4000" dirty="0" smtClean="0"/>
            </a:br>
            <a:r>
              <a:rPr lang="en-US" sz="2800" dirty="0" smtClean="0"/>
              <a:t>Valid 8 October 2011, 12 UTC</a:t>
            </a:r>
            <a:endParaRPr lang="en-US" sz="2800" dirty="0"/>
          </a:p>
        </p:txBody>
      </p:sp>
      <p:pic>
        <p:nvPicPr>
          <p:cNvPr id="11270" name="Picture 6" descr="Fore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7" y="2695303"/>
            <a:ext cx="3185943"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257" y="2697480"/>
            <a:ext cx="3185943"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oreca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057" y="2695303"/>
            <a:ext cx="3185943" cy="393192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rot="1804057">
            <a:off x="1059072" y="4734415"/>
            <a:ext cx="457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804057">
            <a:off x="7002672" y="4735158"/>
            <a:ext cx="457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1" y="1905000"/>
            <a:ext cx="5334000" cy="584775"/>
          </a:xfrm>
          <a:prstGeom prst="rect">
            <a:avLst/>
          </a:prstGeom>
          <a:noFill/>
        </p:spPr>
        <p:txBody>
          <a:bodyPr wrap="square" rtlCol="0">
            <a:spAutoFit/>
          </a:bodyPr>
          <a:lstStyle/>
          <a:p>
            <a:r>
              <a:rPr lang="en-US" sz="1600" dirty="0" smtClean="0"/>
              <a:t>WRFX started with PW up to 8 mm too moist over eastern Kansas, whereas the WRFZ exhibited less bias.</a:t>
            </a:r>
            <a:endParaRPr lang="en-US" sz="1600" dirty="0"/>
          </a:p>
        </p:txBody>
      </p:sp>
    </p:spTree>
    <p:extLst>
      <p:ext uri="{BB962C8B-B14F-4D97-AF65-F5344CB8AC3E}">
        <p14:creationId xmlns:p14="http://schemas.microsoft.com/office/powerpoint/2010/main" val="23862873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PW Analysis:  WRFX vs. WRFZ</a:t>
            </a:r>
            <a:r>
              <a:rPr lang="en-US" sz="4000" dirty="0"/>
              <a:t/>
            </a:r>
            <a:br>
              <a:rPr lang="en-US" sz="4000" dirty="0"/>
            </a:br>
            <a:r>
              <a:rPr lang="en-US" sz="2800" dirty="0"/>
              <a:t>Valid 8 October 2011, 12 UTC</a:t>
            </a:r>
            <a:endParaRPr lang="en-US" sz="4000" dirty="0"/>
          </a:p>
        </p:txBody>
      </p:sp>
      <p:pic>
        <p:nvPicPr>
          <p:cNvPr id="12290" name="Picture 2" descr="Dif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7" y="2697480"/>
            <a:ext cx="3185943"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Observ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257" y="2699657"/>
            <a:ext cx="3185943" cy="39319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iffer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057" y="2699657"/>
            <a:ext cx="3185943" cy="393192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1804057">
            <a:off x="1059072" y="4736592"/>
            <a:ext cx="457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804057">
            <a:off x="7002672" y="4737335"/>
            <a:ext cx="4572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 y="1905000"/>
            <a:ext cx="5334000" cy="584775"/>
          </a:xfrm>
          <a:prstGeom prst="rect">
            <a:avLst/>
          </a:prstGeom>
          <a:noFill/>
        </p:spPr>
        <p:txBody>
          <a:bodyPr wrap="square" rtlCol="0">
            <a:spAutoFit/>
          </a:bodyPr>
          <a:lstStyle/>
          <a:p>
            <a:r>
              <a:rPr lang="en-US" sz="1600" dirty="0" smtClean="0"/>
              <a:t>WRFX started with PW up to 8 mm too moist over eastern Kansas, whereas the WRFZ exhibited less bias.</a:t>
            </a:r>
            <a:endParaRPr lang="en-US" sz="1600" dirty="0"/>
          </a:p>
        </p:txBody>
      </p:sp>
      <p:graphicFrame>
        <p:nvGraphicFramePr>
          <p:cNvPr id="11" name="Table 10"/>
          <p:cNvGraphicFramePr>
            <a:graphicFrameLocks noGrp="1"/>
          </p:cNvGraphicFramePr>
          <p:nvPr>
            <p:extLst>
              <p:ext uri="{D42A27DB-BD31-4B8C-83A1-F6EECF244321}">
                <p14:modId xmlns:p14="http://schemas.microsoft.com/office/powerpoint/2010/main" val="38040739"/>
              </p:ext>
            </p:extLst>
          </p:nvPr>
        </p:nvGraphicFramePr>
        <p:xfrm>
          <a:off x="5562600" y="1371600"/>
          <a:ext cx="2819400" cy="1112520"/>
        </p:xfrm>
        <a:graphic>
          <a:graphicData uri="http://schemas.openxmlformats.org/drawingml/2006/table">
            <a:tbl>
              <a:tblPr firstRow="1" bandRow="1">
                <a:tableStyleId>{073A0DAA-6AF3-43AB-8588-CEC1D06C72B9}</a:tableStyleId>
              </a:tblPr>
              <a:tblGrid>
                <a:gridCol w="1409700"/>
                <a:gridCol w="1409700"/>
              </a:tblGrid>
              <a:tr h="370840">
                <a:tc>
                  <a:txBody>
                    <a:bodyPr/>
                    <a:lstStyle/>
                    <a:p>
                      <a:pPr algn="ctr"/>
                      <a:r>
                        <a:rPr lang="en-US" dirty="0" smtClean="0"/>
                        <a:t>Model</a:t>
                      </a:r>
                      <a:endParaRPr lang="en-US" dirty="0"/>
                    </a:p>
                  </a:txBody>
                  <a:tcPr/>
                </a:tc>
                <a:tc>
                  <a:txBody>
                    <a:bodyPr/>
                    <a:lstStyle/>
                    <a:p>
                      <a:pPr algn="ctr"/>
                      <a:r>
                        <a:rPr lang="en-US" dirty="0" smtClean="0"/>
                        <a:t>MAE (GPS)</a:t>
                      </a:r>
                      <a:endParaRPr lang="en-US" dirty="0"/>
                    </a:p>
                  </a:txBody>
                  <a:tcPr/>
                </a:tc>
              </a:tr>
              <a:tr h="370840">
                <a:tc>
                  <a:txBody>
                    <a:bodyPr/>
                    <a:lstStyle/>
                    <a:p>
                      <a:pPr algn="ctr"/>
                      <a:r>
                        <a:rPr lang="en-US" b="1" dirty="0" smtClean="0">
                          <a:effectLst>
                            <a:outerShdw blurRad="38100" dist="38100" dir="2700000" algn="tl">
                              <a:srgbClr val="000000">
                                <a:alpha val="43137"/>
                              </a:srgbClr>
                            </a:outerShdw>
                          </a:effectLst>
                        </a:rPr>
                        <a:t>WRFZ</a:t>
                      </a:r>
                      <a:endParaRPr lang="en-US" b="1" dirty="0">
                        <a:solidFill>
                          <a:srgbClr val="00B0F0"/>
                        </a:solidFill>
                        <a:effectLst>
                          <a:outerShdw blurRad="38100" dist="38100" dir="2700000" algn="tl">
                            <a:srgbClr val="000000">
                              <a:alpha val="43137"/>
                            </a:srgbClr>
                          </a:outerShdw>
                        </a:effectLst>
                      </a:endParaRPr>
                    </a:p>
                  </a:txBody>
                  <a:tcPr/>
                </a:tc>
                <a:tc>
                  <a:txBody>
                    <a:bodyPr/>
                    <a:lstStyle/>
                    <a:p>
                      <a:pPr algn="ctr"/>
                      <a:r>
                        <a:rPr lang="en-US" dirty="0" smtClean="0"/>
                        <a:t>1.58</a:t>
                      </a:r>
                      <a:endParaRPr lang="en-US" dirty="0"/>
                    </a:p>
                  </a:txBody>
                  <a:tcPr/>
                </a:tc>
              </a:tr>
              <a:tr h="370840">
                <a:tc>
                  <a:txBody>
                    <a:bodyPr/>
                    <a:lstStyle/>
                    <a:p>
                      <a:pPr algn="ctr"/>
                      <a:r>
                        <a:rPr lang="en-US" dirty="0" smtClean="0">
                          <a:effectLst>
                            <a:outerShdw blurRad="38100" dist="38100" dir="2700000" algn="tl">
                              <a:srgbClr val="000000">
                                <a:alpha val="43137"/>
                              </a:srgbClr>
                            </a:outerShdw>
                          </a:effectLst>
                        </a:rPr>
                        <a:t>WRFX</a:t>
                      </a:r>
                      <a:endParaRPr lang="en-US" b="1" dirty="0">
                        <a:solidFill>
                          <a:srgbClr val="FF0000"/>
                        </a:solidFill>
                        <a:effectLst>
                          <a:outerShdw blurRad="38100" dist="38100" dir="2700000" algn="tl">
                            <a:srgbClr val="000000">
                              <a:alpha val="43137"/>
                            </a:srgbClr>
                          </a:outerShdw>
                        </a:effectLst>
                      </a:endParaRPr>
                    </a:p>
                  </a:txBody>
                  <a:tcPr/>
                </a:tc>
                <a:tc>
                  <a:txBody>
                    <a:bodyPr/>
                    <a:lstStyle/>
                    <a:p>
                      <a:pPr algn="ctr"/>
                      <a:r>
                        <a:rPr lang="en-US" dirty="0" smtClean="0"/>
                        <a:t>1.87</a:t>
                      </a:r>
                      <a:endParaRPr lang="en-US" dirty="0"/>
                    </a:p>
                  </a:txBody>
                  <a:tcPr/>
                </a:tc>
              </a:tr>
            </a:tbl>
          </a:graphicData>
        </a:graphic>
      </p:graphicFrame>
      <p:pic>
        <p:nvPicPr>
          <p:cNvPr id="12" name="Picture 7" descr="C:\Users\jgerth\AppData\Local\Microsoft\Windows\Temporary Internet Files\Content.IE5\XFRZ8MHJ\MC900072629[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1905000"/>
            <a:ext cx="123825" cy="12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701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Summary of Presented Results</a:t>
            </a:r>
            <a:r>
              <a:rPr lang="en-US" dirty="0" smtClean="0"/>
              <a:t/>
            </a:r>
            <a:br>
              <a:rPr lang="en-US" dirty="0" smtClean="0"/>
            </a:br>
            <a:r>
              <a:rPr lang="en-US" sz="2800" dirty="0" smtClean="0"/>
              <a:t>Runs from 28 September to 8 October 2011</a:t>
            </a:r>
            <a:endParaRPr lang="en-US" sz="4000" dirty="0"/>
          </a:p>
        </p:txBody>
      </p:sp>
      <p:sp>
        <p:nvSpPr>
          <p:cNvPr id="3" name="Content Placeholder 2"/>
          <p:cNvSpPr>
            <a:spLocks noGrp="1"/>
          </p:cNvSpPr>
          <p:nvPr>
            <p:ph idx="1"/>
          </p:nvPr>
        </p:nvSpPr>
        <p:spPr/>
        <p:txBody>
          <a:bodyPr>
            <a:normAutofit fontScale="92500"/>
          </a:bodyPr>
          <a:lstStyle/>
          <a:p>
            <a:endParaRPr lang="en-US" dirty="0" smtClean="0"/>
          </a:p>
          <a:p>
            <a:r>
              <a:rPr lang="en-US" dirty="0" smtClean="0"/>
              <a:t>Comparing WRFX and WRFZ, two sources of </a:t>
            </a:r>
            <a:r>
              <a:rPr lang="en-US" dirty="0" err="1" smtClean="0"/>
              <a:t>precipitable</a:t>
            </a:r>
            <a:r>
              <a:rPr lang="en-US" dirty="0" smtClean="0"/>
              <a:t> water verification confirm forecasts are statistically better, albeit slightly, 12 hours after initialization </a:t>
            </a:r>
            <a:r>
              <a:rPr lang="en-US" i="1" dirty="0" smtClean="0"/>
              <a:t>if GOES-13 Sounder input is included</a:t>
            </a:r>
            <a:r>
              <a:rPr lang="en-US" dirty="0" smtClean="0"/>
              <a:t>.</a:t>
            </a:r>
          </a:p>
          <a:p>
            <a:pPr lvl="1"/>
            <a:r>
              <a:rPr lang="en-US" dirty="0" smtClean="0"/>
              <a:t>This may produce better precipitation verification, but not in regimes favoring light precipitation or limited areal extent.</a:t>
            </a:r>
          </a:p>
          <a:p>
            <a:endParaRPr lang="en-US" dirty="0" smtClean="0"/>
          </a:p>
          <a:p>
            <a:r>
              <a:rPr lang="en-US" dirty="0" smtClean="0"/>
              <a:t>No substantial impact of added observations at 24 or 36 hours in the late September, early October flow regime.</a:t>
            </a:r>
          </a:p>
          <a:p>
            <a:endParaRPr lang="en-US" dirty="0" smtClean="0"/>
          </a:p>
          <a:p>
            <a:r>
              <a:rPr lang="en-US" dirty="0" smtClean="0"/>
              <a:t>Lesser performance of WRFY suggests that CRAS dynamics and physics are influencing the solution negatively.</a:t>
            </a:r>
            <a:endParaRPr lang="en-US" dirty="0"/>
          </a:p>
        </p:txBody>
      </p:sp>
    </p:spTree>
    <p:extLst>
      <p:ext uri="{BB962C8B-B14F-4D97-AF65-F5344CB8AC3E}">
        <p14:creationId xmlns:p14="http://schemas.microsoft.com/office/powerpoint/2010/main" val="1409922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Predictions for Winter Performance</a:t>
            </a:r>
            <a:r>
              <a:rPr lang="en-US" dirty="0" smtClean="0"/>
              <a:t/>
            </a:r>
            <a:br>
              <a:rPr lang="en-US" dirty="0" smtClean="0"/>
            </a:br>
            <a:r>
              <a:rPr lang="en-US" sz="2800" dirty="0" smtClean="0"/>
              <a:t>Statistics online at </a:t>
            </a:r>
            <a:r>
              <a:rPr lang="en-US" sz="2800" u="sng" dirty="0" smtClean="0"/>
              <a:t>http://cimss.ssec.wisc.edu/cras/</a:t>
            </a:r>
            <a:endParaRPr lang="en-US" sz="2800" u="sng" dirty="0"/>
          </a:p>
        </p:txBody>
      </p:sp>
      <p:sp>
        <p:nvSpPr>
          <p:cNvPr id="3" name="Content Placeholder 2"/>
          <p:cNvSpPr>
            <a:spLocks noGrp="1"/>
          </p:cNvSpPr>
          <p:nvPr>
            <p:ph idx="1"/>
          </p:nvPr>
        </p:nvSpPr>
        <p:spPr/>
        <p:txBody>
          <a:bodyPr>
            <a:normAutofit/>
          </a:bodyPr>
          <a:lstStyle/>
          <a:p>
            <a:endParaRPr lang="en-US" dirty="0" smtClean="0"/>
          </a:p>
          <a:p>
            <a:r>
              <a:rPr lang="en-US" dirty="0" smtClean="0"/>
              <a:t>More clouds means likely less Sounder observations of </a:t>
            </a:r>
            <a:r>
              <a:rPr lang="en-US" dirty="0" err="1" smtClean="0"/>
              <a:t>precipitable</a:t>
            </a:r>
            <a:r>
              <a:rPr lang="en-US" dirty="0" smtClean="0"/>
              <a:t> water.</a:t>
            </a:r>
          </a:p>
          <a:p>
            <a:r>
              <a:rPr lang="en-US" dirty="0" smtClean="0"/>
              <a:t>Faster flow conditions will </a:t>
            </a:r>
            <a:r>
              <a:rPr lang="en-US" dirty="0" err="1" smtClean="0"/>
              <a:t>advect</a:t>
            </a:r>
            <a:r>
              <a:rPr lang="en-US" dirty="0" smtClean="0"/>
              <a:t> observations off the domain fairly early in the simulations.</a:t>
            </a:r>
          </a:p>
          <a:p>
            <a:r>
              <a:rPr lang="en-US" dirty="0" smtClean="0"/>
              <a:t>In clear conditions, a drier upper troposphere will favor observed moisture contributions from lower in the atmosphere.</a:t>
            </a:r>
          </a:p>
          <a:p>
            <a:r>
              <a:rPr lang="en-US" dirty="0" smtClean="0"/>
              <a:t>Dynamic weather systems resulting in well-forced precipitation may show impact of </a:t>
            </a:r>
            <a:r>
              <a:rPr lang="en-US" dirty="0" err="1" smtClean="0"/>
              <a:t>precipitable</a:t>
            </a:r>
            <a:r>
              <a:rPr lang="en-US" dirty="0" smtClean="0"/>
              <a:t> water assimilation on precipitation amounts better than weakly-forced, high-moisture convective precipitation regimes.</a:t>
            </a:r>
            <a:endParaRPr lang="en-US" dirty="0"/>
          </a:p>
        </p:txBody>
      </p:sp>
    </p:spTree>
    <p:extLst>
      <p:ext uri="{BB962C8B-B14F-4D97-AF65-F5344CB8AC3E}">
        <p14:creationId xmlns:p14="http://schemas.microsoft.com/office/powerpoint/2010/main" val="17929494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imss.ssec.wisc.edu/goes/blog/wp-content/uploads/2007/02/070205_23z_wv_03_27_11_12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36241"/>
            <a:ext cx="5930900" cy="57455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imss.ssec.wisc.edu/goes/blog/wp-content/uploads/2007/02/070206_00_okx_wf.jpg"/>
          <p:cNvPicPr>
            <a:picLocks noChangeAspect="1" noChangeArrowheads="1"/>
          </p:cNvPicPr>
          <p:nvPr/>
        </p:nvPicPr>
        <p:blipFill rotWithShape="1">
          <a:blip r:embed="rId3">
            <a:extLst>
              <a:ext uri="{28A0092B-C50C-407E-A947-70E740481C1C}">
                <a14:useLocalDpi xmlns:a14="http://schemas.microsoft.com/office/drawing/2010/main" val="0"/>
              </a:ext>
            </a:extLst>
          </a:blip>
          <a:srcRect l="40446" t="25204" r="1708" b="6144"/>
          <a:stretch/>
        </p:blipFill>
        <p:spPr bwMode="auto">
          <a:xfrm>
            <a:off x="3132082" y="1036241"/>
            <a:ext cx="3878318" cy="2877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8400" y="4084241"/>
            <a:ext cx="25146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Water vapor near the</a:t>
            </a:r>
            <a:r>
              <a:rPr lang="en-US" dirty="0"/>
              <a:t> </a:t>
            </a:r>
            <a:r>
              <a:rPr lang="en-US" dirty="0" smtClean="0"/>
              <a:t>surface is detected by the GOES-12 Imager and Sounder due to very limited emission (low water vapor) in the upper troposphere.</a:t>
            </a:r>
          </a:p>
        </p:txBody>
      </p:sp>
      <p:sp>
        <p:nvSpPr>
          <p:cNvPr id="5" name="Rectangle 4"/>
          <p:cNvSpPr/>
          <p:nvPr/>
        </p:nvSpPr>
        <p:spPr>
          <a:xfrm>
            <a:off x="7162800" y="2839978"/>
            <a:ext cx="1752600" cy="101566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1200" b="1" dirty="0" smtClean="0"/>
              <a:t>Calculated weighting functions based on</a:t>
            </a:r>
          </a:p>
          <a:p>
            <a:r>
              <a:rPr lang="en-US" sz="1200" b="1" dirty="0" smtClean="0"/>
              <a:t>February 6, 2007, 00 UTC, </a:t>
            </a:r>
            <a:r>
              <a:rPr lang="en-US" sz="1200" b="1" dirty="0" err="1" smtClean="0"/>
              <a:t>radiosonde</a:t>
            </a:r>
            <a:r>
              <a:rPr lang="en-US" sz="1200" b="1" dirty="0" smtClean="0"/>
              <a:t> taken at Upton, NY.</a:t>
            </a:r>
            <a:endParaRPr lang="en-US" sz="1200" b="1" dirty="0"/>
          </a:p>
        </p:txBody>
      </p:sp>
      <p:sp>
        <p:nvSpPr>
          <p:cNvPr id="8" name="Text Box 2"/>
          <p:cNvSpPr txBox="1">
            <a:spLocks noChangeArrowheads="1"/>
          </p:cNvSpPr>
          <p:nvPr/>
        </p:nvSpPr>
        <p:spPr bwMode="auto">
          <a:xfrm>
            <a:off x="76200" y="381000"/>
            <a:ext cx="86868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100" b="1" dirty="0" smtClean="0">
                <a:solidFill>
                  <a:schemeClr val="tx2"/>
                </a:solidFill>
              </a:rPr>
              <a:t>Example from CIMSS Satellite Blog:  Wintertime Water Vapor</a:t>
            </a:r>
            <a:endParaRPr lang="en-US" sz="2100" b="1" dirty="0">
              <a:solidFill>
                <a:schemeClr val="tx2"/>
              </a:solidFill>
            </a:endParaRPr>
          </a:p>
        </p:txBody>
      </p:sp>
      <p:sp>
        <p:nvSpPr>
          <p:cNvPr id="6" name="TextBox 5"/>
          <p:cNvSpPr txBox="1"/>
          <p:nvPr/>
        </p:nvSpPr>
        <p:spPr>
          <a:xfrm>
            <a:off x="6149269" y="6477000"/>
            <a:ext cx="2994731" cy="307777"/>
          </a:xfrm>
          <a:prstGeom prst="rect">
            <a:avLst/>
          </a:prstGeom>
          <a:noFill/>
        </p:spPr>
        <p:txBody>
          <a:bodyPr wrap="none" rtlCol="0">
            <a:spAutoFit/>
          </a:bodyPr>
          <a:lstStyle/>
          <a:p>
            <a:r>
              <a:rPr lang="en-US" sz="1400" u="sng" dirty="0" smtClean="0"/>
              <a:t>http://cimss.ssec.wisc.edu/goes/blog/</a:t>
            </a:r>
            <a:endParaRPr lang="en-US" u="sng" dirty="0"/>
          </a:p>
        </p:txBody>
      </p:sp>
    </p:spTree>
    <p:extLst>
      <p:ext uri="{BB962C8B-B14F-4D97-AF65-F5344CB8AC3E}">
        <p14:creationId xmlns:p14="http://schemas.microsoft.com/office/powerpoint/2010/main" val="28515975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err="1" smtClean="0"/>
              <a:t>Cras</a:t>
            </a:r>
            <a:r>
              <a:rPr lang="en-US" sz="3200" dirty="0" smtClean="0"/>
              <a:t> total sky cover algorithm and performance compared to WRF cloud fraction</a:t>
            </a:r>
            <a:endParaRPr lang="en-US" sz="3200" dirty="0"/>
          </a:p>
        </p:txBody>
      </p:sp>
      <p:sp>
        <p:nvSpPr>
          <p:cNvPr id="5" name="Text Placeholder 4"/>
          <p:cNvSpPr>
            <a:spLocks noGrp="1"/>
          </p:cNvSpPr>
          <p:nvPr>
            <p:ph type="body" idx="1"/>
          </p:nvPr>
        </p:nvSpPr>
        <p:spPr/>
        <p:txBody>
          <a:bodyPr/>
          <a:lstStyle/>
          <a:p>
            <a:r>
              <a:rPr lang="en-US" dirty="0" smtClean="0"/>
              <a:t>Part C</a:t>
            </a:r>
            <a:endParaRPr lang="en-US" dirty="0"/>
          </a:p>
        </p:txBody>
      </p:sp>
    </p:spTree>
    <p:extLst>
      <p:ext uri="{BB962C8B-B14F-4D97-AF65-F5344CB8AC3E}">
        <p14:creationId xmlns:p14="http://schemas.microsoft.com/office/powerpoint/2010/main" val="31866923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Motivation</a:t>
            </a:r>
            <a:endParaRPr lang="en-US" b="1" dirty="0" smtClean="0"/>
          </a:p>
        </p:txBody>
      </p:sp>
      <p:sp>
        <p:nvSpPr>
          <p:cNvPr id="14339" name="Content Placeholder 2"/>
          <p:cNvSpPr>
            <a:spLocks noGrp="1"/>
          </p:cNvSpPr>
          <p:nvPr>
            <p:ph idx="1"/>
          </p:nvPr>
        </p:nvSpPr>
        <p:spPr/>
        <p:txBody>
          <a:bodyPr/>
          <a:lstStyle/>
          <a:p>
            <a:pPr eaLnBrk="1" hangingPunct="1"/>
            <a:endParaRPr lang="en-US" sz="2400" dirty="0" smtClean="0"/>
          </a:p>
          <a:p>
            <a:pPr eaLnBrk="1" hangingPunct="1"/>
            <a:r>
              <a:rPr lang="en-US" sz="2400" dirty="0" smtClean="0"/>
              <a:t>Sky cover composites from the National Digital Forecast Database (NDFD) lack sufficient integrity from weak office-to-office consistency, and are relatively smooth definition within individual forecast areas.</a:t>
            </a:r>
          </a:p>
          <a:p>
            <a:pPr eaLnBrk="1" hangingPunct="1"/>
            <a:endParaRPr lang="en-US" sz="2400" dirty="0" smtClean="0"/>
          </a:p>
          <a:p>
            <a:pPr eaLnBrk="1" hangingPunct="1"/>
            <a:r>
              <a:rPr lang="en-US" sz="2400" dirty="0" smtClean="0"/>
              <a:t>Since sky conditions alone are never hazardous, and NDFD text output translates a percent into categorical terms (cloudy, partly cloudy, etc.), forecasters generally place more attention on the other forecast elements.</a:t>
            </a:r>
          </a:p>
        </p:txBody>
      </p:sp>
    </p:spTree>
    <p:extLst>
      <p:ext uri="{BB962C8B-B14F-4D97-AF65-F5344CB8AC3E}">
        <p14:creationId xmlns:p14="http://schemas.microsoft.com/office/powerpoint/2010/main" val="3822414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smtClean="0"/>
              <a:t>WRF Cloud Fraction Formulation</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err="1" smtClean="0"/>
              <a:t>Xu</a:t>
            </a:r>
            <a:r>
              <a:rPr lang="en-US" dirty="0" smtClean="0"/>
              <a:t> </a:t>
            </a:r>
            <a:r>
              <a:rPr lang="en-US" dirty="0"/>
              <a:t>and Randall (1996) developed the cloud fraction computation for the WRF based on the notion that grid-averaged condensate mixing ratio, consisting of cloud water and cloud ice, is a better diagnostic for </a:t>
            </a:r>
            <a:r>
              <a:rPr lang="en-US" dirty="0" err="1"/>
              <a:t>stratiform</a:t>
            </a:r>
            <a:r>
              <a:rPr lang="en-US" dirty="0"/>
              <a:t> cloudiness than grid-averaged relative </a:t>
            </a:r>
            <a:r>
              <a:rPr lang="en-US" dirty="0" smtClean="0"/>
              <a:t>humidity.</a:t>
            </a:r>
          </a:p>
          <a:p>
            <a:endParaRPr lang="en-US" dirty="0"/>
          </a:p>
          <a:p>
            <a:r>
              <a:rPr lang="en-US" dirty="0" smtClean="0"/>
              <a:t>This </a:t>
            </a:r>
            <a:r>
              <a:rPr lang="en-US" dirty="0"/>
              <a:t>formulation indicates that the cloud amount varies exponentially according to the grid-averaged condensate mixing </a:t>
            </a:r>
            <a:r>
              <a:rPr lang="en-US" dirty="0" smtClean="0"/>
              <a:t>ratio.</a:t>
            </a:r>
          </a:p>
          <a:p>
            <a:pPr lvl="1"/>
            <a:r>
              <a:rPr lang="en-US" dirty="0" smtClean="0"/>
              <a:t>The </a:t>
            </a:r>
            <a:r>
              <a:rPr lang="en-US" dirty="0"/>
              <a:t>rate of variation is a function of the grid-averaged relative humidity.</a:t>
            </a:r>
          </a:p>
          <a:p>
            <a:endParaRPr lang="en-US" dirty="0"/>
          </a:p>
        </p:txBody>
      </p:sp>
    </p:spTree>
    <p:extLst>
      <p:ext uri="{BB962C8B-B14F-4D97-AF65-F5344CB8AC3E}">
        <p14:creationId xmlns:p14="http://schemas.microsoft.com/office/powerpoint/2010/main" val="3857957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smtClean="0"/>
              <a:t>WRF Cloud Fraction Formulation</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The </a:t>
            </a:r>
            <a:r>
              <a:rPr lang="en-US" dirty="0"/>
              <a:t>result is a coupling between the cloud fraction, </a:t>
            </a:r>
            <a:r>
              <a:rPr lang="en-US" i="1" dirty="0" err="1"/>
              <a:t>C</a:t>
            </a:r>
            <a:r>
              <a:rPr lang="en-US" i="1" baseline="-25000" dirty="0" err="1"/>
              <a:t>fraction</a:t>
            </a:r>
            <a:r>
              <a:rPr lang="en-US" dirty="0"/>
              <a:t>, condensate mixing ratio, and relative humidity, </a:t>
            </a:r>
            <a:r>
              <a:rPr lang="en-US" i="1" dirty="0"/>
              <a:t>RH</a:t>
            </a:r>
            <a:r>
              <a:rPr lang="en-US" dirty="0" smtClean="0"/>
              <a:t>:</a:t>
            </a:r>
          </a:p>
          <a:p>
            <a:endParaRPr lang="en-US" dirty="0"/>
          </a:p>
          <a:p>
            <a:pPr marL="0" indent="0">
              <a:buNone/>
            </a:pPr>
            <a:endParaRPr lang="en-US" dirty="0"/>
          </a:p>
          <a:p>
            <a:endParaRPr lang="en-US" dirty="0" smtClean="0"/>
          </a:p>
          <a:p>
            <a:r>
              <a:rPr lang="en-US" i="1" dirty="0" err="1" smtClean="0"/>
              <a:t>q</a:t>
            </a:r>
            <a:r>
              <a:rPr lang="en-US" i="1" baseline="-25000" dirty="0" err="1"/>
              <a:t>l</a:t>
            </a:r>
            <a:r>
              <a:rPr lang="en-US" dirty="0" smtClean="0"/>
              <a:t> is </a:t>
            </a:r>
            <a:r>
              <a:rPr lang="en-US" dirty="0"/>
              <a:t>the large-scale liquid water mixing </a:t>
            </a:r>
            <a:r>
              <a:rPr lang="en-US" dirty="0" smtClean="0"/>
              <a:t>ratio</a:t>
            </a:r>
          </a:p>
          <a:p>
            <a:r>
              <a:rPr lang="en-US" i="1" dirty="0" err="1" smtClean="0"/>
              <a:t>q</a:t>
            </a:r>
            <a:r>
              <a:rPr lang="en-US" i="1" baseline="-25000" dirty="0" err="1" smtClean="0"/>
              <a:t>vs</a:t>
            </a:r>
            <a:r>
              <a:rPr lang="en-US" dirty="0" smtClean="0"/>
              <a:t> </a:t>
            </a:r>
            <a:r>
              <a:rPr lang="en-US" dirty="0"/>
              <a:t>is the saturation water vapor mixing </a:t>
            </a:r>
            <a:r>
              <a:rPr lang="en-US" dirty="0" smtClean="0"/>
              <a:t>ratio</a:t>
            </a:r>
          </a:p>
          <a:p>
            <a:r>
              <a:rPr lang="en-US" dirty="0" smtClean="0"/>
              <a:t>The </a:t>
            </a:r>
            <a:r>
              <a:rPr lang="en-US" dirty="0"/>
              <a:t>values of </a:t>
            </a:r>
            <a:r>
              <a:rPr lang="en-US" i="1" dirty="0"/>
              <a:t>k</a:t>
            </a:r>
            <a:r>
              <a:rPr lang="en-US" dirty="0"/>
              <a:t>, </a:t>
            </a:r>
            <a:r>
              <a:rPr lang="en-US" i="1" dirty="0"/>
              <a:t>β</a:t>
            </a:r>
            <a:r>
              <a:rPr lang="en-US" i="1" baseline="-25000" dirty="0"/>
              <a:t>0</a:t>
            </a:r>
            <a:r>
              <a:rPr lang="en-US" dirty="0"/>
              <a:t>, and </a:t>
            </a:r>
            <a:r>
              <a:rPr lang="en-US" i="1" dirty="0"/>
              <a:t>τ</a:t>
            </a:r>
            <a:r>
              <a:rPr lang="en-US" dirty="0"/>
              <a:t> were determined empirically to be 0.25, 100, and 0.49, </a:t>
            </a:r>
            <a:r>
              <a:rPr lang="en-US" dirty="0" smtClean="0"/>
              <a:t>respectively</a:t>
            </a:r>
            <a:endParaRPr lang="en-US" dirty="0"/>
          </a:p>
        </p:txBody>
      </p:sp>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3204859"/>
            <a:ext cx="6442586" cy="106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685800" y="4648200"/>
            <a:ext cx="30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7072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Motivation</a:t>
            </a:r>
            <a:endParaRPr lang="en-US" b="1" dirty="0" smtClean="0"/>
          </a:p>
        </p:txBody>
      </p:sp>
      <p:pic>
        <p:nvPicPr>
          <p:cNvPr id="15363" name="Content Placeholder 3" descr="ndfdsky_sky_042m.gi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0800" y="1600200"/>
            <a:ext cx="6502400" cy="4876800"/>
          </a:xfrm>
        </p:spPr>
      </p:pic>
      <p:sp>
        <p:nvSpPr>
          <p:cNvPr id="15364" name="TextBox 4"/>
          <p:cNvSpPr txBox="1">
            <a:spLocks noChangeArrowheads="1"/>
          </p:cNvSpPr>
          <p:nvPr/>
        </p:nvSpPr>
        <p:spPr bwMode="auto">
          <a:xfrm>
            <a:off x="2895600" y="6335712"/>
            <a:ext cx="2995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dirty="0"/>
              <a:t>Example operational output</a:t>
            </a:r>
          </a:p>
        </p:txBody>
      </p:sp>
      <p:sp>
        <p:nvSpPr>
          <p:cNvPr id="6" name="Rectangle 5"/>
          <p:cNvSpPr/>
          <p:nvPr/>
        </p:nvSpPr>
        <p:spPr>
          <a:xfrm>
            <a:off x="3200400" y="1905000"/>
            <a:ext cx="685800" cy="9207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1256504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429000"/>
            <a:ext cx="4291480" cy="15484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78" name="Rectangle 2"/>
          <p:cNvSpPr>
            <a:spLocks noChangeArrowheads="1"/>
          </p:cNvSpPr>
          <p:nvPr/>
        </p:nvSpPr>
        <p:spPr bwMode="auto">
          <a:xfrm>
            <a:off x="228600" y="1947862"/>
            <a:ext cx="4495800"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solidFill>
                  <a:schemeClr val="bg1">
                    <a:lumMod val="50000"/>
                  </a:schemeClr>
                </a:solidFill>
              </a:rPr>
              <a:t>Radiances</a:t>
            </a:r>
          </a:p>
          <a:p>
            <a:r>
              <a:rPr lang="en-US" sz="1600" dirty="0">
                <a:solidFill>
                  <a:schemeClr val="bg1">
                    <a:lumMod val="50000"/>
                  </a:schemeClr>
                </a:solidFill>
              </a:rPr>
              <a:t>  Direct assimilation (3Dvar)</a:t>
            </a:r>
          </a:p>
          <a:p>
            <a:r>
              <a:rPr lang="en-US" sz="1600" dirty="0">
                <a:solidFill>
                  <a:schemeClr val="bg1">
                    <a:lumMod val="50000"/>
                  </a:schemeClr>
                </a:solidFill>
              </a:rPr>
              <a:t>  Requires model errors, observation errors</a:t>
            </a:r>
          </a:p>
          <a:p>
            <a:r>
              <a:rPr lang="en-US" sz="1600" dirty="0">
                <a:solidFill>
                  <a:schemeClr val="bg1">
                    <a:lumMod val="50000"/>
                  </a:schemeClr>
                </a:solidFill>
              </a:rPr>
              <a:t>  Scale dependence</a:t>
            </a:r>
          </a:p>
          <a:p>
            <a:r>
              <a:rPr lang="en-US" sz="1600" dirty="0">
                <a:solidFill>
                  <a:schemeClr val="bg1">
                    <a:lumMod val="50000"/>
                  </a:schemeClr>
                </a:solidFill>
              </a:rPr>
              <a:t>  Surface type restrictions</a:t>
            </a:r>
            <a:r>
              <a:rPr lang="en-US" sz="1600" b="1" dirty="0">
                <a:solidFill>
                  <a:schemeClr val="bg1">
                    <a:lumMod val="50000"/>
                  </a:schemeClr>
                </a:solidFill>
              </a:rPr>
              <a:t>  </a:t>
            </a:r>
          </a:p>
          <a:p>
            <a:endParaRPr lang="en-US" sz="1600" b="1" dirty="0"/>
          </a:p>
          <a:p>
            <a:pPr eaLnBrk="1" hangingPunct="1"/>
            <a:r>
              <a:rPr lang="en-US" sz="2000" b="1" dirty="0"/>
              <a:t>Retrieved parameters</a:t>
            </a:r>
          </a:p>
          <a:p>
            <a:pPr eaLnBrk="1" hangingPunct="1"/>
            <a:r>
              <a:rPr lang="en-US" sz="1600" dirty="0"/>
              <a:t>  Dependent variable assimilation (1,3Dvar)</a:t>
            </a:r>
          </a:p>
          <a:p>
            <a:pPr eaLnBrk="1" hangingPunct="1"/>
            <a:r>
              <a:rPr lang="en-US" sz="1600" dirty="0"/>
              <a:t>  Requires model errors, retrieval errors</a:t>
            </a:r>
          </a:p>
          <a:p>
            <a:pPr eaLnBrk="1" hangingPunct="1"/>
            <a:r>
              <a:rPr lang="en-US" sz="1600" dirty="0"/>
              <a:t>  Physical accuracy, non-linearity</a:t>
            </a:r>
          </a:p>
          <a:p>
            <a:pPr eaLnBrk="1" hangingPunct="1"/>
            <a:r>
              <a:rPr lang="en-US" sz="1600" dirty="0"/>
              <a:t>  Bypass surface type restrictions  </a:t>
            </a:r>
          </a:p>
          <a:p>
            <a:pPr eaLnBrk="1" hangingPunct="1"/>
            <a:endParaRPr lang="en-US" sz="1600" dirty="0"/>
          </a:p>
          <a:p>
            <a:r>
              <a:rPr lang="en-US" sz="2000" b="1" dirty="0">
                <a:solidFill>
                  <a:schemeClr val="bg1">
                    <a:lumMod val="50000"/>
                  </a:schemeClr>
                </a:solidFill>
              </a:rPr>
              <a:t>Motion</a:t>
            </a:r>
          </a:p>
          <a:p>
            <a:pPr eaLnBrk="1" hangingPunct="1"/>
            <a:r>
              <a:rPr lang="en-US" sz="1600" dirty="0">
                <a:solidFill>
                  <a:schemeClr val="bg1">
                    <a:lumMod val="50000"/>
                  </a:schemeClr>
                </a:solidFill>
              </a:rPr>
              <a:t>  Cloud track, water vapor track</a:t>
            </a:r>
          </a:p>
          <a:p>
            <a:pPr eaLnBrk="1" hangingPunct="1"/>
            <a:r>
              <a:rPr lang="en-US" sz="1600" dirty="0">
                <a:solidFill>
                  <a:schemeClr val="bg1">
                    <a:lumMod val="50000"/>
                  </a:schemeClr>
                </a:solidFill>
              </a:rPr>
              <a:t>  Height assignment errors</a:t>
            </a:r>
            <a:endParaRPr lang="en-US" sz="1600" u="sng" dirty="0">
              <a:solidFill>
                <a:schemeClr val="bg1">
                  <a:lumMod val="50000"/>
                </a:schemeClr>
              </a:solidFill>
            </a:endParaRPr>
          </a:p>
          <a:p>
            <a:pPr eaLnBrk="1" hangingPunct="1"/>
            <a:r>
              <a:rPr lang="en-US" sz="1600" dirty="0">
                <a:solidFill>
                  <a:schemeClr val="bg1">
                    <a:lumMod val="50000"/>
                  </a:schemeClr>
                </a:solidFill>
              </a:rPr>
              <a:t>  Radiance tracking (4Dvar) </a:t>
            </a:r>
          </a:p>
        </p:txBody>
      </p:sp>
      <p:sp>
        <p:nvSpPr>
          <p:cNvPr id="75784" name="Rectangle 8"/>
          <p:cNvSpPr>
            <a:spLocks noGrp="1" noChangeArrowheads="1"/>
          </p:cNvSpPr>
          <p:nvPr>
            <p:ph type="title"/>
          </p:nvPr>
        </p:nvSpPr>
        <p:spPr/>
        <p:txBody>
          <a:bodyPr>
            <a:noAutofit/>
          </a:bodyPr>
          <a:lstStyle/>
          <a:p>
            <a:r>
              <a:rPr lang="en-US" sz="3600" b="1" dirty="0" smtClean="0"/>
              <a:t>Information Extracted from Satellites for Numerical Weather Prediction</a:t>
            </a:r>
          </a:p>
        </p:txBody>
      </p:sp>
      <p:sp>
        <p:nvSpPr>
          <p:cNvPr id="75786" name="Text Box 11"/>
          <p:cNvSpPr txBox="1">
            <a:spLocks noChangeArrowheads="1"/>
          </p:cNvSpPr>
          <p:nvPr/>
        </p:nvSpPr>
        <p:spPr bwMode="auto">
          <a:xfrm>
            <a:off x="4724400" y="2057400"/>
            <a:ext cx="4191000" cy="2646878"/>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2000" b="1" dirty="0" smtClean="0">
                <a:latin typeface="+mn-lt"/>
                <a:ea typeface="MS Mincho" pitchFamily="49" charset="-128"/>
              </a:rPr>
              <a:t>The </a:t>
            </a:r>
            <a:r>
              <a:rPr lang="en-US" sz="2000" b="1" dirty="0">
                <a:latin typeface="+mn-lt"/>
                <a:ea typeface="MS Mincho" pitchFamily="49" charset="-128"/>
              </a:rPr>
              <a:t>CIMSS Regional Assimilation System (CRAS) </a:t>
            </a:r>
            <a:r>
              <a:rPr lang="en-US" sz="2000" b="1" dirty="0" smtClean="0">
                <a:latin typeface="+mn-lt"/>
                <a:ea typeface="MS Mincho" pitchFamily="49" charset="-128"/>
              </a:rPr>
              <a:t>is used to </a:t>
            </a:r>
            <a:r>
              <a:rPr lang="en-US" sz="2000" b="1" dirty="0">
                <a:latin typeface="+mn-lt"/>
                <a:ea typeface="MS Mincho" pitchFamily="49" charset="-128"/>
              </a:rPr>
              <a:t>assess the impact of space-based observations on numerical forecast accuracy</a:t>
            </a:r>
            <a:r>
              <a:rPr lang="en-US" sz="2000" b="1" dirty="0" smtClean="0">
                <a:latin typeface="+mn-lt"/>
                <a:ea typeface="MS Mincho" pitchFamily="49" charset="-128"/>
              </a:rPr>
              <a:t>.</a:t>
            </a:r>
          </a:p>
          <a:p>
            <a:pPr algn="ctr" eaLnBrk="1" hangingPunct="1"/>
            <a:endParaRPr lang="en-US" sz="1800" b="1" dirty="0">
              <a:latin typeface="+mn-lt"/>
              <a:ea typeface="MS Mincho" pitchFamily="49" charset="-128"/>
            </a:endParaRPr>
          </a:p>
          <a:p>
            <a:pPr algn="ctr"/>
            <a:r>
              <a:rPr lang="en-US" sz="1600" dirty="0">
                <a:latin typeface="+mn-lt"/>
                <a:cs typeface="Arial" charset="0"/>
              </a:rPr>
              <a:t>CRAS is unique in that, since 1996, it’s development was guided by validating forecasts using information from GOES</a:t>
            </a:r>
            <a:r>
              <a:rPr lang="en-US" sz="1600" dirty="0" smtClean="0">
                <a:latin typeface="+mn-lt"/>
                <a:cs typeface="Arial" charset="0"/>
              </a:rPr>
              <a:t>.</a:t>
            </a:r>
            <a:endParaRPr lang="en-US" sz="1600" dirty="0">
              <a:latin typeface="+mn-lt"/>
              <a:cs typeface="Arial" charset="0"/>
            </a:endParaRPr>
          </a:p>
        </p:txBody>
      </p:sp>
      <p:sp>
        <p:nvSpPr>
          <p:cNvPr id="75787" name="Text Box 12"/>
          <p:cNvSpPr txBox="1">
            <a:spLocks noChangeArrowheads="1"/>
          </p:cNvSpPr>
          <p:nvPr/>
        </p:nvSpPr>
        <p:spPr bwMode="auto">
          <a:xfrm>
            <a:off x="6096000" y="6583363"/>
            <a:ext cx="304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200" dirty="0">
                <a:cs typeface="Arial" charset="0"/>
              </a:rPr>
              <a:t>Slide credit:  Robert </a:t>
            </a:r>
            <a:r>
              <a:rPr lang="en-US" sz="1200" dirty="0" err="1">
                <a:cs typeface="Arial" charset="0"/>
              </a:rPr>
              <a:t>Aune</a:t>
            </a:r>
            <a:r>
              <a:rPr lang="en-US" sz="1200" dirty="0">
                <a:cs typeface="Arial" charset="0"/>
              </a:rPr>
              <a:t>, NOAA/NESDIS</a:t>
            </a:r>
          </a:p>
        </p:txBody>
      </p:sp>
      <p:sp>
        <p:nvSpPr>
          <p:cNvPr id="75788" name="TextBox 15"/>
          <p:cNvSpPr txBox="1">
            <a:spLocks noChangeArrowheads="1"/>
          </p:cNvSpPr>
          <p:nvPr/>
        </p:nvSpPr>
        <p:spPr bwMode="auto">
          <a:xfrm>
            <a:off x="5181600" y="4916269"/>
            <a:ext cx="373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1800" b="1" dirty="0">
                <a:solidFill>
                  <a:schemeClr val="accent6"/>
                </a:solidFill>
                <a:latin typeface="+mn-lt"/>
              </a:rPr>
              <a:t>Output online:</a:t>
            </a:r>
          </a:p>
          <a:p>
            <a:r>
              <a:rPr lang="en-US" sz="1800" b="1" u="sng" dirty="0">
                <a:solidFill>
                  <a:schemeClr val="accent6"/>
                </a:solidFill>
                <a:latin typeface="+mn-lt"/>
              </a:rPr>
              <a:t>http://cimss.ssec.wisc.edu/cras/</a:t>
            </a:r>
          </a:p>
        </p:txBody>
      </p:sp>
      <p:pic>
        <p:nvPicPr>
          <p:cNvPr id="4099" name="Picture 3" descr="C:\Users\jgerth\AppData\Local\Microsoft\Windows\Temporary Internet Files\Content.IE5\96QRN48W\MC91021633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922" y="5410200"/>
            <a:ext cx="2343678" cy="234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4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Definition</a:t>
            </a:r>
            <a:endParaRPr lang="en-US" b="1" dirty="0" smtClean="0"/>
          </a:p>
        </p:txBody>
      </p:sp>
      <p:sp>
        <p:nvSpPr>
          <p:cNvPr id="16387" name="Content Placeholder 2"/>
          <p:cNvSpPr>
            <a:spLocks noGrp="1"/>
          </p:cNvSpPr>
          <p:nvPr>
            <p:ph idx="1"/>
          </p:nvPr>
        </p:nvSpPr>
        <p:spPr>
          <a:xfrm>
            <a:off x="381000" y="1719263"/>
            <a:ext cx="8229600" cy="4411662"/>
          </a:xfrm>
        </p:spPr>
        <p:txBody>
          <a:bodyPr>
            <a:normAutofit lnSpcReduction="10000"/>
          </a:bodyPr>
          <a:lstStyle/>
          <a:p>
            <a:pPr eaLnBrk="1" hangingPunct="1"/>
            <a:endParaRPr lang="en-US" sz="2400" dirty="0" smtClean="0"/>
          </a:p>
          <a:p>
            <a:pPr eaLnBrk="1" hangingPunct="1"/>
            <a:r>
              <a:rPr lang="en-US" sz="2400" dirty="0" smtClean="0"/>
              <a:t>The NWS/NOAA web site defines “sky cover” as “the expected amount of opaque clouds (in percent) covering the sky valid for the indicated hour.”</a:t>
            </a:r>
          </a:p>
          <a:p>
            <a:pPr eaLnBrk="1" hangingPunct="1"/>
            <a:endParaRPr lang="en-US" sz="2400" dirty="0" smtClean="0"/>
          </a:p>
          <a:p>
            <a:pPr eaLnBrk="1" hangingPunct="1"/>
            <a:r>
              <a:rPr lang="en-US" sz="2400" dirty="0" smtClean="0"/>
              <a:t>No probabilistic component.</a:t>
            </a:r>
          </a:p>
          <a:p>
            <a:pPr eaLnBrk="1" hangingPunct="1"/>
            <a:endParaRPr lang="en-US" sz="2400" dirty="0" smtClean="0"/>
          </a:p>
          <a:p>
            <a:pPr eaLnBrk="1" hangingPunct="1"/>
            <a:r>
              <a:rPr lang="en-US" sz="2400" dirty="0" smtClean="0"/>
              <a:t>No definition of “opaque cloud” or “cloud”.</a:t>
            </a:r>
          </a:p>
          <a:p>
            <a:pPr eaLnBrk="1" hangingPunct="1"/>
            <a:endParaRPr lang="en-US" sz="2400" dirty="0" smtClean="0"/>
          </a:p>
          <a:p>
            <a:pPr eaLnBrk="1" hangingPunct="1"/>
            <a:r>
              <a:rPr lang="en-US" sz="2400" dirty="0" smtClean="0"/>
              <a:t>The implication is cloud coverage of the celestial dome (all sky visible from a point observer).</a:t>
            </a:r>
          </a:p>
        </p:txBody>
      </p:sp>
    </p:spTree>
    <p:extLst>
      <p:ext uri="{BB962C8B-B14F-4D97-AF65-F5344CB8AC3E}">
        <p14:creationId xmlns:p14="http://schemas.microsoft.com/office/powerpoint/2010/main" val="32456667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Cloudy</a:t>
            </a:r>
            <a:r>
              <a:rPr lang="en-US" b="1" dirty="0" smtClean="0"/>
              <a:t>?</a:t>
            </a:r>
          </a:p>
        </p:txBody>
      </p:sp>
      <p:pic>
        <p:nvPicPr>
          <p:cNvPr id="17411" name="Content Placeholder 3" descr="h7_1.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7958" y="1600200"/>
            <a:ext cx="5715000" cy="4876800"/>
          </a:xfrm>
        </p:spPr>
      </p:pic>
      <p:sp>
        <p:nvSpPr>
          <p:cNvPr id="17412" name="Rectangle 4"/>
          <p:cNvSpPr>
            <a:spLocks noChangeArrowheads="1"/>
          </p:cNvSpPr>
          <p:nvPr/>
        </p:nvSpPr>
        <p:spPr bwMode="auto">
          <a:xfrm>
            <a:off x="3230858" y="6488113"/>
            <a:ext cx="53797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u="sng" dirty="0"/>
              <a:t>http://www.srh.weather.gov/srh/jetstream/synoptic/h7.htm</a:t>
            </a:r>
          </a:p>
        </p:txBody>
      </p:sp>
      <p:sp>
        <p:nvSpPr>
          <p:cNvPr id="17413" name="Rectangle 5"/>
          <p:cNvSpPr>
            <a:spLocks noChangeArrowheads="1"/>
          </p:cNvSpPr>
          <p:nvPr/>
        </p:nvSpPr>
        <p:spPr bwMode="auto">
          <a:xfrm>
            <a:off x="3962400" y="1143000"/>
            <a:ext cx="464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b="1" dirty="0"/>
              <a:t>Cirrostratus (Cs) covering the whole sky</a:t>
            </a:r>
          </a:p>
        </p:txBody>
      </p:sp>
    </p:spTree>
    <p:extLst>
      <p:ext uri="{BB962C8B-B14F-4D97-AF65-F5344CB8AC3E}">
        <p14:creationId xmlns:p14="http://schemas.microsoft.com/office/powerpoint/2010/main" val="7411470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sz="2700" dirty="0"/>
              <a:t>CRAS Total Sky Cover Algorithm</a:t>
            </a:r>
            <a:r>
              <a:rPr lang="en-US" dirty="0"/>
              <a:t/>
            </a:r>
            <a:br>
              <a:rPr lang="en-US" dirty="0"/>
            </a:br>
            <a:r>
              <a:rPr lang="en-US" b="1" dirty="0"/>
              <a:t>Methodology </a:t>
            </a:r>
            <a:r>
              <a:rPr lang="en-US" b="1" dirty="0" smtClean="0"/>
              <a:t>Outline</a:t>
            </a:r>
          </a:p>
        </p:txBody>
      </p:sp>
      <p:sp>
        <p:nvSpPr>
          <p:cNvPr id="22531" name="Rectangle 3"/>
          <p:cNvSpPr>
            <a:spLocks noGrp="1" noChangeArrowheads="1"/>
          </p:cNvSpPr>
          <p:nvPr>
            <p:ph idx="1"/>
          </p:nvPr>
        </p:nvSpPr>
        <p:spPr/>
        <p:txBody>
          <a:bodyPr/>
          <a:lstStyle/>
          <a:p>
            <a:pPr eaLnBrk="1" hangingPunct="1">
              <a:lnSpc>
                <a:spcPct val="90000"/>
              </a:lnSpc>
            </a:pPr>
            <a:endParaRPr lang="en-US" dirty="0" smtClean="0"/>
          </a:p>
          <a:p>
            <a:pPr eaLnBrk="1" hangingPunct="1">
              <a:lnSpc>
                <a:spcPct val="90000"/>
              </a:lnSpc>
            </a:pPr>
            <a:r>
              <a:rPr lang="en-US" dirty="0" smtClean="0"/>
              <a:t>Compute a cloud concentration profile.</a:t>
            </a:r>
          </a:p>
          <a:p>
            <a:pPr eaLnBrk="1" hangingPunct="1">
              <a:lnSpc>
                <a:spcPct val="90000"/>
              </a:lnSpc>
            </a:pPr>
            <a:endParaRPr lang="en-US" dirty="0" smtClean="0"/>
          </a:p>
          <a:p>
            <a:pPr eaLnBrk="1" hangingPunct="1">
              <a:lnSpc>
                <a:spcPct val="90000"/>
              </a:lnSpc>
            </a:pPr>
            <a:r>
              <a:rPr lang="en-US" dirty="0" smtClean="0"/>
              <a:t>Average the profile for the upper and lower troposphere based on the number of cloud layers.</a:t>
            </a:r>
          </a:p>
          <a:p>
            <a:pPr eaLnBrk="1" hangingPunct="1">
              <a:lnSpc>
                <a:spcPct val="90000"/>
              </a:lnSpc>
            </a:pPr>
            <a:endParaRPr lang="en-US" dirty="0" smtClean="0"/>
          </a:p>
          <a:p>
            <a:pPr eaLnBrk="1" hangingPunct="1">
              <a:lnSpc>
                <a:spcPct val="90000"/>
              </a:lnSpc>
            </a:pPr>
            <a:r>
              <a:rPr lang="en-US" dirty="0" smtClean="0"/>
              <a:t>Determine the local sky cover.</a:t>
            </a:r>
          </a:p>
          <a:p>
            <a:pPr eaLnBrk="1" hangingPunct="1">
              <a:lnSpc>
                <a:spcPct val="90000"/>
              </a:lnSpc>
            </a:pPr>
            <a:endParaRPr lang="en-US" dirty="0" smtClean="0"/>
          </a:p>
          <a:p>
            <a:pPr eaLnBrk="1" hangingPunct="1">
              <a:lnSpc>
                <a:spcPct val="90000"/>
              </a:lnSpc>
            </a:pPr>
            <a:r>
              <a:rPr lang="en-US" dirty="0" smtClean="0"/>
              <a:t>Combine adjacent grid points to form an upper and lower celestial dome, then combine the two domes, giving the lower celestial dome preference.</a:t>
            </a:r>
          </a:p>
        </p:txBody>
      </p:sp>
    </p:spTree>
    <p:extLst>
      <p:ext uri="{BB962C8B-B14F-4D97-AF65-F5344CB8AC3E}">
        <p14:creationId xmlns:p14="http://schemas.microsoft.com/office/powerpoint/2010/main" val="17677088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r>
              <a:rPr lang="en-US" sz="2700" dirty="0"/>
              <a:t>CRAS Total Sky Cover Algorithm</a:t>
            </a:r>
            <a:r>
              <a:rPr lang="en-US" dirty="0"/>
              <a:t/>
            </a:r>
            <a:br>
              <a:rPr lang="en-US" dirty="0"/>
            </a:br>
            <a:r>
              <a:rPr lang="en-US" b="1" dirty="0"/>
              <a:t>Methodology</a:t>
            </a:r>
            <a:endParaRPr lang="en-US" dirty="0" smtClean="0"/>
          </a:p>
        </p:txBody>
      </p:sp>
      <p:sp>
        <p:nvSpPr>
          <p:cNvPr id="23555" name="Rectangle 3"/>
          <p:cNvSpPr>
            <a:spLocks noGrp="1" noChangeArrowheads="1"/>
          </p:cNvSpPr>
          <p:nvPr>
            <p:ph idx="1"/>
          </p:nvPr>
        </p:nvSpPr>
        <p:spPr/>
        <p:txBody>
          <a:bodyPr>
            <a:noAutofit/>
          </a:bodyPr>
          <a:lstStyle/>
          <a:p>
            <a:pPr eaLnBrk="1" hangingPunct="1">
              <a:lnSpc>
                <a:spcPct val="90000"/>
              </a:lnSpc>
            </a:pPr>
            <a:endParaRPr lang="en-US" dirty="0" smtClean="0"/>
          </a:p>
          <a:p>
            <a:pPr eaLnBrk="1" hangingPunct="1">
              <a:lnSpc>
                <a:spcPct val="90000"/>
              </a:lnSpc>
            </a:pPr>
            <a:r>
              <a:rPr lang="en-US" dirty="0" smtClean="0"/>
              <a:t>For every grid point at each vertical level, if cloud mixing ratio is greater than or equal to 0.01 g/kg, then a ratio is computed of this mixing ratio to the auto-conversion limit (based solely on the temperature at that grid point).</a:t>
            </a:r>
          </a:p>
          <a:p>
            <a:pPr eaLnBrk="1" hangingPunct="1">
              <a:lnSpc>
                <a:spcPct val="90000"/>
              </a:lnSpc>
            </a:pPr>
            <a:endParaRPr lang="en-US" dirty="0" smtClean="0"/>
          </a:p>
          <a:p>
            <a:pPr eaLnBrk="1" hangingPunct="1">
              <a:lnSpc>
                <a:spcPct val="90000"/>
              </a:lnSpc>
            </a:pPr>
            <a:r>
              <a:rPr lang="en-US" dirty="0" smtClean="0"/>
              <a:t>The resulting ratio, generally between 0 and 1, is the fraction of cloud water to the maximum cloud water possible at the point without precipitation.</a:t>
            </a:r>
          </a:p>
          <a:p>
            <a:pPr eaLnBrk="1" hangingPunct="1">
              <a:lnSpc>
                <a:spcPct val="90000"/>
              </a:lnSpc>
            </a:pPr>
            <a:endParaRPr lang="en-US" dirty="0" smtClean="0"/>
          </a:p>
          <a:p>
            <a:pPr eaLnBrk="1" hangingPunct="1">
              <a:lnSpc>
                <a:spcPct val="90000"/>
              </a:lnSpc>
            </a:pPr>
            <a:r>
              <a:rPr lang="en-US" dirty="0" smtClean="0"/>
              <a:t>A ratio greater than one means the cloud at that point (on the level) is precipitating.</a:t>
            </a:r>
          </a:p>
        </p:txBody>
      </p:sp>
    </p:spTree>
    <p:extLst>
      <p:ext uri="{BB962C8B-B14F-4D97-AF65-F5344CB8AC3E}">
        <p14:creationId xmlns:p14="http://schemas.microsoft.com/office/powerpoint/2010/main" val="42568405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normAutofit fontScale="90000"/>
          </a:bodyPr>
          <a:lstStyle/>
          <a:p>
            <a:r>
              <a:rPr lang="en-US" sz="2700" dirty="0"/>
              <a:t>CRAS Total Sky Cover Algorithm</a:t>
            </a:r>
            <a:r>
              <a:rPr lang="en-US" dirty="0"/>
              <a:t/>
            </a:r>
            <a:br>
              <a:rPr lang="en-US" dirty="0"/>
            </a:br>
            <a:r>
              <a:rPr lang="en-US" b="1" dirty="0"/>
              <a:t>Auto-Conversion </a:t>
            </a:r>
            <a:r>
              <a:rPr lang="en-US" b="1" dirty="0" smtClean="0"/>
              <a:t>Limit</a:t>
            </a:r>
          </a:p>
        </p:txBody>
      </p:sp>
      <p:sp>
        <p:nvSpPr>
          <p:cNvPr id="24579" name="Rectangle 6"/>
          <p:cNvSpPr>
            <a:spLocks noGrp="1" noChangeArrowheads="1"/>
          </p:cNvSpPr>
          <p:nvPr>
            <p:ph idx="1"/>
          </p:nvPr>
        </p:nvSpPr>
        <p:spPr/>
        <p:txBody>
          <a:bodyPr>
            <a:normAutofit/>
          </a:bodyPr>
          <a:lstStyle/>
          <a:p>
            <a:pPr eaLnBrk="1" hangingPunct="1">
              <a:lnSpc>
                <a:spcPct val="90000"/>
              </a:lnSpc>
            </a:pPr>
            <a:endParaRPr lang="en-US" sz="2100" dirty="0" smtClean="0"/>
          </a:p>
          <a:p>
            <a:pPr>
              <a:lnSpc>
                <a:spcPct val="90000"/>
              </a:lnSpc>
            </a:pPr>
            <a:r>
              <a:rPr lang="en-US" sz="2100" dirty="0" smtClean="0"/>
              <a:t>Let </a:t>
            </a:r>
            <a:r>
              <a:rPr lang="en-US" sz="2100" i="1" dirty="0" smtClean="0"/>
              <a:t>ACL</a:t>
            </a:r>
            <a:r>
              <a:rPr lang="en-US" sz="2100" dirty="0" smtClean="0"/>
              <a:t> be the auto-conversion limit in g/g, and </a:t>
            </a:r>
            <a:r>
              <a:rPr lang="en-US" sz="2100" i="1" dirty="0" smtClean="0"/>
              <a:t>T</a:t>
            </a:r>
            <a:r>
              <a:rPr lang="en-US" sz="2100" dirty="0" smtClean="0"/>
              <a:t> the temperature in K.  The limit is approximated based solely on temperature in four piecewise functions:</a:t>
            </a:r>
          </a:p>
          <a:p>
            <a:pPr lvl="1">
              <a:lnSpc>
                <a:spcPct val="90000"/>
              </a:lnSpc>
            </a:pPr>
            <a:r>
              <a:rPr lang="en-US" dirty="0" smtClean="0"/>
              <a:t>T </a:t>
            </a:r>
            <a:r>
              <a:rPr lang="en-US" u="sng" dirty="0" smtClean="0"/>
              <a:t>&gt;</a:t>
            </a:r>
            <a:r>
              <a:rPr lang="en-US" dirty="0" smtClean="0"/>
              <a:t> 273:  </a:t>
            </a:r>
            <a:r>
              <a:rPr lang="en-US" i="1" dirty="0" smtClean="0"/>
              <a:t>ACL</a:t>
            </a:r>
            <a:r>
              <a:rPr lang="en-US" dirty="0" smtClean="0"/>
              <a:t> = 0.001</a:t>
            </a:r>
          </a:p>
          <a:p>
            <a:pPr lvl="1">
              <a:lnSpc>
                <a:spcPct val="90000"/>
              </a:lnSpc>
            </a:pPr>
            <a:r>
              <a:rPr lang="en-US" dirty="0" smtClean="0"/>
              <a:t>261 </a:t>
            </a:r>
            <a:r>
              <a:rPr lang="en-US" u="sng" dirty="0" smtClean="0"/>
              <a:t>&lt;</a:t>
            </a:r>
            <a:r>
              <a:rPr lang="en-US" dirty="0" smtClean="0"/>
              <a:t> </a:t>
            </a:r>
            <a:r>
              <a:rPr lang="en-US" i="1" dirty="0" smtClean="0"/>
              <a:t>T</a:t>
            </a:r>
            <a:r>
              <a:rPr lang="en-US" dirty="0" smtClean="0"/>
              <a:t> &lt; 273:  </a:t>
            </a:r>
            <a:r>
              <a:rPr lang="en-US" i="1" dirty="0" smtClean="0"/>
              <a:t>ACL</a:t>
            </a:r>
            <a:r>
              <a:rPr lang="en-US" dirty="0" smtClean="0"/>
              <a:t> = 0.001 - 0.005((273-T)/12)</a:t>
            </a:r>
            <a:r>
              <a:rPr lang="en-US" baseline="30000" dirty="0"/>
              <a:t>3</a:t>
            </a:r>
            <a:endParaRPr lang="en-US" baseline="30000" dirty="0" smtClean="0"/>
          </a:p>
          <a:p>
            <a:pPr lvl="1">
              <a:lnSpc>
                <a:spcPct val="90000"/>
              </a:lnSpc>
            </a:pPr>
            <a:r>
              <a:rPr lang="en-US" dirty="0" smtClean="0"/>
              <a:t>249 </a:t>
            </a:r>
            <a:r>
              <a:rPr lang="en-US" u="sng" dirty="0" smtClean="0"/>
              <a:t>&lt;</a:t>
            </a:r>
            <a:r>
              <a:rPr lang="en-US" dirty="0" smtClean="0"/>
              <a:t> </a:t>
            </a:r>
            <a:r>
              <a:rPr lang="en-US" i="1" dirty="0" smtClean="0"/>
              <a:t>T</a:t>
            </a:r>
            <a:r>
              <a:rPr lang="en-US" dirty="0" smtClean="0"/>
              <a:t> &lt; 261:  </a:t>
            </a:r>
            <a:r>
              <a:rPr lang="en-US" i="1" dirty="0" smtClean="0"/>
              <a:t>ACL</a:t>
            </a:r>
            <a:r>
              <a:rPr lang="en-US" dirty="0" smtClean="0"/>
              <a:t> = 0.0001 + 0.004((</a:t>
            </a:r>
            <a:r>
              <a:rPr lang="en-US" i="1" dirty="0" smtClean="0"/>
              <a:t>T</a:t>
            </a:r>
            <a:r>
              <a:rPr lang="en-US" dirty="0" smtClean="0"/>
              <a:t>-249)/12)</a:t>
            </a:r>
            <a:r>
              <a:rPr lang="en-US" baseline="30000" dirty="0"/>
              <a:t>3</a:t>
            </a:r>
            <a:endParaRPr lang="en-US" baseline="30000" dirty="0" smtClean="0"/>
          </a:p>
          <a:p>
            <a:pPr lvl="1">
              <a:lnSpc>
                <a:spcPct val="90000"/>
              </a:lnSpc>
            </a:pPr>
            <a:r>
              <a:rPr lang="en-US" i="1" dirty="0" smtClean="0"/>
              <a:t>T</a:t>
            </a:r>
            <a:r>
              <a:rPr lang="en-US" dirty="0" smtClean="0"/>
              <a:t> &lt; 249:  </a:t>
            </a:r>
            <a:r>
              <a:rPr lang="en-US" i="1" dirty="0" smtClean="0"/>
              <a:t>ACL</a:t>
            </a:r>
            <a:r>
              <a:rPr lang="en-US" dirty="0" smtClean="0"/>
              <a:t> = 0.0001</a:t>
            </a:r>
          </a:p>
          <a:p>
            <a:pPr eaLnBrk="1" hangingPunct="1">
              <a:lnSpc>
                <a:spcPct val="90000"/>
              </a:lnSpc>
            </a:pPr>
            <a:endParaRPr lang="en-US" sz="2100" dirty="0" smtClean="0"/>
          </a:p>
          <a:p>
            <a:pPr eaLnBrk="1" hangingPunct="1">
              <a:lnSpc>
                <a:spcPct val="90000"/>
              </a:lnSpc>
            </a:pPr>
            <a:r>
              <a:rPr lang="en-US" sz="2100" dirty="0" smtClean="0"/>
              <a:t>The </a:t>
            </a:r>
            <a:r>
              <a:rPr lang="en-US" sz="2100" i="1" dirty="0" smtClean="0"/>
              <a:t>ACL(T)</a:t>
            </a:r>
            <a:r>
              <a:rPr lang="en-US" sz="2100" dirty="0" smtClean="0"/>
              <a:t> is greatest and constant for warm clouds (liquid).</a:t>
            </a:r>
          </a:p>
          <a:p>
            <a:pPr eaLnBrk="1" hangingPunct="1">
              <a:lnSpc>
                <a:spcPct val="90000"/>
              </a:lnSpc>
            </a:pPr>
            <a:endParaRPr lang="en-US" sz="2100" dirty="0" smtClean="0"/>
          </a:p>
          <a:p>
            <a:pPr eaLnBrk="1" hangingPunct="1">
              <a:lnSpc>
                <a:spcPct val="90000"/>
              </a:lnSpc>
            </a:pPr>
            <a:r>
              <a:rPr lang="en-US" sz="2100" dirty="0" smtClean="0"/>
              <a:t>The slope of </a:t>
            </a:r>
            <a:r>
              <a:rPr lang="en-US" sz="2100" i="1" dirty="0" smtClean="0"/>
              <a:t>ACL(T)</a:t>
            </a:r>
            <a:r>
              <a:rPr lang="en-US" sz="2100" dirty="0" smtClean="0"/>
              <a:t> is steepest at 261 K, the temperature at which there is maximum ice growth, and the typical average cloud transition from liquid to ice.</a:t>
            </a:r>
          </a:p>
        </p:txBody>
      </p:sp>
    </p:spTree>
    <p:extLst>
      <p:ext uri="{BB962C8B-B14F-4D97-AF65-F5344CB8AC3E}">
        <p14:creationId xmlns:p14="http://schemas.microsoft.com/office/powerpoint/2010/main" val="36505303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Auto-Conversion Limit</a:t>
            </a:r>
            <a:endParaRPr lang="en-US" dirty="0"/>
          </a:p>
        </p:txBody>
      </p:sp>
      <p:pic>
        <p:nvPicPr>
          <p:cNvPr id="3074" name="Char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97567"/>
            <a:ext cx="6934200" cy="500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2243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a:spLocks noChangeArrowheads="1"/>
          </p:cNvSpPr>
          <p:nvPr/>
        </p:nvSpPr>
        <p:spPr bwMode="auto">
          <a:xfrm>
            <a:off x="304800" y="3733800"/>
            <a:ext cx="8534400" cy="1905000"/>
          </a:xfrm>
          <a:prstGeom prst="can">
            <a:avLst>
              <a:gd name="adj" fmla="val 25000"/>
            </a:avLst>
          </a:prstGeom>
          <a:gradFill rotWithShape="1">
            <a:gsLst>
              <a:gs pos="0">
                <a:srgbClr val="FFFFE0"/>
              </a:gs>
              <a:gs pos="64999">
                <a:srgbClr val="FFFFB2"/>
              </a:gs>
              <a:gs pos="100000">
                <a:srgbClr val="FFFF90"/>
              </a:gs>
            </a:gsLst>
            <a:lin ang="5400000" scaled="1"/>
          </a:gradFill>
          <a:ln w="9525">
            <a:solidFill>
              <a:srgbClr val="CCCC00"/>
            </a:solidFill>
            <a:round/>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mn-lt"/>
              <a:ea typeface="+mn-ea"/>
            </a:endParaRPr>
          </a:p>
        </p:txBody>
      </p:sp>
      <p:sp>
        <p:nvSpPr>
          <p:cNvPr id="25" name="Can 24"/>
          <p:cNvSpPr>
            <a:spLocks noChangeArrowheads="1"/>
          </p:cNvSpPr>
          <p:nvPr/>
        </p:nvSpPr>
        <p:spPr bwMode="auto">
          <a:xfrm>
            <a:off x="304800" y="1676400"/>
            <a:ext cx="8534400" cy="1905000"/>
          </a:xfrm>
          <a:prstGeom prst="can">
            <a:avLst>
              <a:gd name="adj" fmla="val 25000"/>
            </a:avLst>
          </a:prstGeom>
          <a:gradFill rotWithShape="1">
            <a:gsLst>
              <a:gs pos="0">
                <a:srgbClr val="ECF7F7"/>
              </a:gs>
              <a:gs pos="64999">
                <a:srgbClr val="CEEAEA"/>
              </a:gs>
              <a:gs pos="100000">
                <a:srgbClr val="B8E2E2"/>
              </a:gs>
            </a:gsLst>
            <a:lin ang="5400000" scaled="1"/>
          </a:gradFill>
          <a:ln w="9525">
            <a:solidFill>
              <a:srgbClr val="629797"/>
            </a:solidFill>
            <a:round/>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mn-lt"/>
              <a:ea typeface="+mn-ea"/>
            </a:endParaRPr>
          </a:p>
        </p:txBody>
      </p:sp>
      <p:sp>
        <p:nvSpPr>
          <p:cNvPr id="25604" name="Rectangle 2"/>
          <p:cNvSpPr>
            <a:spLocks noGrp="1" noChangeArrowheads="1"/>
          </p:cNvSpPr>
          <p:nvPr>
            <p:ph type="title"/>
          </p:nvPr>
        </p:nvSpPr>
        <p:spPr/>
        <p:txBody>
          <a:bodyPr>
            <a:normAutofit fontScale="90000"/>
          </a:bodyPr>
          <a:lstStyle/>
          <a:p>
            <a:r>
              <a:rPr lang="en-US" sz="2700" dirty="0"/>
              <a:t>CRAS Total Sky Cover Algorithm</a:t>
            </a:r>
            <a:r>
              <a:rPr lang="en-US" dirty="0"/>
              <a:t/>
            </a:r>
            <a:br>
              <a:rPr lang="en-US" dirty="0"/>
            </a:br>
            <a:r>
              <a:rPr lang="en-US" b="1" dirty="0"/>
              <a:t>Example Atmosphere</a:t>
            </a:r>
            <a:endParaRPr lang="en-US" dirty="0" smtClean="0"/>
          </a:p>
        </p:txBody>
      </p:sp>
      <p:sp>
        <p:nvSpPr>
          <p:cNvPr id="7" name="Cloud 6"/>
          <p:cNvSpPr/>
          <p:nvPr/>
        </p:nvSpPr>
        <p:spPr>
          <a:xfrm>
            <a:off x="6096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0.35</a:t>
            </a:r>
          </a:p>
        </p:txBody>
      </p:sp>
      <p:sp>
        <p:nvSpPr>
          <p:cNvPr id="8" name="Cloud 7"/>
          <p:cNvSpPr>
            <a:spLocks noChangeArrowheads="1"/>
          </p:cNvSpPr>
          <p:nvPr/>
        </p:nvSpPr>
        <p:spPr bwMode="auto">
          <a:xfrm>
            <a:off x="609600" y="27432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0.70</a:t>
            </a:r>
          </a:p>
        </p:txBody>
      </p:sp>
      <p:sp>
        <p:nvSpPr>
          <p:cNvPr id="9" name="Cloud 8"/>
          <p:cNvSpPr>
            <a:spLocks noChangeArrowheads="1"/>
          </p:cNvSpPr>
          <p:nvPr/>
        </p:nvSpPr>
        <p:spPr bwMode="auto">
          <a:xfrm>
            <a:off x="21336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BCBCBC"/>
              </a:gs>
              <a:gs pos="100000">
                <a:srgbClr val="000000"/>
              </a:gs>
            </a:gsLst>
            <a:lin ang="5400000"/>
          </a:gra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r>
              <a:rPr lang="en-US">
                <a:solidFill>
                  <a:srgbClr val="FFFFFF"/>
                </a:solidFill>
                <a:latin typeface="+mn-lt"/>
                <a:ea typeface="+mn-ea"/>
              </a:rPr>
              <a:t>0.70</a:t>
            </a:r>
          </a:p>
        </p:txBody>
      </p:sp>
      <p:sp>
        <p:nvSpPr>
          <p:cNvPr id="10" name="Cloud 9"/>
          <p:cNvSpPr/>
          <p:nvPr/>
        </p:nvSpPr>
        <p:spPr>
          <a:xfrm>
            <a:off x="54864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0.35</a:t>
            </a:r>
          </a:p>
        </p:txBody>
      </p:sp>
      <p:sp>
        <p:nvSpPr>
          <p:cNvPr id="11" name="Cloud 10"/>
          <p:cNvSpPr/>
          <p:nvPr/>
        </p:nvSpPr>
        <p:spPr>
          <a:xfrm>
            <a:off x="5486400" y="2743200"/>
            <a:ext cx="990600" cy="685800"/>
          </a:xfrm>
          <a:prstGeom prst="cloud">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a:solidFill>
                  <a:srgbClr val="000000"/>
                </a:solidFill>
              </a:rPr>
              <a:t>0.10</a:t>
            </a:r>
          </a:p>
        </p:txBody>
      </p:sp>
      <p:sp>
        <p:nvSpPr>
          <p:cNvPr id="12" name="Cloud 11"/>
          <p:cNvSpPr/>
          <p:nvPr/>
        </p:nvSpPr>
        <p:spPr>
          <a:xfrm>
            <a:off x="2133600" y="4800600"/>
            <a:ext cx="990600"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a:solidFill>
                  <a:srgbClr val="FFFFFF"/>
                </a:solidFill>
              </a:rPr>
              <a:t>1.05</a:t>
            </a:r>
          </a:p>
        </p:txBody>
      </p:sp>
      <p:sp>
        <p:nvSpPr>
          <p:cNvPr id="13" name="Cloud 12"/>
          <p:cNvSpPr/>
          <p:nvPr/>
        </p:nvSpPr>
        <p:spPr>
          <a:xfrm>
            <a:off x="3886200" y="4038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14" name="Cloud 13"/>
          <p:cNvSpPr/>
          <p:nvPr/>
        </p:nvSpPr>
        <p:spPr>
          <a:xfrm>
            <a:off x="7162800" y="2743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0.35</a:t>
            </a:r>
          </a:p>
        </p:txBody>
      </p:sp>
      <p:sp>
        <p:nvSpPr>
          <p:cNvPr id="15" name="Cloud 14"/>
          <p:cNvSpPr>
            <a:spLocks noChangeArrowheads="1"/>
          </p:cNvSpPr>
          <p:nvPr/>
        </p:nvSpPr>
        <p:spPr bwMode="auto">
          <a:xfrm>
            <a:off x="71628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0.35</a:t>
            </a:r>
          </a:p>
        </p:txBody>
      </p:sp>
      <p:cxnSp>
        <p:nvCxnSpPr>
          <p:cNvPr id="24" name="Straight Connector 23"/>
          <p:cNvCxnSpPr/>
          <p:nvPr/>
        </p:nvCxnSpPr>
        <p:spPr>
          <a:xfrm>
            <a:off x="228600" y="3657600"/>
            <a:ext cx="86868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27" name="Cloud 26"/>
          <p:cNvSpPr/>
          <p:nvPr/>
        </p:nvSpPr>
        <p:spPr>
          <a:xfrm>
            <a:off x="3886200" y="4800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25618" name="TextBox 27"/>
          <p:cNvSpPr txBox="1">
            <a:spLocks noChangeArrowheads="1"/>
          </p:cNvSpPr>
          <p:nvPr/>
        </p:nvSpPr>
        <p:spPr bwMode="auto">
          <a:xfrm>
            <a:off x="304800" y="6411913"/>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t>Ratios displayed inside clouds</a:t>
            </a:r>
          </a:p>
        </p:txBody>
      </p:sp>
      <p:pic>
        <p:nvPicPr>
          <p:cNvPr id="2050" name="Picture 2" descr="C:\Users\jgerth\AppData\Local\Microsoft\Windows\Temporary Internet Files\Content.IE5\HJ2E2IPO\MC90038936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7777" y="5818022"/>
            <a:ext cx="828446" cy="96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2935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sz="2700" dirty="0" smtClean="0"/>
              <a:t>CRAS Total Sky Cover Algorithm</a:t>
            </a:r>
            <a:r>
              <a:rPr lang="en-US" dirty="0" smtClean="0"/>
              <a:t/>
            </a:r>
            <a:br>
              <a:rPr lang="en-US" dirty="0" smtClean="0"/>
            </a:br>
            <a:r>
              <a:rPr lang="en-US" b="1" dirty="0" smtClean="0"/>
              <a:t>Methodology</a:t>
            </a:r>
          </a:p>
        </p:txBody>
      </p:sp>
      <p:sp>
        <p:nvSpPr>
          <p:cNvPr id="26627" name="Rectangle 3"/>
          <p:cNvSpPr>
            <a:spLocks noGrp="1" noChangeArrowheads="1"/>
          </p:cNvSpPr>
          <p:nvPr>
            <p:ph idx="1"/>
          </p:nvPr>
        </p:nvSpPr>
        <p:spPr/>
        <p:txBody>
          <a:bodyPr>
            <a:noAutofit/>
          </a:bodyPr>
          <a:lstStyle/>
          <a:p>
            <a:pPr eaLnBrk="1" hangingPunct="1">
              <a:lnSpc>
                <a:spcPct val="80000"/>
              </a:lnSpc>
            </a:pPr>
            <a:endParaRPr lang="en-US" dirty="0" smtClean="0"/>
          </a:p>
          <a:p>
            <a:pPr eaLnBrk="1" hangingPunct="1">
              <a:lnSpc>
                <a:spcPct val="80000"/>
              </a:lnSpc>
            </a:pPr>
            <a:r>
              <a:rPr lang="en-US" dirty="0" smtClean="0"/>
              <a:t>Essentially, the fraction of mixing ratio to ACL is a first guess at how much each test point is attenuating sunlight due to cloud.</a:t>
            </a:r>
          </a:p>
          <a:p>
            <a:pPr eaLnBrk="1" hangingPunct="1">
              <a:lnSpc>
                <a:spcPct val="80000"/>
              </a:lnSpc>
            </a:pPr>
            <a:endParaRPr lang="en-US" dirty="0" smtClean="0"/>
          </a:p>
          <a:p>
            <a:pPr eaLnBrk="1" hangingPunct="1">
              <a:lnSpc>
                <a:spcPct val="80000"/>
              </a:lnSpc>
            </a:pPr>
            <a:r>
              <a:rPr lang="en-US" dirty="0" smtClean="0"/>
              <a:t>If the sigma level of the test point is greater than 0.5 (roughly 500 </a:t>
            </a:r>
            <a:r>
              <a:rPr lang="en-US" dirty="0" err="1" smtClean="0"/>
              <a:t>hPa</a:t>
            </a:r>
            <a:r>
              <a:rPr lang="en-US" dirty="0" smtClean="0"/>
              <a:t>), then the ratio is half of the original value.</a:t>
            </a:r>
          </a:p>
          <a:p>
            <a:pPr lvl="1" eaLnBrk="1" hangingPunct="1">
              <a:lnSpc>
                <a:spcPct val="80000"/>
              </a:lnSpc>
            </a:pPr>
            <a:r>
              <a:rPr lang="en-US" dirty="0" smtClean="0"/>
              <a:t>This ad hoc approach prevents ice cloud from producing overcast conditions.  Since the upper half of the troposphere is largely cold and dry, the fraction of mixing ratio to ACL is not an ideal approximation.</a:t>
            </a:r>
          </a:p>
          <a:p>
            <a:pPr eaLnBrk="1" hangingPunct="1">
              <a:lnSpc>
                <a:spcPct val="80000"/>
              </a:lnSpc>
            </a:pPr>
            <a:endParaRPr lang="en-US" dirty="0" smtClean="0"/>
          </a:p>
          <a:p>
            <a:pPr eaLnBrk="1" hangingPunct="1">
              <a:lnSpc>
                <a:spcPct val="80000"/>
              </a:lnSpc>
            </a:pPr>
            <a:r>
              <a:rPr lang="en-US" dirty="0" smtClean="0"/>
              <a:t>The next step is to vertically average the ratios at each grid point.  One average is done for all test points at or above </a:t>
            </a:r>
            <a:r>
              <a:rPr lang="el-GR" dirty="0" smtClean="0">
                <a:cs typeface="Arial" charset="0"/>
              </a:rPr>
              <a:t>σ</a:t>
            </a:r>
            <a:r>
              <a:rPr lang="en-US" dirty="0" smtClean="0"/>
              <a:t>=0.5, another is done for those below.</a:t>
            </a:r>
          </a:p>
        </p:txBody>
      </p:sp>
    </p:spTree>
    <p:extLst>
      <p:ext uri="{BB962C8B-B14F-4D97-AF65-F5344CB8AC3E}">
        <p14:creationId xmlns:p14="http://schemas.microsoft.com/office/powerpoint/2010/main" val="34254743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r>
              <a:rPr lang="en-US" sz="2700" dirty="0"/>
              <a:t>CRAS Total Sky Cover Algorithm</a:t>
            </a:r>
            <a:r>
              <a:rPr lang="en-US" dirty="0"/>
              <a:t/>
            </a:r>
            <a:br>
              <a:rPr lang="en-US" dirty="0"/>
            </a:br>
            <a:r>
              <a:rPr lang="en-US" b="1" dirty="0"/>
              <a:t>Methodology</a:t>
            </a:r>
            <a:endParaRPr lang="en-US" dirty="0" smtClean="0"/>
          </a:p>
        </p:txBody>
      </p:sp>
      <p:sp>
        <p:nvSpPr>
          <p:cNvPr id="27651" name="Rectangle 3"/>
          <p:cNvSpPr>
            <a:spLocks noGrp="1" noChangeArrowheads="1"/>
          </p:cNvSpPr>
          <p:nvPr>
            <p:ph idx="1"/>
          </p:nvPr>
        </p:nvSpPr>
        <p:spPr/>
        <p:txBody>
          <a:bodyPr>
            <a:normAutofit fontScale="92500"/>
          </a:bodyPr>
          <a:lstStyle/>
          <a:p>
            <a:pPr eaLnBrk="1" hangingPunct="1">
              <a:lnSpc>
                <a:spcPct val="90000"/>
              </a:lnSpc>
            </a:pPr>
            <a:endParaRPr lang="en-US" sz="2600" dirty="0" smtClean="0"/>
          </a:p>
          <a:p>
            <a:pPr eaLnBrk="1" hangingPunct="1">
              <a:lnSpc>
                <a:spcPct val="90000"/>
              </a:lnSpc>
            </a:pPr>
            <a:r>
              <a:rPr lang="en-US" sz="2600" dirty="0" smtClean="0"/>
              <a:t>If any of the layers averaged below </a:t>
            </a:r>
            <a:r>
              <a:rPr lang="el-GR" sz="2600" dirty="0" smtClean="0">
                <a:cs typeface="Arial" charset="0"/>
              </a:rPr>
              <a:t>σ</a:t>
            </a:r>
            <a:r>
              <a:rPr lang="en-US" sz="2600" dirty="0" smtClean="0"/>
              <a:t>=0.5 has a cloud mixing ratio greater than the auto-conversion limit, then the cloud cover ratio is 1 (100%).</a:t>
            </a:r>
          </a:p>
          <a:p>
            <a:pPr lvl="1" eaLnBrk="1" hangingPunct="1">
              <a:lnSpc>
                <a:spcPct val="90000"/>
              </a:lnSpc>
            </a:pPr>
            <a:r>
              <a:rPr lang="en-US" sz="2200" dirty="0" smtClean="0"/>
              <a:t>We assume overcast conditions in areas of precipitation.</a:t>
            </a:r>
          </a:p>
          <a:p>
            <a:pPr eaLnBrk="1" hangingPunct="1">
              <a:lnSpc>
                <a:spcPct val="90000"/>
              </a:lnSpc>
            </a:pPr>
            <a:endParaRPr lang="en-US" sz="2600" dirty="0" smtClean="0"/>
          </a:p>
          <a:p>
            <a:pPr eaLnBrk="1" hangingPunct="1">
              <a:lnSpc>
                <a:spcPct val="90000"/>
              </a:lnSpc>
            </a:pPr>
            <a:r>
              <a:rPr lang="en-US" sz="2600" dirty="0" smtClean="0"/>
              <a:t>For the layers averaged at or above </a:t>
            </a:r>
            <a:r>
              <a:rPr lang="el-GR" sz="2600" dirty="0" smtClean="0">
                <a:cs typeface="Arial" charset="0"/>
              </a:rPr>
              <a:t>σ</a:t>
            </a:r>
            <a:r>
              <a:rPr lang="en-US" sz="2600" dirty="0" smtClean="0"/>
              <a:t>=0.5, if the vertical average is greater than 0.5 (50%), then the cloud cover is lowered to 0.5 (for the upper troposphere component).</a:t>
            </a:r>
          </a:p>
          <a:p>
            <a:pPr lvl="1" eaLnBrk="1" hangingPunct="1">
              <a:lnSpc>
                <a:spcPct val="90000"/>
              </a:lnSpc>
            </a:pPr>
            <a:r>
              <a:rPr lang="en-US" sz="2200" dirty="0" smtClean="0"/>
              <a:t>Ice cloud reflectivity typically greater than for water cloud.</a:t>
            </a:r>
          </a:p>
          <a:p>
            <a:pPr eaLnBrk="1" hangingPunct="1">
              <a:lnSpc>
                <a:spcPct val="90000"/>
              </a:lnSpc>
            </a:pPr>
            <a:endParaRPr lang="en-US" sz="2600" dirty="0" smtClean="0"/>
          </a:p>
          <a:p>
            <a:pPr eaLnBrk="1" hangingPunct="1">
              <a:lnSpc>
                <a:spcPct val="90000"/>
              </a:lnSpc>
            </a:pPr>
            <a:r>
              <a:rPr lang="en-US" sz="2600" dirty="0" smtClean="0"/>
              <a:t>The next step is to combine the two ratio averages into a sky cover.</a:t>
            </a:r>
          </a:p>
        </p:txBody>
      </p:sp>
    </p:spTree>
    <p:extLst>
      <p:ext uri="{BB962C8B-B14F-4D97-AF65-F5344CB8AC3E}">
        <p14:creationId xmlns:p14="http://schemas.microsoft.com/office/powerpoint/2010/main" val="42023490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a:spLocks noChangeArrowheads="1"/>
          </p:cNvSpPr>
          <p:nvPr/>
        </p:nvSpPr>
        <p:spPr bwMode="auto">
          <a:xfrm>
            <a:off x="304800" y="3733800"/>
            <a:ext cx="8534400" cy="1905000"/>
          </a:xfrm>
          <a:prstGeom prst="can">
            <a:avLst>
              <a:gd name="adj" fmla="val 25000"/>
            </a:avLst>
          </a:prstGeom>
          <a:gradFill rotWithShape="1">
            <a:gsLst>
              <a:gs pos="0">
                <a:srgbClr val="FFFFE0"/>
              </a:gs>
              <a:gs pos="64999">
                <a:srgbClr val="FFFFB2"/>
              </a:gs>
              <a:gs pos="100000">
                <a:srgbClr val="FFFF90"/>
              </a:gs>
            </a:gsLst>
            <a:lin ang="5400000" scaled="1"/>
          </a:gradFill>
          <a:ln w="9525">
            <a:solidFill>
              <a:srgbClr val="CCCC00"/>
            </a:solidFill>
            <a:round/>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mn-lt"/>
              <a:ea typeface="+mn-ea"/>
            </a:endParaRPr>
          </a:p>
        </p:txBody>
      </p:sp>
      <p:sp>
        <p:nvSpPr>
          <p:cNvPr id="25" name="Can 24"/>
          <p:cNvSpPr>
            <a:spLocks noChangeArrowheads="1"/>
          </p:cNvSpPr>
          <p:nvPr/>
        </p:nvSpPr>
        <p:spPr bwMode="auto">
          <a:xfrm>
            <a:off x="304800" y="1676400"/>
            <a:ext cx="8534400" cy="1905000"/>
          </a:xfrm>
          <a:prstGeom prst="can">
            <a:avLst>
              <a:gd name="adj" fmla="val 25000"/>
            </a:avLst>
          </a:prstGeom>
          <a:gradFill rotWithShape="1">
            <a:gsLst>
              <a:gs pos="0">
                <a:srgbClr val="ECF7F7"/>
              </a:gs>
              <a:gs pos="64999">
                <a:srgbClr val="CEEAEA"/>
              </a:gs>
              <a:gs pos="100000">
                <a:srgbClr val="B8E2E2"/>
              </a:gs>
            </a:gsLst>
            <a:lin ang="5400000" scaled="1"/>
          </a:gradFill>
          <a:ln w="9525">
            <a:solidFill>
              <a:srgbClr val="629797"/>
            </a:solidFill>
            <a:round/>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mn-lt"/>
              <a:ea typeface="+mn-ea"/>
            </a:endParaRPr>
          </a:p>
        </p:txBody>
      </p:sp>
      <p:sp>
        <p:nvSpPr>
          <p:cNvPr id="28676" name="Rectangle 2"/>
          <p:cNvSpPr>
            <a:spLocks noGrp="1" noChangeArrowheads="1"/>
          </p:cNvSpPr>
          <p:nvPr>
            <p:ph type="title"/>
          </p:nvPr>
        </p:nvSpPr>
        <p:spPr/>
        <p:txBody>
          <a:bodyPr>
            <a:normAutofit fontScale="90000"/>
          </a:bodyPr>
          <a:lstStyle/>
          <a:p>
            <a:r>
              <a:rPr lang="en-US" sz="2700" dirty="0"/>
              <a:t>CRAS Total Sky Cover Algorithm</a:t>
            </a:r>
            <a:r>
              <a:rPr lang="en-US" dirty="0"/>
              <a:t/>
            </a:r>
            <a:br>
              <a:rPr lang="en-US" dirty="0"/>
            </a:br>
            <a:r>
              <a:rPr lang="en-US" b="1" dirty="0"/>
              <a:t>Example </a:t>
            </a:r>
            <a:r>
              <a:rPr lang="en-US" b="1" dirty="0" smtClean="0"/>
              <a:t>Atmosphere</a:t>
            </a:r>
          </a:p>
        </p:txBody>
      </p:sp>
      <p:sp>
        <p:nvSpPr>
          <p:cNvPr id="7" name="Cloud 6"/>
          <p:cNvSpPr/>
          <p:nvPr/>
        </p:nvSpPr>
        <p:spPr>
          <a:xfrm>
            <a:off x="6096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0.27</a:t>
            </a:r>
          </a:p>
        </p:txBody>
      </p:sp>
      <p:sp>
        <p:nvSpPr>
          <p:cNvPr id="8" name="Cloud 7"/>
          <p:cNvSpPr>
            <a:spLocks noChangeArrowheads="1"/>
          </p:cNvSpPr>
          <p:nvPr/>
        </p:nvSpPr>
        <p:spPr bwMode="auto">
          <a:xfrm>
            <a:off x="609600" y="27432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0.27</a:t>
            </a:r>
          </a:p>
        </p:txBody>
      </p:sp>
      <p:sp>
        <p:nvSpPr>
          <p:cNvPr id="9" name="Cloud 8"/>
          <p:cNvSpPr>
            <a:spLocks noChangeArrowheads="1"/>
          </p:cNvSpPr>
          <p:nvPr/>
        </p:nvSpPr>
        <p:spPr bwMode="auto">
          <a:xfrm>
            <a:off x="21336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BCBCBC"/>
              </a:gs>
              <a:gs pos="100000">
                <a:srgbClr val="000000"/>
              </a:gs>
            </a:gsLst>
            <a:lin ang="5400000"/>
          </a:gra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r>
              <a:rPr lang="en-US">
                <a:solidFill>
                  <a:srgbClr val="FFFFFF"/>
                </a:solidFill>
                <a:latin typeface="+mn-lt"/>
                <a:ea typeface="+mn-ea"/>
              </a:rPr>
              <a:t>1.00</a:t>
            </a:r>
          </a:p>
        </p:txBody>
      </p:sp>
      <p:sp>
        <p:nvSpPr>
          <p:cNvPr id="10" name="Cloud 9"/>
          <p:cNvSpPr/>
          <p:nvPr/>
        </p:nvSpPr>
        <p:spPr>
          <a:xfrm>
            <a:off x="54864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0.11</a:t>
            </a:r>
          </a:p>
        </p:txBody>
      </p:sp>
      <p:sp>
        <p:nvSpPr>
          <p:cNvPr id="11" name="Cloud 10"/>
          <p:cNvSpPr/>
          <p:nvPr/>
        </p:nvSpPr>
        <p:spPr>
          <a:xfrm>
            <a:off x="5486400" y="2743200"/>
            <a:ext cx="990600" cy="685800"/>
          </a:xfrm>
          <a:prstGeom prst="cloud">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a:solidFill>
                  <a:srgbClr val="000000"/>
                </a:solidFill>
              </a:rPr>
              <a:t>0.11</a:t>
            </a:r>
          </a:p>
        </p:txBody>
      </p:sp>
      <p:sp>
        <p:nvSpPr>
          <p:cNvPr id="12" name="Cloud 11"/>
          <p:cNvSpPr/>
          <p:nvPr/>
        </p:nvSpPr>
        <p:spPr>
          <a:xfrm>
            <a:off x="2133600" y="4800600"/>
            <a:ext cx="990600"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a:solidFill>
                  <a:srgbClr val="FFFFFF"/>
                </a:solidFill>
              </a:rPr>
              <a:t>1.00</a:t>
            </a:r>
          </a:p>
        </p:txBody>
      </p:sp>
      <p:sp>
        <p:nvSpPr>
          <p:cNvPr id="13" name="Cloud 12"/>
          <p:cNvSpPr/>
          <p:nvPr/>
        </p:nvSpPr>
        <p:spPr>
          <a:xfrm>
            <a:off x="3886200" y="4038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14" name="Cloud 13"/>
          <p:cNvSpPr/>
          <p:nvPr/>
        </p:nvSpPr>
        <p:spPr>
          <a:xfrm>
            <a:off x="7162800" y="2743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0.18</a:t>
            </a:r>
          </a:p>
        </p:txBody>
      </p:sp>
      <p:sp>
        <p:nvSpPr>
          <p:cNvPr id="15" name="Cloud 14"/>
          <p:cNvSpPr>
            <a:spLocks noChangeArrowheads="1"/>
          </p:cNvSpPr>
          <p:nvPr/>
        </p:nvSpPr>
        <p:spPr bwMode="auto">
          <a:xfrm>
            <a:off x="71628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0.35</a:t>
            </a:r>
          </a:p>
        </p:txBody>
      </p:sp>
      <p:cxnSp>
        <p:nvCxnSpPr>
          <p:cNvPr id="24" name="Straight Connector 23"/>
          <p:cNvCxnSpPr/>
          <p:nvPr/>
        </p:nvCxnSpPr>
        <p:spPr>
          <a:xfrm>
            <a:off x="228600" y="3657600"/>
            <a:ext cx="86868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27" name="Cloud 26"/>
          <p:cNvSpPr/>
          <p:nvPr/>
        </p:nvSpPr>
        <p:spPr>
          <a:xfrm>
            <a:off x="3886200" y="4800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28690" name="TextBox 27"/>
          <p:cNvSpPr txBox="1">
            <a:spLocks noChangeArrowheads="1"/>
          </p:cNvSpPr>
          <p:nvPr/>
        </p:nvSpPr>
        <p:spPr bwMode="auto">
          <a:xfrm>
            <a:off x="304800" y="6411913"/>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t>Ratios displayed inside clouds</a:t>
            </a:r>
          </a:p>
        </p:txBody>
      </p:sp>
      <p:pic>
        <p:nvPicPr>
          <p:cNvPr id="19" name="Picture 2" descr="C:\Users\jgerth\AppData\Local\Microsoft\Windows\Temporary Internet Files\Content.IE5\HJ2E2IPO\MC90038936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7777" y="5818022"/>
            <a:ext cx="828446" cy="96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25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Autofit/>
          </a:bodyPr>
          <a:lstStyle/>
          <a:p>
            <a:r>
              <a:rPr lang="en-US" sz="3600" b="1" dirty="0" smtClean="0"/>
              <a:t>CIMSS Regional Assimilation System (CRAS)</a:t>
            </a:r>
          </a:p>
        </p:txBody>
      </p:sp>
      <p:sp>
        <p:nvSpPr>
          <p:cNvPr id="20483" name="Content Placeholder 2"/>
          <p:cNvSpPr>
            <a:spLocks noGrp="1"/>
          </p:cNvSpPr>
          <p:nvPr>
            <p:ph idx="1"/>
          </p:nvPr>
        </p:nvSpPr>
        <p:spPr/>
        <p:txBody>
          <a:bodyPr/>
          <a:lstStyle/>
          <a:p>
            <a:pPr>
              <a:buFont typeface="Wingdings" charset="2"/>
              <a:buNone/>
            </a:pPr>
            <a:endParaRPr lang="en-US" sz="1800" dirty="0" smtClean="0"/>
          </a:p>
          <a:p>
            <a:pPr>
              <a:buFont typeface="Wingdings" charset="2"/>
              <a:buNone/>
            </a:pPr>
            <a:r>
              <a:rPr lang="en-US" sz="1800" dirty="0" smtClean="0"/>
              <a:t>The 12-hour spin-up currently uses:</a:t>
            </a:r>
          </a:p>
          <a:p>
            <a:r>
              <a:rPr lang="en-US" sz="1800" b="1" dirty="0" smtClean="0"/>
              <a:t>3-layer </a:t>
            </a:r>
            <a:r>
              <a:rPr lang="en-US" sz="1800" b="1" dirty="0" err="1" smtClean="0"/>
              <a:t>precipitable</a:t>
            </a:r>
            <a:r>
              <a:rPr lang="en-US" sz="1800" b="1" dirty="0" smtClean="0"/>
              <a:t> water (mm) from the GOES-13/15 sounders</a:t>
            </a:r>
          </a:p>
          <a:p>
            <a:r>
              <a:rPr lang="en-US" sz="1800" b="1" dirty="0" smtClean="0"/>
              <a:t>Cloud-top pressure (</a:t>
            </a:r>
            <a:r>
              <a:rPr lang="en-US" sz="1800" b="1" dirty="0" err="1" smtClean="0"/>
              <a:t>hPa</a:t>
            </a:r>
            <a:r>
              <a:rPr lang="en-US" sz="1800" b="1" dirty="0" smtClean="0"/>
              <a:t>) and effective cloud amount (%) from the GOES-13/15 sounders</a:t>
            </a:r>
          </a:p>
          <a:p>
            <a:r>
              <a:rPr lang="en-US" sz="1800" dirty="0" smtClean="0"/>
              <a:t>4-layer thickness (m) from the GOES-13/15 sounders</a:t>
            </a:r>
          </a:p>
          <a:p>
            <a:r>
              <a:rPr lang="en-US" sz="1800" dirty="0" smtClean="0"/>
              <a:t>Cloud-top pressure (</a:t>
            </a:r>
            <a:r>
              <a:rPr lang="en-US" sz="1800" dirty="0" err="1" smtClean="0"/>
              <a:t>hPa</a:t>
            </a:r>
            <a:r>
              <a:rPr lang="en-US" sz="1800" dirty="0" smtClean="0"/>
              <a:t>) from MODIS</a:t>
            </a:r>
          </a:p>
          <a:p>
            <a:r>
              <a:rPr lang="en-US" sz="1800" dirty="0" smtClean="0"/>
              <a:t>Gridded hourly precipitation amounts from NCEP</a:t>
            </a:r>
          </a:p>
          <a:p>
            <a:r>
              <a:rPr lang="en-US" sz="1800" dirty="0" smtClean="0"/>
              <a:t>Cloud-track and water vapor winds (m/s) from the GOES-13/15 imagers</a:t>
            </a:r>
          </a:p>
          <a:p>
            <a:r>
              <a:rPr lang="en-US" sz="1800" dirty="0" smtClean="0"/>
              <a:t>Cloud-top pressure (</a:t>
            </a:r>
            <a:r>
              <a:rPr lang="en-US" sz="1800" dirty="0" err="1" smtClean="0"/>
              <a:t>hPa</a:t>
            </a:r>
            <a:r>
              <a:rPr lang="en-US" sz="1800" dirty="0" smtClean="0"/>
              <a:t>) and effective cloud amount (%) from the GOES-13 imager</a:t>
            </a:r>
          </a:p>
          <a:p>
            <a:r>
              <a:rPr lang="en-US" sz="1800" dirty="0" smtClean="0"/>
              <a:t>Surface temperature (C), dew points (C) and winds (m/s)</a:t>
            </a:r>
          </a:p>
          <a:p>
            <a:r>
              <a:rPr lang="en-US" sz="1800" dirty="0" smtClean="0"/>
              <a:t>Sea surface temperature (C) and sea ice coverage (%) from NCEP </a:t>
            </a:r>
            <a:r>
              <a:rPr lang="en-US" sz="1800" dirty="0" err="1" smtClean="0"/>
              <a:t>rtg</a:t>
            </a:r>
            <a:r>
              <a:rPr lang="en-US" sz="1800" dirty="0" smtClean="0"/>
              <a:t> analysis</a:t>
            </a:r>
          </a:p>
        </p:txBody>
      </p:sp>
    </p:spTree>
    <p:extLst>
      <p:ext uri="{BB962C8B-B14F-4D97-AF65-F5344CB8AC3E}">
        <p14:creationId xmlns:p14="http://schemas.microsoft.com/office/powerpoint/2010/main" val="22727248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sz="2700" dirty="0"/>
              <a:t>CRAS Total Sky Cover Algorithm</a:t>
            </a:r>
            <a:r>
              <a:rPr lang="en-US" dirty="0"/>
              <a:t/>
            </a:r>
            <a:br>
              <a:rPr lang="en-US" dirty="0"/>
            </a:br>
            <a:r>
              <a:rPr lang="en-US" b="1" dirty="0"/>
              <a:t>Methodology</a:t>
            </a:r>
            <a:endParaRPr lang="en-US" dirty="0" smtClean="0"/>
          </a:p>
        </p:txBody>
      </p:sp>
      <p:sp>
        <p:nvSpPr>
          <p:cNvPr id="29699" name="Rectangle 3"/>
          <p:cNvSpPr>
            <a:spLocks noGrp="1" noChangeArrowheads="1"/>
          </p:cNvSpPr>
          <p:nvPr>
            <p:ph idx="1"/>
          </p:nvPr>
        </p:nvSpPr>
        <p:spPr/>
        <p:txBody>
          <a:bodyPr>
            <a:normAutofit/>
          </a:bodyPr>
          <a:lstStyle/>
          <a:p>
            <a:pPr eaLnBrk="1" hangingPunct="1">
              <a:lnSpc>
                <a:spcPct val="80000"/>
              </a:lnSpc>
            </a:pPr>
            <a:endParaRPr lang="en-US" dirty="0" smtClean="0"/>
          </a:p>
          <a:p>
            <a:pPr eaLnBrk="1" hangingPunct="1">
              <a:lnSpc>
                <a:spcPct val="80000"/>
              </a:lnSpc>
            </a:pPr>
            <a:r>
              <a:rPr lang="en-US" dirty="0" smtClean="0"/>
              <a:t>To create the upper celestial dome for ice cloud for every grid point, the ratio average for each adjacent grid point contributes to 20% of the total.  The final 20% contribution comes from the ratio average of the grid point itself.</a:t>
            </a:r>
          </a:p>
          <a:p>
            <a:pPr eaLnBrk="1" hangingPunct="1">
              <a:lnSpc>
                <a:spcPct val="80000"/>
              </a:lnSpc>
            </a:pPr>
            <a:endParaRPr lang="en-US" dirty="0" smtClean="0"/>
          </a:p>
          <a:p>
            <a:pPr eaLnBrk="1" hangingPunct="1">
              <a:lnSpc>
                <a:spcPct val="80000"/>
              </a:lnSpc>
            </a:pPr>
            <a:r>
              <a:rPr lang="en-US" dirty="0" smtClean="0"/>
              <a:t>To create the lower celestial dome for water cloud for every grid point, the ratio average for each adjacent grid point contributes to 10% of the total.  The final 60% contribution comes from the ratio average of the grid point itself.</a:t>
            </a:r>
          </a:p>
          <a:p>
            <a:pPr eaLnBrk="1" hangingPunct="1">
              <a:lnSpc>
                <a:spcPct val="80000"/>
              </a:lnSpc>
            </a:pPr>
            <a:endParaRPr lang="en-US" dirty="0" smtClean="0"/>
          </a:p>
          <a:p>
            <a:pPr eaLnBrk="1" hangingPunct="1">
              <a:lnSpc>
                <a:spcPct val="80000"/>
              </a:lnSpc>
            </a:pPr>
            <a:r>
              <a:rPr lang="en-US" dirty="0" smtClean="0"/>
              <a:t>This approach was implemented because the upper celestial dome is spatially larger to the observer than the lower celestial dome.</a:t>
            </a:r>
          </a:p>
        </p:txBody>
      </p:sp>
    </p:spTree>
    <p:extLst>
      <p:ext uri="{BB962C8B-B14F-4D97-AF65-F5344CB8AC3E}">
        <p14:creationId xmlns:p14="http://schemas.microsoft.com/office/powerpoint/2010/main" val="30200149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a:spLocks noChangeArrowheads="1"/>
          </p:cNvSpPr>
          <p:nvPr/>
        </p:nvSpPr>
        <p:spPr bwMode="auto">
          <a:xfrm>
            <a:off x="304800" y="3733800"/>
            <a:ext cx="8534400" cy="1905000"/>
          </a:xfrm>
          <a:prstGeom prst="can">
            <a:avLst>
              <a:gd name="adj" fmla="val 25000"/>
            </a:avLst>
          </a:prstGeom>
          <a:gradFill rotWithShape="1">
            <a:gsLst>
              <a:gs pos="0">
                <a:srgbClr val="FFFFE0"/>
              </a:gs>
              <a:gs pos="64999">
                <a:srgbClr val="FFFFB2"/>
              </a:gs>
              <a:gs pos="100000">
                <a:srgbClr val="FFFF90"/>
              </a:gs>
            </a:gsLst>
            <a:lin ang="5400000" scaled="1"/>
          </a:gradFill>
          <a:ln w="9525">
            <a:solidFill>
              <a:srgbClr val="CCCC00"/>
            </a:solidFill>
            <a:round/>
            <a:headEnd/>
            <a:tailEnd/>
          </a:ln>
          <a:effectLst>
            <a:outerShdw blurRad="40000" dist="20000" dir="5400000" rotWithShape="0">
              <a:srgbClr val="808080">
                <a:alpha val="37999"/>
              </a:srgbClr>
            </a:outerShdw>
          </a:effectLst>
        </p:spPr>
        <p:txBody>
          <a:bodyPr anchor="ctr"/>
          <a:lstStyle/>
          <a:p>
            <a:pPr algn="ctr">
              <a:defRPr/>
            </a:pPr>
            <a:r>
              <a:rPr lang="en-US" sz="4000">
                <a:solidFill>
                  <a:srgbClr val="000000"/>
                </a:solidFill>
                <a:latin typeface="+mn-lt"/>
                <a:ea typeface="+mn-ea"/>
              </a:rPr>
              <a:t>                     0.16</a:t>
            </a:r>
          </a:p>
        </p:txBody>
      </p:sp>
      <p:sp>
        <p:nvSpPr>
          <p:cNvPr id="25" name="Can 24"/>
          <p:cNvSpPr>
            <a:spLocks noChangeArrowheads="1"/>
          </p:cNvSpPr>
          <p:nvPr/>
        </p:nvSpPr>
        <p:spPr bwMode="auto">
          <a:xfrm>
            <a:off x="304800" y="1676400"/>
            <a:ext cx="8534400" cy="1905000"/>
          </a:xfrm>
          <a:prstGeom prst="can">
            <a:avLst>
              <a:gd name="adj" fmla="val 25000"/>
            </a:avLst>
          </a:prstGeom>
          <a:gradFill rotWithShape="1">
            <a:gsLst>
              <a:gs pos="0">
                <a:srgbClr val="ECF7F7"/>
              </a:gs>
              <a:gs pos="64999">
                <a:srgbClr val="CEEAEA"/>
              </a:gs>
              <a:gs pos="100000">
                <a:srgbClr val="B8E2E2"/>
              </a:gs>
            </a:gsLst>
            <a:lin ang="5400000" scaled="1"/>
          </a:gradFill>
          <a:ln w="9525">
            <a:solidFill>
              <a:srgbClr val="629797"/>
            </a:solidFill>
            <a:round/>
            <a:headEnd/>
            <a:tailEnd/>
          </a:ln>
          <a:effectLst>
            <a:outerShdw blurRad="40000" dist="20000" dir="5400000" rotWithShape="0">
              <a:srgbClr val="808080">
                <a:alpha val="37999"/>
              </a:srgbClr>
            </a:outerShdw>
          </a:effectLst>
        </p:spPr>
        <p:txBody>
          <a:bodyPr anchor="ctr"/>
          <a:lstStyle/>
          <a:p>
            <a:pPr algn="ctr">
              <a:defRPr/>
            </a:pPr>
            <a:r>
              <a:rPr lang="en-US" sz="4000">
                <a:solidFill>
                  <a:srgbClr val="000000"/>
                </a:solidFill>
                <a:latin typeface="+mn-lt"/>
                <a:ea typeface="+mn-ea"/>
              </a:rPr>
              <a:t>0.11</a:t>
            </a:r>
          </a:p>
        </p:txBody>
      </p:sp>
      <p:sp>
        <p:nvSpPr>
          <p:cNvPr id="30724" name="Rectangle 2"/>
          <p:cNvSpPr>
            <a:spLocks noGrp="1" noChangeArrowheads="1"/>
          </p:cNvSpPr>
          <p:nvPr>
            <p:ph type="title"/>
          </p:nvPr>
        </p:nvSpPr>
        <p:spPr/>
        <p:txBody>
          <a:bodyPr>
            <a:normAutofit fontScale="90000"/>
          </a:bodyPr>
          <a:lstStyle/>
          <a:p>
            <a:r>
              <a:rPr lang="en-US" sz="2700" dirty="0"/>
              <a:t>CRAS Total Sky Cover Algorithm</a:t>
            </a:r>
            <a:r>
              <a:rPr lang="en-US" sz="3200" dirty="0"/>
              <a:t/>
            </a:r>
            <a:br>
              <a:rPr lang="en-US" sz="3200" dirty="0"/>
            </a:br>
            <a:r>
              <a:rPr lang="en-US" b="1" dirty="0"/>
              <a:t>Example Atmosphere</a:t>
            </a:r>
            <a:endParaRPr lang="en-US" sz="3600" dirty="0" smtClean="0"/>
          </a:p>
        </p:txBody>
      </p:sp>
      <p:sp>
        <p:nvSpPr>
          <p:cNvPr id="9" name="Cloud 8"/>
          <p:cNvSpPr>
            <a:spLocks noChangeArrowheads="1"/>
          </p:cNvSpPr>
          <p:nvPr/>
        </p:nvSpPr>
        <p:spPr bwMode="auto">
          <a:xfrm>
            <a:off x="21336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BCBCBC"/>
              </a:gs>
              <a:gs pos="100000">
                <a:srgbClr val="000000"/>
              </a:gs>
            </a:gsLst>
            <a:lin ang="5400000"/>
          </a:gra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r>
              <a:rPr lang="en-US">
                <a:solidFill>
                  <a:srgbClr val="FFFFFF"/>
                </a:solidFill>
                <a:latin typeface="+mn-lt"/>
                <a:ea typeface="+mn-ea"/>
              </a:rPr>
              <a:t>1.00</a:t>
            </a:r>
          </a:p>
        </p:txBody>
      </p:sp>
      <p:sp>
        <p:nvSpPr>
          <p:cNvPr id="12" name="Cloud 11"/>
          <p:cNvSpPr/>
          <p:nvPr/>
        </p:nvSpPr>
        <p:spPr>
          <a:xfrm>
            <a:off x="2133600" y="4800600"/>
            <a:ext cx="990600"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a:solidFill>
                  <a:srgbClr val="FFFFFF"/>
                </a:solidFill>
              </a:rPr>
              <a:t>1.00</a:t>
            </a:r>
          </a:p>
        </p:txBody>
      </p:sp>
      <p:sp>
        <p:nvSpPr>
          <p:cNvPr id="13" name="Cloud 12"/>
          <p:cNvSpPr/>
          <p:nvPr/>
        </p:nvSpPr>
        <p:spPr>
          <a:xfrm>
            <a:off x="3886200" y="4038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15" name="Cloud 14"/>
          <p:cNvSpPr>
            <a:spLocks noChangeArrowheads="1"/>
          </p:cNvSpPr>
          <p:nvPr/>
        </p:nvSpPr>
        <p:spPr bwMode="auto">
          <a:xfrm>
            <a:off x="71628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0.35</a:t>
            </a:r>
          </a:p>
        </p:txBody>
      </p:sp>
      <p:cxnSp>
        <p:nvCxnSpPr>
          <p:cNvPr id="24" name="Straight Connector 23"/>
          <p:cNvCxnSpPr/>
          <p:nvPr/>
        </p:nvCxnSpPr>
        <p:spPr>
          <a:xfrm>
            <a:off x="228600" y="3657600"/>
            <a:ext cx="86868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27" name="Cloud 26"/>
          <p:cNvSpPr/>
          <p:nvPr/>
        </p:nvSpPr>
        <p:spPr>
          <a:xfrm>
            <a:off x="3886200" y="4800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30733" name="TextBox 27"/>
          <p:cNvSpPr txBox="1">
            <a:spLocks noChangeArrowheads="1"/>
          </p:cNvSpPr>
          <p:nvPr/>
        </p:nvSpPr>
        <p:spPr bwMode="auto">
          <a:xfrm>
            <a:off x="304800" y="6411913"/>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t>Sky cover displayed per dome</a:t>
            </a:r>
          </a:p>
        </p:txBody>
      </p:sp>
      <p:sp>
        <p:nvSpPr>
          <p:cNvPr id="19" name="Cloud 18"/>
          <p:cNvSpPr/>
          <p:nvPr/>
        </p:nvSpPr>
        <p:spPr>
          <a:xfrm>
            <a:off x="6096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0.27</a:t>
            </a:r>
          </a:p>
        </p:txBody>
      </p:sp>
      <p:sp>
        <p:nvSpPr>
          <p:cNvPr id="21" name="Cloud 20"/>
          <p:cNvSpPr>
            <a:spLocks noChangeArrowheads="1"/>
          </p:cNvSpPr>
          <p:nvPr/>
        </p:nvSpPr>
        <p:spPr bwMode="auto">
          <a:xfrm>
            <a:off x="609600" y="27432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0.27</a:t>
            </a:r>
          </a:p>
        </p:txBody>
      </p:sp>
      <p:sp>
        <p:nvSpPr>
          <p:cNvPr id="22" name="Cloud 21"/>
          <p:cNvSpPr/>
          <p:nvPr/>
        </p:nvSpPr>
        <p:spPr>
          <a:xfrm>
            <a:off x="54864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0.11</a:t>
            </a:r>
          </a:p>
        </p:txBody>
      </p:sp>
      <p:sp>
        <p:nvSpPr>
          <p:cNvPr id="23" name="Cloud 22"/>
          <p:cNvSpPr/>
          <p:nvPr/>
        </p:nvSpPr>
        <p:spPr>
          <a:xfrm>
            <a:off x="5486400" y="2743200"/>
            <a:ext cx="990600" cy="685800"/>
          </a:xfrm>
          <a:prstGeom prst="cloud">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a:solidFill>
                  <a:srgbClr val="000000"/>
                </a:solidFill>
              </a:rPr>
              <a:t>0.11</a:t>
            </a:r>
          </a:p>
        </p:txBody>
      </p:sp>
      <p:sp>
        <p:nvSpPr>
          <p:cNvPr id="29" name="Cloud 28"/>
          <p:cNvSpPr/>
          <p:nvPr/>
        </p:nvSpPr>
        <p:spPr>
          <a:xfrm>
            <a:off x="7162800" y="2743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0.18</a:t>
            </a:r>
          </a:p>
        </p:txBody>
      </p:sp>
      <p:pic>
        <p:nvPicPr>
          <p:cNvPr id="28" name="Picture 2" descr="C:\Users\jgerth\AppData\Local\Microsoft\Windows\Temporary Internet Files\Content.IE5\HJ2E2IPO\MC90038936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7777" y="5818022"/>
            <a:ext cx="828446" cy="96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9237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Methodology</a:t>
            </a:r>
          </a:p>
        </p:txBody>
      </p:sp>
      <p:sp>
        <p:nvSpPr>
          <p:cNvPr id="31747" name="Rectangle 3"/>
          <p:cNvSpPr>
            <a:spLocks noGrp="1" noChangeArrowheads="1"/>
          </p:cNvSpPr>
          <p:nvPr>
            <p:ph idx="1"/>
          </p:nvPr>
        </p:nvSpPr>
        <p:spPr/>
        <p:txBody>
          <a:bodyPr>
            <a:normAutofit lnSpcReduction="10000"/>
          </a:bodyPr>
          <a:lstStyle/>
          <a:p>
            <a:pPr eaLnBrk="1" hangingPunct="1">
              <a:lnSpc>
                <a:spcPct val="90000"/>
              </a:lnSpc>
            </a:pPr>
            <a:endParaRPr lang="en-US" sz="2500" dirty="0" smtClean="0"/>
          </a:p>
          <a:p>
            <a:pPr eaLnBrk="1" hangingPunct="1">
              <a:lnSpc>
                <a:spcPct val="90000"/>
              </a:lnSpc>
            </a:pPr>
            <a:r>
              <a:rPr lang="en-US" sz="2500" dirty="0" smtClean="0"/>
              <a:t>Finally, to produce sky cover output (SC, in %) at each vertical column in model resolution, the result from the lower celestial dome computation (LCD, in %) is added to the upper celestial dome computation (UCD, in %) over the lower dome area left uncovered by the water cloud (1-LCD, in %).</a:t>
            </a:r>
          </a:p>
          <a:p>
            <a:pPr lvl="1" eaLnBrk="1" hangingPunct="1">
              <a:lnSpc>
                <a:spcPct val="90000"/>
              </a:lnSpc>
            </a:pPr>
            <a:r>
              <a:rPr lang="en-US" dirty="0" smtClean="0"/>
              <a:t>Upper cloud will not contribute to a sky cover fraction if it is obstructed by lower cloud.</a:t>
            </a:r>
          </a:p>
          <a:p>
            <a:pPr eaLnBrk="1" hangingPunct="1">
              <a:lnSpc>
                <a:spcPct val="90000"/>
              </a:lnSpc>
            </a:pPr>
            <a:endParaRPr lang="en-US" sz="2500" dirty="0" smtClean="0"/>
          </a:p>
          <a:p>
            <a:pPr eaLnBrk="1" hangingPunct="1">
              <a:lnSpc>
                <a:spcPct val="90000"/>
              </a:lnSpc>
            </a:pPr>
            <a:r>
              <a:rPr lang="en-US" sz="2500" dirty="0" smtClean="0"/>
              <a:t>Thus, </a:t>
            </a:r>
            <a:r>
              <a:rPr lang="en-US" sz="2500" i="1" dirty="0" smtClean="0"/>
              <a:t>SC = LCD + (1-LCD)(UCD)</a:t>
            </a:r>
          </a:p>
          <a:p>
            <a:pPr eaLnBrk="1" hangingPunct="1">
              <a:lnSpc>
                <a:spcPct val="90000"/>
              </a:lnSpc>
            </a:pPr>
            <a:endParaRPr lang="en-US" sz="2500" dirty="0" smtClean="0"/>
          </a:p>
          <a:p>
            <a:pPr eaLnBrk="1" hangingPunct="1">
              <a:lnSpc>
                <a:spcPct val="90000"/>
              </a:lnSpc>
            </a:pPr>
            <a:r>
              <a:rPr lang="en-US" sz="2500" dirty="0" smtClean="0"/>
              <a:t>If the resulting sky cover is less than 5%, we will assume 0%, due to the limited predictability.</a:t>
            </a:r>
          </a:p>
        </p:txBody>
      </p:sp>
    </p:spTree>
    <p:extLst>
      <p:ext uri="{BB962C8B-B14F-4D97-AF65-F5344CB8AC3E}">
        <p14:creationId xmlns:p14="http://schemas.microsoft.com/office/powerpoint/2010/main" val="12001085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a:spLocks noChangeArrowheads="1"/>
          </p:cNvSpPr>
          <p:nvPr/>
        </p:nvSpPr>
        <p:spPr bwMode="auto">
          <a:xfrm>
            <a:off x="304800" y="3733800"/>
            <a:ext cx="8534400" cy="1905000"/>
          </a:xfrm>
          <a:prstGeom prst="can">
            <a:avLst>
              <a:gd name="adj" fmla="val 25000"/>
            </a:avLst>
          </a:prstGeom>
          <a:gradFill rotWithShape="1">
            <a:gsLst>
              <a:gs pos="0">
                <a:srgbClr val="FFFFE0"/>
              </a:gs>
              <a:gs pos="64999">
                <a:srgbClr val="FFFFB2"/>
              </a:gs>
              <a:gs pos="100000">
                <a:srgbClr val="FFFF90"/>
              </a:gs>
            </a:gsLst>
            <a:lin ang="5400000" scaled="1"/>
          </a:gradFill>
          <a:ln w="9525">
            <a:solidFill>
              <a:srgbClr val="CCCC00"/>
            </a:solidFill>
            <a:round/>
            <a:headEnd/>
            <a:tailEnd/>
          </a:ln>
          <a:effectLst>
            <a:outerShdw blurRad="40000" dist="20000" dir="5400000" rotWithShape="0">
              <a:srgbClr val="808080">
                <a:alpha val="37999"/>
              </a:srgbClr>
            </a:outerShdw>
          </a:effectLst>
        </p:spPr>
        <p:txBody>
          <a:bodyPr anchor="ctr"/>
          <a:lstStyle/>
          <a:p>
            <a:pPr algn="ctr">
              <a:defRPr/>
            </a:pPr>
            <a:r>
              <a:rPr lang="en-US" sz="4000">
                <a:solidFill>
                  <a:srgbClr val="000000"/>
                </a:solidFill>
                <a:latin typeface="+mn-lt"/>
                <a:ea typeface="+mn-ea"/>
              </a:rPr>
              <a:t>                     0.16</a:t>
            </a:r>
          </a:p>
        </p:txBody>
      </p:sp>
      <p:sp>
        <p:nvSpPr>
          <p:cNvPr id="25" name="Can 24"/>
          <p:cNvSpPr>
            <a:spLocks noChangeArrowheads="1"/>
          </p:cNvSpPr>
          <p:nvPr/>
        </p:nvSpPr>
        <p:spPr bwMode="auto">
          <a:xfrm>
            <a:off x="304800" y="1676400"/>
            <a:ext cx="8534400" cy="1905000"/>
          </a:xfrm>
          <a:prstGeom prst="can">
            <a:avLst>
              <a:gd name="adj" fmla="val 25000"/>
            </a:avLst>
          </a:prstGeom>
          <a:gradFill rotWithShape="1">
            <a:gsLst>
              <a:gs pos="0">
                <a:srgbClr val="ECF7F7"/>
              </a:gs>
              <a:gs pos="64999">
                <a:srgbClr val="CEEAEA"/>
              </a:gs>
              <a:gs pos="100000">
                <a:srgbClr val="B8E2E2"/>
              </a:gs>
            </a:gsLst>
            <a:lin ang="5400000" scaled="1"/>
          </a:gradFill>
          <a:ln w="9525">
            <a:solidFill>
              <a:srgbClr val="629797"/>
            </a:solidFill>
            <a:round/>
            <a:headEnd/>
            <a:tailEnd/>
          </a:ln>
          <a:effectLst>
            <a:outerShdw blurRad="40000" dist="20000" dir="5400000" rotWithShape="0">
              <a:srgbClr val="808080">
                <a:alpha val="37999"/>
              </a:srgbClr>
            </a:outerShdw>
          </a:effectLst>
        </p:spPr>
        <p:txBody>
          <a:bodyPr anchor="ctr"/>
          <a:lstStyle/>
          <a:p>
            <a:pPr algn="ctr">
              <a:defRPr/>
            </a:pPr>
            <a:r>
              <a:rPr lang="en-US" sz="4000">
                <a:solidFill>
                  <a:srgbClr val="000000"/>
                </a:solidFill>
                <a:latin typeface="+mn-lt"/>
                <a:ea typeface="+mn-ea"/>
              </a:rPr>
              <a:t>0.11</a:t>
            </a:r>
          </a:p>
        </p:txBody>
      </p:sp>
      <p:sp>
        <p:nvSpPr>
          <p:cNvPr id="32772" name="Rectangle 2"/>
          <p:cNvSpPr>
            <a:spLocks noGrp="1" noChangeArrowheads="1"/>
          </p:cNvSpPr>
          <p:nvPr>
            <p:ph type="title"/>
          </p:nvPr>
        </p:nvSpPr>
        <p:spPr/>
        <p:txBody>
          <a:bodyPr/>
          <a:lstStyle/>
          <a:p>
            <a:pPr eaLnBrk="1" hangingPunct="1"/>
            <a:r>
              <a:rPr lang="en-US" smtClean="0"/>
              <a:t>Example Atmosphere</a:t>
            </a:r>
          </a:p>
        </p:txBody>
      </p:sp>
      <p:sp>
        <p:nvSpPr>
          <p:cNvPr id="9" name="Cloud 8"/>
          <p:cNvSpPr>
            <a:spLocks noChangeArrowheads="1"/>
          </p:cNvSpPr>
          <p:nvPr/>
        </p:nvSpPr>
        <p:spPr bwMode="auto">
          <a:xfrm>
            <a:off x="21336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BCBCBC"/>
              </a:gs>
              <a:gs pos="100000">
                <a:srgbClr val="000000"/>
              </a:gs>
            </a:gsLst>
            <a:lin ang="5400000"/>
          </a:gra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r>
              <a:rPr lang="en-US">
                <a:solidFill>
                  <a:srgbClr val="FFFFFF"/>
                </a:solidFill>
                <a:latin typeface="+mn-lt"/>
                <a:ea typeface="+mn-ea"/>
              </a:rPr>
              <a:t>1.00</a:t>
            </a:r>
          </a:p>
        </p:txBody>
      </p:sp>
      <p:sp>
        <p:nvSpPr>
          <p:cNvPr id="12" name="Cloud 11"/>
          <p:cNvSpPr/>
          <p:nvPr/>
        </p:nvSpPr>
        <p:spPr>
          <a:xfrm>
            <a:off x="2133600" y="4800600"/>
            <a:ext cx="990600" cy="6858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a:solidFill>
                  <a:srgbClr val="FFFFFF"/>
                </a:solidFill>
              </a:rPr>
              <a:t>1.00</a:t>
            </a:r>
          </a:p>
        </p:txBody>
      </p:sp>
      <p:sp>
        <p:nvSpPr>
          <p:cNvPr id="13" name="Cloud 12"/>
          <p:cNvSpPr/>
          <p:nvPr/>
        </p:nvSpPr>
        <p:spPr>
          <a:xfrm>
            <a:off x="3886200" y="4038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15" name="Cloud 14"/>
          <p:cNvSpPr>
            <a:spLocks noChangeArrowheads="1"/>
          </p:cNvSpPr>
          <p:nvPr/>
        </p:nvSpPr>
        <p:spPr bwMode="auto">
          <a:xfrm>
            <a:off x="7162800" y="40386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0.35</a:t>
            </a:r>
          </a:p>
        </p:txBody>
      </p:sp>
      <p:cxnSp>
        <p:nvCxnSpPr>
          <p:cNvPr id="24" name="Straight Connector 23"/>
          <p:cNvCxnSpPr/>
          <p:nvPr/>
        </p:nvCxnSpPr>
        <p:spPr>
          <a:xfrm>
            <a:off x="228600" y="3657600"/>
            <a:ext cx="8686800" cy="1588"/>
          </a:xfrm>
          <a:prstGeom prst="line">
            <a:avLst/>
          </a:prstGeom>
        </p:spPr>
        <p:style>
          <a:lnRef idx="1">
            <a:schemeClr val="accent3"/>
          </a:lnRef>
          <a:fillRef idx="0">
            <a:schemeClr val="accent3"/>
          </a:fillRef>
          <a:effectRef idx="0">
            <a:schemeClr val="accent3"/>
          </a:effectRef>
          <a:fontRef idx="minor">
            <a:schemeClr val="tx1"/>
          </a:fontRef>
        </p:style>
      </p:cxnSp>
      <p:sp>
        <p:nvSpPr>
          <p:cNvPr id="27" name="Cloud 26"/>
          <p:cNvSpPr/>
          <p:nvPr/>
        </p:nvSpPr>
        <p:spPr>
          <a:xfrm>
            <a:off x="3886200" y="48006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0.10</a:t>
            </a:r>
          </a:p>
        </p:txBody>
      </p:sp>
      <p:sp>
        <p:nvSpPr>
          <p:cNvPr id="32781" name="TextBox 27"/>
          <p:cNvSpPr txBox="1">
            <a:spLocks noChangeArrowheads="1"/>
          </p:cNvSpPr>
          <p:nvPr/>
        </p:nvSpPr>
        <p:spPr bwMode="auto">
          <a:xfrm>
            <a:off x="304800" y="6411913"/>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a:t>Sky cover displayed per dome</a:t>
            </a:r>
          </a:p>
        </p:txBody>
      </p:sp>
      <p:sp>
        <p:nvSpPr>
          <p:cNvPr id="19" name="Cloud 18"/>
          <p:cNvSpPr/>
          <p:nvPr/>
        </p:nvSpPr>
        <p:spPr>
          <a:xfrm>
            <a:off x="6096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0.27</a:t>
            </a:r>
          </a:p>
        </p:txBody>
      </p:sp>
      <p:sp>
        <p:nvSpPr>
          <p:cNvPr id="21" name="Cloud 20"/>
          <p:cNvSpPr>
            <a:spLocks noChangeArrowheads="1"/>
          </p:cNvSpPr>
          <p:nvPr/>
        </p:nvSpPr>
        <p:spPr bwMode="auto">
          <a:xfrm>
            <a:off x="609600" y="2743200"/>
            <a:ext cx="990600" cy="685800"/>
          </a:xfrm>
          <a:custGeom>
            <a:avLst/>
            <a:gdLst>
              <a:gd name="T0" fmla="*/ 989775 w 43200"/>
              <a:gd name="T1" fmla="*/ 342900 h 43200"/>
              <a:gd name="T2" fmla="*/ 495300 w 43200"/>
              <a:gd name="T3" fmla="*/ 685070 h 43200"/>
              <a:gd name="T4" fmla="*/ 3073 w 43200"/>
              <a:gd name="T5" fmla="*/ 342900 h 43200"/>
              <a:gd name="T6" fmla="*/ 495300 w 43200"/>
              <a:gd name="T7" fmla="*/ 39211 h 43200"/>
              <a:gd name="T8" fmla="*/ 0 60000 65536"/>
              <a:gd name="T9" fmla="*/ 1 60000 65536"/>
              <a:gd name="T10" fmla="*/ 2 60000 65536"/>
              <a:gd name="T11" fmla="*/ 3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a:solidFill>
                  <a:srgbClr val="000000"/>
                </a:solidFill>
                <a:latin typeface="+mn-lt"/>
                <a:ea typeface="+mn-ea"/>
              </a:rPr>
              <a:t>0.27</a:t>
            </a:r>
          </a:p>
        </p:txBody>
      </p:sp>
      <p:sp>
        <p:nvSpPr>
          <p:cNvPr id="22" name="Cloud 21"/>
          <p:cNvSpPr/>
          <p:nvPr/>
        </p:nvSpPr>
        <p:spPr>
          <a:xfrm>
            <a:off x="5486400" y="1981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0.11</a:t>
            </a:r>
          </a:p>
        </p:txBody>
      </p:sp>
      <p:sp>
        <p:nvSpPr>
          <p:cNvPr id="23" name="Cloud 22"/>
          <p:cNvSpPr/>
          <p:nvPr/>
        </p:nvSpPr>
        <p:spPr>
          <a:xfrm>
            <a:off x="5486400" y="2743200"/>
            <a:ext cx="990600" cy="685800"/>
          </a:xfrm>
          <a:prstGeom prst="cloud">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a:solidFill>
                  <a:srgbClr val="000000"/>
                </a:solidFill>
              </a:rPr>
              <a:t>0.11</a:t>
            </a:r>
          </a:p>
        </p:txBody>
      </p:sp>
      <p:sp>
        <p:nvSpPr>
          <p:cNvPr id="29" name="Cloud 28"/>
          <p:cNvSpPr/>
          <p:nvPr/>
        </p:nvSpPr>
        <p:spPr>
          <a:xfrm>
            <a:off x="7162800" y="2743200"/>
            <a:ext cx="990600" cy="685800"/>
          </a:xfrm>
          <a:prstGeom prst="cloud">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a:solidFill>
                  <a:srgbClr val="000000"/>
                </a:solidFill>
              </a:rPr>
              <a:t>0.18</a:t>
            </a:r>
          </a:p>
        </p:txBody>
      </p:sp>
      <p:sp>
        <p:nvSpPr>
          <p:cNvPr id="33" name="Sun 32"/>
          <p:cNvSpPr>
            <a:spLocks noChangeArrowheads="1"/>
          </p:cNvSpPr>
          <p:nvPr/>
        </p:nvSpPr>
        <p:spPr bwMode="auto">
          <a:xfrm>
            <a:off x="2971800" y="-1752600"/>
            <a:ext cx="3048000" cy="2441448"/>
          </a:xfrm>
          <a:prstGeom prst="sun">
            <a:avLst>
              <a:gd name="adj" fmla="val 25000"/>
            </a:avLst>
          </a:prstGeom>
          <a:gradFill rotWithShape="1">
            <a:gsLst>
              <a:gs pos="0">
                <a:srgbClr val="FFFF85"/>
              </a:gs>
              <a:gs pos="100000">
                <a:srgbClr val="EBEB00"/>
              </a:gs>
            </a:gsLst>
            <a:lin ang="5400000"/>
          </a:gradFill>
          <a:ln w="9525">
            <a:solidFill>
              <a:srgbClr val="CCCC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mn-lt"/>
              <a:ea typeface="+mn-ea"/>
            </a:endParaRPr>
          </a:p>
        </p:txBody>
      </p:sp>
      <p:pic>
        <p:nvPicPr>
          <p:cNvPr id="28" name="Picture 2" descr="C:\Users\jgerth\AppData\Local\Microsoft\Windows\Temporary Internet Files\Content.IE5\HJ2E2IPO\MC90038936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7777" y="5818022"/>
            <a:ext cx="828446" cy="963778"/>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Alternate Process 2"/>
          <p:cNvSpPr/>
          <p:nvPr/>
        </p:nvSpPr>
        <p:spPr>
          <a:xfrm>
            <a:off x="5105400" y="5979947"/>
            <a:ext cx="1676400" cy="649453"/>
          </a:xfrm>
          <a:prstGeom prst="flowChartAlternate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r>
              <a:rPr lang="en-US" b="1" dirty="0">
                <a:solidFill>
                  <a:schemeClr val="bg1"/>
                </a:solidFill>
              </a:rPr>
              <a:t>0.25 (25%)</a:t>
            </a:r>
          </a:p>
          <a:p>
            <a:pPr algn="ctr">
              <a:defRPr/>
            </a:pPr>
            <a:r>
              <a:rPr lang="en-US" b="1" dirty="0">
                <a:solidFill>
                  <a:schemeClr val="bg1"/>
                </a:solidFill>
              </a:rPr>
              <a:t>Mostly Clear</a:t>
            </a:r>
          </a:p>
        </p:txBody>
      </p:sp>
    </p:spTree>
    <p:extLst>
      <p:ext uri="{BB962C8B-B14F-4D97-AF65-F5344CB8AC3E}">
        <p14:creationId xmlns:p14="http://schemas.microsoft.com/office/powerpoint/2010/main" val="4901261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GOES-East </a:t>
            </a:r>
            <a:r>
              <a:rPr lang="en-US" b="1" dirty="0" smtClean="0"/>
              <a:t>IR Window</a:t>
            </a:r>
          </a:p>
        </p:txBody>
      </p:sp>
      <p:pic>
        <p:nvPicPr>
          <p:cNvPr id="36867" name="Content Placeholder 3" descr="latest_eastir-1.gi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7643" y="1524000"/>
            <a:ext cx="5548714" cy="4876800"/>
          </a:xfrm>
        </p:spPr>
      </p:pic>
      <p:sp>
        <p:nvSpPr>
          <p:cNvPr id="36868" name="TextBox 4"/>
          <p:cNvSpPr txBox="1">
            <a:spLocks noChangeArrowheads="1"/>
          </p:cNvSpPr>
          <p:nvPr/>
        </p:nvSpPr>
        <p:spPr bwMode="auto">
          <a:xfrm>
            <a:off x="115887" y="6400800"/>
            <a:ext cx="308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dirty="0"/>
              <a:t>12:15 UTC 19 October 2009</a:t>
            </a:r>
          </a:p>
        </p:txBody>
      </p:sp>
    </p:spTree>
    <p:extLst>
      <p:ext uri="{BB962C8B-B14F-4D97-AF65-F5344CB8AC3E}">
        <p14:creationId xmlns:p14="http://schemas.microsoft.com/office/powerpoint/2010/main" val="11142078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n-US" sz="2700" dirty="0"/>
              <a:t>CRAS Total Sky Cover Algorithm</a:t>
            </a:r>
            <a:r>
              <a:rPr lang="en-US" sz="3600" b="1" dirty="0" smtClean="0"/>
              <a:t/>
            </a:r>
            <a:br>
              <a:rPr lang="en-US" sz="3600" b="1" dirty="0" smtClean="0"/>
            </a:br>
            <a:r>
              <a:rPr lang="en-US" b="1" dirty="0" smtClean="0"/>
              <a:t>CRAS Sky Cover Analysis</a:t>
            </a:r>
          </a:p>
        </p:txBody>
      </p:sp>
      <p:pic>
        <p:nvPicPr>
          <p:cNvPr id="37891" name="Content Placeholder 3" descr="analysis_sky_024m.gi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0800" y="1600200"/>
            <a:ext cx="6502400" cy="4876800"/>
          </a:xfrm>
        </p:spPr>
      </p:pic>
      <p:sp>
        <p:nvSpPr>
          <p:cNvPr id="7" name="Rectangle 6"/>
          <p:cNvSpPr/>
          <p:nvPr/>
        </p:nvSpPr>
        <p:spPr>
          <a:xfrm>
            <a:off x="3055936" y="1904999"/>
            <a:ext cx="731520" cy="109728"/>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8" name="TextBox 16"/>
          <p:cNvSpPr txBox="1">
            <a:spLocks noChangeArrowheads="1"/>
          </p:cNvSpPr>
          <p:nvPr/>
        </p:nvSpPr>
        <p:spPr bwMode="auto">
          <a:xfrm>
            <a:off x="115887" y="6400800"/>
            <a:ext cx="308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dirty="0"/>
              <a:t>12:00 UTC 19 October 2009</a:t>
            </a:r>
          </a:p>
        </p:txBody>
      </p:sp>
    </p:spTree>
    <p:extLst>
      <p:ext uri="{BB962C8B-B14F-4D97-AF65-F5344CB8AC3E}">
        <p14:creationId xmlns:p14="http://schemas.microsoft.com/office/powerpoint/2010/main" val="36783072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itle 3"/>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Forecast </a:t>
            </a:r>
            <a:r>
              <a:rPr lang="en-US" b="1" dirty="0" smtClean="0"/>
              <a:t>Comparison</a:t>
            </a:r>
          </a:p>
        </p:txBody>
      </p:sp>
      <p:sp>
        <p:nvSpPr>
          <p:cNvPr id="38917" name="Text Placeholder 4"/>
          <p:cNvSpPr>
            <a:spLocks noGrp="1"/>
          </p:cNvSpPr>
          <p:nvPr>
            <p:ph type="body" idx="1"/>
          </p:nvPr>
        </p:nvSpPr>
        <p:spPr>
          <a:xfrm>
            <a:off x="76200" y="1798638"/>
            <a:ext cx="4421188" cy="639762"/>
          </a:xfrm>
        </p:spPr>
        <p:txBody>
          <a:bodyPr>
            <a:noAutofit/>
          </a:bodyPr>
          <a:lstStyle/>
          <a:p>
            <a:r>
              <a:rPr lang="en-US" sz="1600" b="1" dirty="0" smtClean="0"/>
              <a:t>CRAS 45 km Sky Cover 24-hour Forecast </a:t>
            </a:r>
          </a:p>
        </p:txBody>
      </p:sp>
      <p:sp>
        <p:nvSpPr>
          <p:cNvPr id="38918" name="Text Placeholder 6"/>
          <p:cNvSpPr>
            <a:spLocks noGrp="1"/>
          </p:cNvSpPr>
          <p:nvPr>
            <p:ph type="body" sz="quarter" idx="3"/>
          </p:nvPr>
        </p:nvSpPr>
        <p:spPr>
          <a:xfrm>
            <a:off x="4645025" y="1798638"/>
            <a:ext cx="4422775" cy="639762"/>
          </a:xfrm>
        </p:spPr>
        <p:txBody>
          <a:bodyPr>
            <a:noAutofit/>
          </a:bodyPr>
          <a:lstStyle/>
          <a:p>
            <a:r>
              <a:rPr lang="en-US" sz="1600" b="1" dirty="0" smtClean="0"/>
              <a:t>NDFD Official Sky Cover 15-hour Forecast</a:t>
            </a:r>
          </a:p>
        </p:txBody>
      </p:sp>
      <p:sp>
        <p:nvSpPr>
          <p:cNvPr id="15" name="Rectangle 14"/>
          <p:cNvSpPr/>
          <p:nvPr/>
        </p:nvSpPr>
        <p:spPr>
          <a:xfrm>
            <a:off x="5715000" y="2879725"/>
            <a:ext cx="704850" cy="92075"/>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6" name="Rectangle 15"/>
          <p:cNvSpPr/>
          <p:nvPr/>
        </p:nvSpPr>
        <p:spPr>
          <a:xfrm>
            <a:off x="1066800" y="2879725"/>
            <a:ext cx="704850" cy="92075"/>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38921" name="TextBox 16"/>
          <p:cNvSpPr txBox="1">
            <a:spLocks noChangeArrowheads="1"/>
          </p:cNvSpPr>
          <p:nvPr/>
        </p:nvSpPr>
        <p:spPr bwMode="auto">
          <a:xfrm>
            <a:off x="39687" y="6400800"/>
            <a:ext cx="308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dirty="0"/>
              <a:t>12:00 UTC 19 October 2009</a:t>
            </a:r>
          </a:p>
        </p:txBody>
      </p:sp>
      <p:pic>
        <p:nvPicPr>
          <p:cNvPr id="11" name="Content Placeholder 21" descr="cras45na_sky_024m.gif"/>
          <p:cNvPicPr>
            <a:picLocks noGrp="1" noChangeAspect="1"/>
          </p:cNvPicPr>
          <p:nvPr/>
        </p:nvPicPr>
        <p:blipFill>
          <a:blip r:embed="rId2">
            <a:extLst>
              <a:ext uri="{28A0092B-C50C-407E-A947-70E740481C1C}">
                <a14:useLocalDpi xmlns:a14="http://schemas.microsoft.com/office/drawing/2010/main" val="0"/>
              </a:ext>
            </a:extLst>
          </a:blip>
          <a:srcRect t="-15199" b="-15199"/>
          <a:stretch>
            <a:fillRect/>
          </a:stretch>
        </p:blipFill>
        <p:spPr bwMode="auto">
          <a:xfrm>
            <a:off x="0" y="1925637"/>
            <a:ext cx="4497388"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19" descr="ndfdsky_sky_024m.gif"/>
          <p:cNvPicPr>
            <a:picLocks noGrp="1" noChangeAspect="1"/>
          </p:cNvPicPr>
          <p:nvPr/>
        </p:nvPicPr>
        <p:blipFill>
          <a:blip r:embed="rId3">
            <a:extLst>
              <a:ext uri="{28A0092B-C50C-407E-A947-70E740481C1C}">
                <a14:useLocalDpi xmlns:a14="http://schemas.microsoft.com/office/drawing/2010/main" val="0"/>
              </a:ext>
            </a:extLst>
          </a:blip>
          <a:srcRect t="-15173" b="-15173"/>
          <a:stretch>
            <a:fillRect/>
          </a:stretch>
        </p:blipFill>
        <p:spPr bwMode="auto">
          <a:xfrm>
            <a:off x="4645025" y="1925637"/>
            <a:ext cx="4498975"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097280" y="2633472"/>
            <a:ext cx="676656" cy="73152"/>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18" name="Rectangle 17"/>
          <p:cNvSpPr/>
          <p:nvPr/>
        </p:nvSpPr>
        <p:spPr>
          <a:xfrm>
            <a:off x="5715000" y="2633472"/>
            <a:ext cx="713232" cy="73152"/>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40485820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a:t>Comparison </a:t>
            </a:r>
            <a:r>
              <a:rPr lang="en-US" b="1" dirty="0" smtClean="0"/>
              <a:t>to Analysis</a:t>
            </a:r>
          </a:p>
        </p:txBody>
      </p:sp>
      <p:sp>
        <p:nvSpPr>
          <p:cNvPr id="39944" name="TextBox 11"/>
          <p:cNvSpPr txBox="1">
            <a:spLocks noChangeArrowheads="1"/>
          </p:cNvSpPr>
          <p:nvPr/>
        </p:nvSpPr>
        <p:spPr bwMode="auto">
          <a:xfrm>
            <a:off x="39687" y="6400800"/>
            <a:ext cx="308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dirty="0"/>
              <a:t>12:00 UTC 19 October 2009</a:t>
            </a:r>
          </a:p>
        </p:txBody>
      </p:sp>
      <p:sp>
        <p:nvSpPr>
          <p:cNvPr id="15" name="Text Placeholder 4"/>
          <p:cNvSpPr>
            <a:spLocks noGrp="1"/>
          </p:cNvSpPr>
          <p:nvPr>
            <p:ph type="body" idx="1"/>
          </p:nvPr>
        </p:nvSpPr>
        <p:spPr>
          <a:xfrm>
            <a:off x="76200" y="1798638"/>
            <a:ext cx="4421188" cy="639762"/>
          </a:xfrm>
        </p:spPr>
        <p:txBody>
          <a:bodyPr>
            <a:noAutofit/>
          </a:bodyPr>
          <a:lstStyle/>
          <a:p>
            <a:r>
              <a:rPr lang="en-US" sz="1600" b="1" dirty="0" smtClean="0"/>
              <a:t>CRAS 45 km Sky Cover 24-hour Forecast </a:t>
            </a:r>
          </a:p>
        </p:txBody>
      </p:sp>
      <p:sp>
        <p:nvSpPr>
          <p:cNvPr id="16" name="Text Placeholder 6"/>
          <p:cNvSpPr>
            <a:spLocks noGrp="1"/>
          </p:cNvSpPr>
          <p:nvPr>
            <p:ph type="body" sz="quarter" idx="3"/>
          </p:nvPr>
        </p:nvSpPr>
        <p:spPr>
          <a:xfrm>
            <a:off x="4645025" y="1798638"/>
            <a:ext cx="4422775" cy="639762"/>
          </a:xfrm>
        </p:spPr>
        <p:txBody>
          <a:bodyPr>
            <a:noAutofit/>
          </a:bodyPr>
          <a:lstStyle/>
          <a:p>
            <a:r>
              <a:rPr lang="en-US" sz="1600" b="1" dirty="0" smtClean="0"/>
              <a:t>NDFD Official Sky Cover 15-hour Forecast</a:t>
            </a:r>
          </a:p>
        </p:txBody>
      </p:sp>
      <p:pic>
        <p:nvPicPr>
          <p:cNvPr id="17" name="Content Placeholder 8" descr="cras45na_vsky_024m.gif"/>
          <p:cNvPicPr>
            <a:picLocks noGrp="1" noChangeAspect="1"/>
          </p:cNvPicPr>
          <p:nvPr/>
        </p:nvPicPr>
        <p:blipFill>
          <a:blip r:embed="rId2">
            <a:extLst>
              <a:ext uri="{28A0092B-C50C-407E-A947-70E740481C1C}">
                <a14:useLocalDpi xmlns:a14="http://schemas.microsoft.com/office/drawing/2010/main" val="0"/>
              </a:ext>
            </a:extLst>
          </a:blip>
          <a:srcRect t="-15199" b="-15199"/>
          <a:stretch>
            <a:fillRect/>
          </a:stretch>
        </p:blipFill>
        <p:spPr bwMode="auto">
          <a:xfrm>
            <a:off x="0" y="1925637"/>
            <a:ext cx="4497388"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tent Placeholder 9" descr="ndfdsky_vsky_024m.gif"/>
          <p:cNvPicPr>
            <a:picLocks noGrp="1" noChangeAspect="1"/>
          </p:cNvPicPr>
          <p:nvPr/>
        </p:nvPicPr>
        <p:blipFill>
          <a:blip r:embed="rId3">
            <a:extLst>
              <a:ext uri="{28A0092B-C50C-407E-A947-70E740481C1C}">
                <a14:useLocalDpi xmlns:a14="http://schemas.microsoft.com/office/drawing/2010/main" val="0"/>
              </a:ext>
            </a:extLst>
          </a:blip>
          <a:srcRect t="-15173" b="-15173"/>
          <a:stretch>
            <a:fillRect/>
          </a:stretch>
        </p:blipFill>
        <p:spPr bwMode="auto">
          <a:xfrm>
            <a:off x="4645025" y="1925637"/>
            <a:ext cx="4498975"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648200" y="2633472"/>
            <a:ext cx="713232" cy="73152"/>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20" name="Rectangle 19"/>
          <p:cNvSpPr/>
          <p:nvPr/>
        </p:nvSpPr>
        <p:spPr>
          <a:xfrm>
            <a:off x="76200" y="2633472"/>
            <a:ext cx="658368" cy="73152"/>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12254592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2700" dirty="0"/>
              <a:t>CRAS Total Sky Cover Algorithm</a:t>
            </a:r>
            <a:r>
              <a:rPr lang="en-US" sz="4800" b="1" dirty="0"/>
              <a:t/>
            </a:r>
            <a:br>
              <a:rPr lang="en-US" sz="4800" b="1" dirty="0"/>
            </a:br>
            <a:r>
              <a:rPr lang="en-US" b="1" dirty="0" smtClean="0"/>
              <a:t>WRF vs. CRAS Comparisons</a:t>
            </a:r>
            <a:endParaRPr lang="en-US" dirty="0"/>
          </a:p>
        </p:txBody>
      </p:sp>
      <p:pic>
        <p:nvPicPr>
          <p:cNvPr id="7170" name="Picture 44"/>
          <p:cNvPicPr>
            <a:picLocks noChangeAspect="1" noChangeArrowheads="1"/>
          </p:cNvPicPr>
          <p:nvPr/>
        </p:nvPicPr>
        <p:blipFill rotWithShape="1">
          <a:blip r:embed="rId2">
            <a:extLst>
              <a:ext uri="{28A0092B-C50C-407E-A947-70E740481C1C}">
                <a14:useLocalDpi xmlns:a14="http://schemas.microsoft.com/office/drawing/2010/main" val="0"/>
              </a:ext>
            </a:extLst>
          </a:blip>
          <a:srcRect r="7834"/>
          <a:stretch/>
        </p:blipFill>
        <p:spPr bwMode="auto">
          <a:xfrm>
            <a:off x="2438400" y="1524000"/>
            <a:ext cx="646123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1"/>
          <p:cNvSpPr txBox="1">
            <a:spLocks/>
          </p:cNvSpPr>
          <p:nvPr/>
        </p:nvSpPr>
        <p:spPr>
          <a:xfrm>
            <a:off x="76200" y="1524000"/>
            <a:ext cx="2209800" cy="52578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a:solidFill>
              <a:schemeClr val="bg2">
                <a:lumMod val="25000"/>
              </a:schemeClr>
            </a:solidFill>
          </a:ln>
        </p:spPr>
        <p:txBody>
          <a:bodyP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sz="1200" dirty="0" smtClean="0"/>
          </a:p>
          <a:p>
            <a:r>
              <a:rPr lang="en-US" sz="1200" dirty="0" smtClean="0"/>
              <a:t>Default WRF cloud fraction takes the average of three primary layers (low, mid, and high).  Maximum cloud fraction can be computed if those three layers are averaged (they can be output).</a:t>
            </a:r>
          </a:p>
          <a:p>
            <a:endParaRPr lang="en-US" sz="1200" dirty="0" smtClean="0"/>
          </a:p>
          <a:p>
            <a:r>
              <a:rPr lang="en-US" sz="1200" dirty="0" smtClean="0"/>
              <a:t>12-hr Cloud Cover Forecast MAE compared to the 1-hr NDFD is approximately 20% for CRAS, 25% for WRF with maximum cloud adjustment, and 30% for default WRF.</a:t>
            </a:r>
          </a:p>
          <a:p>
            <a:endParaRPr lang="en-US" sz="1200" dirty="0" smtClean="0"/>
          </a:p>
          <a:p>
            <a:r>
              <a:rPr lang="en-US" sz="1200" dirty="0" smtClean="0"/>
              <a:t>NDFD may overestimate clouds when actually clear.</a:t>
            </a:r>
          </a:p>
          <a:p>
            <a:endParaRPr lang="en-US" sz="1200" dirty="0" smtClean="0"/>
          </a:p>
          <a:p>
            <a:r>
              <a:rPr lang="en-US" sz="1200" dirty="0" smtClean="0"/>
              <a:t>These sample images, compared 12-hr forecasts to the NDFD, are valid at 12 October 2011, 00 UTC.</a:t>
            </a:r>
            <a:endParaRPr lang="en-US" sz="1200" dirty="0"/>
          </a:p>
        </p:txBody>
      </p:sp>
    </p:spTree>
    <p:extLst>
      <p:ext uri="{BB962C8B-B14F-4D97-AF65-F5344CB8AC3E}">
        <p14:creationId xmlns:p14="http://schemas.microsoft.com/office/powerpoint/2010/main" val="9405095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smtClean="0"/>
              <a:t>WRF vs. CRAS Performance</a:t>
            </a:r>
            <a:endParaRPr lang="en-US" b="1" dirty="0"/>
          </a:p>
        </p:txBody>
      </p:sp>
      <p:pic>
        <p:nvPicPr>
          <p:cNvPr id="4098"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752600"/>
            <a:ext cx="823950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9698" y="5782270"/>
            <a:ext cx="8087102" cy="923330"/>
          </a:xfrm>
          <a:prstGeom prst="rect">
            <a:avLst/>
          </a:prstGeom>
        </p:spPr>
        <p:txBody>
          <a:bodyPr wrap="square">
            <a:spAutoFit/>
          </a:bodyPr>
          <a:lstStyle/>
          <a:p>
            <a:r>
              <a:rPr lang="en-US" dirty="0"/>
              <a:t>Mean absolute error for total sky cover (%) over the period from 00 UTC 28 September 2011 to 00 UTC 8 October 2011.  Error is calculated based on the NAM </a:t>
            </a:r>
            <a:r>
              <a:rPr lang="en-US" dirty="0" smtClean="0"/>
              <a:t>analysis. </a:t>
            </a:r>
            <a:endParaRPr lang="en-US" dirty="0"/>
          </a:p>
        </p:txBody>
      </p:sp>
    </p:spTree>
    <p:extLst>
      <p:ext uri="{BB962C8B-B14F-4D97-AF65-F5344CB8AC3E}">
        <p14:creationId xmlns:p14="http://schemas.microsoft.com/office/powerpoint/2010/main" val="2085754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b="1" dirty="0" smtClean="0"/>
              <a:t>US Operational Forecast Models</a:t>
            </a:r>
            <a:r>
              <a:rPr lang="en-US" dirty="0" smtClean="0"/>
              <a:t/>
            </a:r>
            <a:br>
              <a:rPr lang="en-US" dirty="0" smtClean="0"/>
            </a:br>
            <a:r>
              <a:rPr lang="en-US" sz="2800" dirty="0" smtClean="0"/>
              <a:t>Limited use of GOES Sounder observations</a:t>
            </a:r>
            <a:endParaRPr lang="en-US" dirty="0"/>
          </a:p>
        </p:txBody>
      </p:sp>
      <p:sp>
        <p:nvSpPr>
          <p:cNvPr id="2" name="Content Placeholder 1"/>
          <p:cNvSpPr>
            <a:spLocks noGrp="1"/>
          </p:cNvSpPr>
          <p:nvPr>
            <p:ph idx="1"/>
          </p:nvPr>
        </p:nvSpPr>
        <p:spPr/>
        <p:txBody>
          <a:bodyPr>
            <a:normAutofit/>
          </a:bodyPr>
          <a:lstStyle/>
          <a:p>
            <a:endParaRPr lang="en-US" dirty="0" smtClean="0"/>
          </a:p>
          <a:p>
            <a:r>
              <a:rPr lang="en-US" dirty="0" smtClean="0"/>
              <a:t>The North American Model (NAM) and Global Forecast System (GFS) </a:t>
            </a:r>
            <a:r>
              <a:rPr lang="en-US" b="1" dirty="0" smtClean="0"/>
              <a:t>do</a:t>
            </a:r>
            <a:r>
              <a:rPr lang="en-US" dirty="0" smtClean="0"/>
              <a:t> use brightness temperatures from the GOES Sounders (GOES-W/15 and GOES-E/13) </a:t>
            </a:r>
            <a:r>
              <a:rPr lang="en-US" u="sng" dirty="0" smtClean="0"/>
              <a:t>over ocean</a:t>
            </a:r>
            <a:r>
              <a:rPr lang="en-US" dirty="0" smtClean="0"/>
              <a:t> as part of their radiance assimilation system.</a:t>
            </a:r>
          </a:p>
          <a:p>
            <a:endParaRPr lang="en-US" dirty="0" smtClean="0"/>
          </a:p>
          <a:p>
            <a:r>
              <a:rPr lang="en-US" dirty="0" smtClean="0"/>
              <a:t>However, they </a:t>
            </a:r>
            <a:r>
              <a:rPr lang="en-US" b="1" dirty="0" smtClean="0"/>
              <a:t>do not </a:t>
            </a:r>
            <a:r>
              <a:rPr lang="en-US" dirty="0" smtClean="0"/>
              <a:t>use retrievals, and they </a:t>
            </a:r>
            <a:r>
              <a:rPr lang="en-US" b="1" dirty="0" smtClean="0"/>
              <a:t>do not </a:t>
            </a:r>
            <a:r>
              <a:rPr lang="en-US" dirty="0" smtClean="0"/>
              <a:t>use GOES Sounder observations </a:t>
            </a:r>
            <a:r>
              <a:rPr lang="en-US" u="sng" dirty="0" smtClean="0"/>
              <a:t>over land</a:t>
            </a:r>
            <a:r>
              <a:rPr lang="en-US" dirty="0" smtClean="0"/>
              <a:t>.</a:t>
            </a:r>
          </a:p>
          <a:p>
            <a:endParaRPr lang="en-US" dirty="0" smtClean="0"/>
          </a:p>
          <a:p>
            <a:r>
              <a:rPr lang="en-US" dirty="0" smtClean="0"/>
              <a:t>The Rapid Update Cycle (RUC) </a:t>
            </a:r>
            <a:r>
              <a:rPr lang="en-US" b="1" dirty="0" smtClean="0"/>
              <a:t>does</a:t>
            </a:r>
            <a:r>
              <a:rPr lang="en-US" dirty="0" smtClean="0"/>
              <a:t> use </a:t>
            </a:r>
            <a:r>
              <a:rPr lang="en-US" dirty="0" err="1" smtClean="0"/>
              <a:t>precipitable</a:t>
            </a:r>
            <a:r>
              <a:rPr lang="en-US" dirty="0" smtClean="0"/>
              <a:t> water (PW) </a:t>
            </a:r>
            <a:r>
              <a:rPr lang="en-US" i="1" dirty="0" smtClean="0"/>
              <a:t>retrievals</a:t>
            </a:r>
            <a:r>
              <a:rPr lang="en-US" dirty="0" smtClean="0"/>
              <a:t> </a:t>
            </a:r>
            <a:r>
              <a:rPr lang="en-US" u="sng" dirty="0" smtClean="0"/>
              <a:t>over ocean</a:t>
            </a:r>
            <a:r>
              <a:rPr lang="en-US" dirty="0" smtClean="0"/>
              <a:t> from GOES-15 </a:t>
            </a:r>
            <a:r>
              <a:rPr lang="en-US" u="sng" dirty="0" smtClean="0"/>
              <a:t>only</a:t>
            </a:r>
            <a:r>
              <a:rPr lang="en-US" dirty="0" smtClean="0"/>
              <a:t>.</a:t>
            </a:r>
          </a:p>
        </p:txBody>
      </p:sp>
    </p:spTree>
    <p:extLst>
      <p:ext uri="{BB962C8B-B14F-4D97-AF65-F5344CB8AC3E}">
        <p14:creationId xmlns:p14="http://schemas.microsoft.com/office/powerpoint/2010/main" val="30575875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2700" dirty="0"/>
              <a:t>CRAS Total Sky Cover Algorithm</a:t>
            </a:r>
            <a:r>
              <a:rPr lang="en-US" dirty="0"/>
              <a:t/>
            </a:r>
            <a:br>
              <a:rPr lang="en-US" dirty="0"/>
            </a:br>
            <a:r>
              <a:rPr lang="en-US" b="1" dirty="0" smtClean="0"/>
              <a:t>WRF vs. CRAS Performance</a:t>
            </a:r>
            <a:endParaRPr lang="en-US" b="1" dirty="0"/>
          </a:p>
        </p:txBody>
      </p:sp>
      <p:sp>
        <p:nvSpPr>
          <p:cNvPr id="8" name="Rectangle 7"/>
          <p:cNvSpPr/>
          <p:nvPr/>
        </p:nvSpPr>
        <p:spPr>
          <a:xfrm>
            <a:off x="599698" y="5782270"/>
            <a:ext cx="8087102" cy="923330"/>
          </a:xfrm>
          <a:prstGeom prst="rect">
            <a:avLst/>
          </a:prstGeom>
        </p:spPr>
        <p:txBody>
          <a:bodyPr wrap="square">
            <a:spAutoFit/>
          </a:bodyPr>
          <a:lstStyle/>
          <a:p>
            <a:r>
              <a:rPr lang="en-US" dirty="0"/>
              <a:t>Mean absolute error for total sky cover (%) over the period from 00 UTC 28 September 2011 to 00 UTC 8 October 2011.  Error is calculated based on the </a:t>
            </a:r>
            <a:r>
              <a:rPr lang="en-US" dirty="0" smtClean="0"/>
              <a:t>NDFD 1-hour forecast. </a:t>
            </a:r>
            <a:endParaRPr lang="en-US" dirty="0"/>
          </a:p>
        </p:txBody>
      </p:sp>
      <p:pic>
        <p:nvPicPr>
          <p:cNvPr id="5122"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23950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8410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Final Thoughts on results and future directions</a:t>
            </a:r>
            <a:endParaRPr lang="en-US" sz="3200" dirty="0"/>
          </a:p>
        </p:txBody>
      </p:sp>
      <p:sp>
        <p:nvSpPr>
          <p:cNvPr id="4" name="Text Placeholder 3"/>
          <p:cNvSpPr>
            <a:spLocks noGrp="1"/>
          </p:cNvSpPr>
          <p:nvPr>
            <p:ph type="body" idx="1"/>
          </p:nvPr>
        </p:nvSpPr>
        <p:spPr/>
        <p:txBody>
          <a:bodyPr/>
          <a:lstStyle/>
          <a:p>
            <a:r>
              <a:rPr lang="en-US" dirty="0" smtClean="0"/>
              <a:t>Conclusions</a:t>
            </a:r>
            <a:endParaRPr lang="en-US" dirty="0"/>
          </a:p>
        </p:txBody>
      </p:sp>
    </p:spTree>
    <p:extLst>
      <p:ext uri="{BB962C8B-B14F-4D97-AF65-F5344CB8AC3E}">
        <p14:creationId xmlns:p14="http://schemas.microsoft.com/office/powerpoint/2010/main" val="833688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Final Thoughts</a:t>
            </a:r>
            <a:endParaRPr lang="en-US" b="1" dirty="0"/>
          </a:p>
        </p:txBody>
      </p:sp>
      <p:sp>
        <p:nvSpPr>
          <p:cNvPr id="4" name="Content Placeholder 3"/>
          <p:cNvSpPr>
            <a:spLocks noGrp="1"/>
          </p:cNvSpPr>
          <p:nvPr>
            <p:ph idx="1"/>
          </p:nvPr>
        </p:nvSpPr>
        <p:spPr/>
        <p:txBody>
          <a:bodyPr>
            <a:normAutofit fontScale="92500" lnSpcReduction="10000"/>
          </a:bodyPr>
          <a:lstStyle/>
          <a:p>
            <a:r>
              <a:rPr lang="en-US" dirty="0" smtClean="0"/>
              <a:t>Improvement not as large as hypothesized</a:t>
            </a:r>
          </a:p>
          <a:p>
            <a:pPr lvl="1"/>
            <a:r>
              <a:rPr lang="en-US" dirty="0" smtClean="0"/>
              <a:t>Number of data sets assimilated into operational models continues to grow, so finding improvement without new instrumentation difficult</a:t>
            </a:r>
          </a:p>
          <a:p>
            <a:r>
              <a:rPr lang="en-US" dirty="0" smtClean="0"/>
              <a:t>Moisture retrievals slightly beneficial to regional NWP within first 12 hours of forecast in best cases, but largely inconsequential over experiment period</a:t>
            </a:r>
          </a:p>
          <a:p>
            <a:pPr lvl="1"/>
            <a:r>
              <a:rPr lang="en-US" dirty="0" smtClean="0"/>
              <a:t>Bulk of moisture exists in lower troposphere during the summer and fall months, where GOES Sounder is “blind”</a:t>
            </a:r>
          </a:p>
          <a:p>
            <a:pPr lvl="1"/>
            <a:r>
              <a:rPr lang="en-US" dirty="0" smtClean="0"/>
              <a:t>Bias of GOES Sounder retrievals is not consistently less than background, when compared to GPS-TPW</a:t>
            </a:r>
          </a:p>
          <a:p>
            <a:pPr lvl="1"/>
            <a:r>
              <a:rPr lang="en-US" dirty="0" smtClean="0"/>
              <a:t>A 1D-var assimilation scheme on a high spatial resolution grid is likely to weight individual retrievals more, increasing absolute error by decreasing the spatial average</a:t>
            </a:r>
          </a:p>
          <a:p>
            <a:pPr lvl="1"/>
            <a:r>
              <a:rPr lang="en-US" dirty="0" smtClean="0"/>
              <a:t>Need to investigate techniques which conserve and redistribute moisture on medium horizontal scales O(10</a:t>
            </a:r>
            <a:r>
              <a:rPr lang="en-US" baseline="30000" dirty="0" smtClean="0"/>
              <a:t>2</a:t>
            </a:r>
            <a:r>
              <a:rPr lang="en-US" dirty="0" smtClean="0"/>
              <a:t>) km, preserving gradients</a:t>
            </a:r>
          </a:p>
          <a:p>
            <a:pPr lvl="1"/>
            <a:endParaRPr lang="en-US" dirty="0"/>
          </a:p>
        </p:txBody>
      </p:sp>
    </p:spTree>
    <p:extLst>
      <p:ext uri="{BB962C8B-B14F-4D97-AF65-F5344CB8AC3E}">
        <p14:creationId xmlns:p14="http://schemas.microsoft.com/office/powerpoint/2010/main" val="10857892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Final Thoughts</a:t>
            </a:r>
            <a:endParaRPr lang="en-US" b="1" dirty="0"/>
          </a:p>
        </p:txBody>
      </p:sp>
      <p:sp>
        <p:nvSpPr>
          <p:cNvPr id="3" name="Content Placeholder 2"/>
          <p:cNvSpPr>
            <a:spLocks noGrp="1"/>
          </p:cNvSpPr>
          <p:nvPr>
            <p:ph idx="1"/>
          </p:nvPr>
        </p:nvSpPr>
        <p:spPr/>
        <p:txBody>
          <a:bodyPr>
            <a:normAutofit fontScale="92500"/>
          </a:bodyPr>
          <a:lstStyle/>
          <a:p>
            <a:r>
              <a:rPr lang="en-US" dirty="0" smtClean="0"/>
              <a:t>Unable to certify that assimilation scheme and CRAS are functioning efficiently/optimally</a:t>
            </a:r>
          </a:p>
          <a:p>
            <a:pPr lvl="1"/>
            <a:r>
              <a:rPr lang="en-US" dirty="0" smtClean="0"/>
              <a:t>Comparatively poor performance of WRFY suggests that shortcomings in CRAS dynamics/physics dominating benefit of upstream moisture observations</a:t>
            </a:r>
          </a:p>
          <a:p>
            <a:pPr lvl="1"/>
            <a:r>
              <a:rPr lang="en-US" dirty="0" smtClean="0"/>
              <a:t>Assimilation technique applied here requires several interpolations between retrieval and WRF analysis since interface is not direct</a:t>
            </a:r>
          </a:p>
          <a:p>
            <a:r>
              <a:rPr lang="en-US" dirty="0" smtClean="0"/>
              <a:t>Cloud-top pressure occasionally too high in background profiles with substantial inversions</a:t>
            </a:r>
          </a:p>
          <a:p>
            <a:pPr lvl="1"/>
            <a:r>
              <a:rPr lang="en-US" dirty="0" smtClean="0"/>
              <a:t>New technique necessary to place low cloud based on likely vertical position; trust modeled atmosphere over product?</a:t>
            </a:r>
          </a:p>
          <a:p>
            <a:r>
              <a:rPr lang="en-US" dirty="0" smtClean="0"/>
              <a:t>WRF cloud fraction performs contrary to NWS expectations</a:t>
            </a:r>
          </a:p>
          <a:p>
            <a:pPr lvl="1"/>
            <a:r>
              <a:rPr lang="en-US" dirty="0" smtClean="0"/>
              <a:t>Improved cloud cover formulation necessary for short-term NWP models which break from large-scale climate model paradigm</a:t>
            </a:r>
            <a:endParaRPr lang="en-US" dirty="0"/>
          </a:p>
        </p:txBody>
      </p:sp>
    </p:spTree>
    <p:extLst>
      <p:ext uri="{BB962C8B-B14F-4D97-AF65-F5344CB8AC3E}">
        <p14:creationId xmlns:p14="http://schemas.microsoft.com/office/powerpoint/2010/main" val="11814482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dirty="0" smtClean="0"/>
              <a:t>Final Thoughts</a:t>
            </a:r>
            <a:endParaRPr lang="en-US" sz="4000" b="1" dirty="0"/>
          </a:p>
        </p:txBody>
      </p:sp>
      <p:pic>
        <p:nvPicPr>
          <p:cNvPr id="7" name="Picture Placeholder 6"/>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t="12749" b="12749"/>
          <a:stretch>
            <a:fillRect/>
          </a:stretch>
        </p:blipFill>
        <p:spPr>
          <a:xfrm>
            <a:off x="4506996" y="533400"/>
            <a:ext cx="4498891" cy="4191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Content Placeholder 1"/>
          <p:cNvSpPr>
            <a:spLocks noGrp="1"/>
          </p:cNvSpPr>
          <p:nvPr>
            <p:ph type="body" sz="half" idx="4294967295"/>
          </p:nvPr>
        </p:nvSpPr>
        <p:spPr>
          <a:xfrm>
            <a:off x="144462" y="1524000"/>
            <a:ext cx="4275138" cy="4812268"/>
          </a:xfrm>
        </p:spPr>
        <p:txBody>
          <a:bodyPr>
            <a:noAutofit/>
          </a:bodyPr>
          <a:lstStyle/>
          <a:p>
            <a:pPr>
              <a:spcAft>
                <a:spcPts val="1200"/>
              </a:spcAft>
            </a:pPr>
            <a:r>
              <a:rPr lang="en-US" sz="1900" dirty="0" smtClean="0"/>
              <a:t>Satellite observations play a fundamental role in NWP solutions.</a:t>
            </a:r>
          </a:p>
          <a:p>
            <a:pPr>
              <a:spcAft>
                <a:spcPts val="1200"/>
              </a:spcAft>
            </a:pPr>
            <a:r>
              <a:rPr lang="en-US" sz="1900" dirty="0" smtClean="0"/>
              <a:t>Leveraging the GOES Sounder is one way to improve the accuracy of the WRF-ARW forecast within the first 12 to 24 hours, especially away from oceans, where TPW retrieval assimilation does not occur in operational models.</a:t>
            </a:r>
          </a:p>
          <a:p>
            <a:pPr>
              <a:spcAft>
                <a:spcPts val="1200"/>
              </a:spcAft>
            </a:pPr>
            <a:r>
              <a:rPr lang="en-US" sz="1900" dirty="0" smtClean="0"/>
              <a:t>Subtle changes to the moisture field can impact NWP performance.</a:t>
            </a:r>
          </a:p>
          <a:p>
            <a:pPr>
              <a:spcAft>
                <a:spcPts val="1200"/>
              </a:spcAft>
            </a:pPr>
            <a:r>
              <a:rPr lang="en-US" sz="1900" dirty="0" smtClean="0"/>
              <a:t>Graphical output and real-time statistics from experiment are available online.</a:t>
            </a:r>
          </a:p>
        </p:txBody>
      </p:sp>
      <p:sp>
        <p:nvSpPr>
          <p:cNvPr id="6" name="Rectangle 5"/>
          <p:cNvSpPr/>
          <p:nvPr/>
        </p:nvSpPr>
        <p:spPr>
          <a:xfrm>
            <a:off x="2590800" y="6412468"/>
            <a:ext cx="6477000" cy="353943"/>
          </a:xfrm>
          <a:prstGeom prst="rect">
            <a:avLst/>
          </a:prstGeom>
        </p:spPr>
        <p:txBody>
          <a:bodyPr wrap="square">
            <a:spAutoFit/>
          </a:bodyPr>
          <a:lstStyle/>
          <a:p>
            <a:pPr algn="r"/>
            <a:r>
              <a:rPr lang="en-US" sz="1700" b="1" dirty="0" smtClean="0"/>
              <a:t>Author Information:  </a:t>
            </a:r>
            <a:r>
              <a:rPr lang="en-US" sz="1700" dirty="0" smtClean="0"/>
              <a:t>Jordan </a:t>
            </a:r>
            <a:r>
              <a:rPr lang="en-US" sz="1700" dirty="0" err="1"/>
              <a:t>Gerth</a:t>
            </a:r>
            <a:r>
              <a:rPr lang="en-US" sz="1700" dirty="0"/>
              <a:t>, </a:t>
            </a:r>
            <a:r>
              <a:rPr lang="en-US" sz="1700" u="sng" dirty="0"/>
              <a:t>j</a:t>
            </a:r>
            <a:r>
              <a:rPr lang="en-US" sz="1700" u="sng" dirty="0" smtClean="0"/>
              <a:t>ordan.gerth@ssec.wisc.edu</a:t>
            </a:r>
            <a:endParaRPr lang="en-US" sz="1700" u="sng" dirty="0"/>
          </a:p>
        </p:txBody>
      </p:sp>
    </p:spTree>
    <p:extLst>
      <p:ext uri="{BB962C8B-B14F-4D97-AF65-F5344CB8AC3E}">
        <p14:creationId xmlns:p14="http://schemas.microsoft.com/office/powerpoint/2010/main" val="1524775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Cloud and Moisture Assimilation</a:t>
            </a:r>
            <a:endParaRPr lang="en-US" sz="3200" dirty="0"/>
          </a:p>
        </p:txBody>
      </p:sp>
      <p:sp>
        <p:nvSpPr>
          <p:cNvPr id="5" name="Text Placeholder 4"/>
          <p:cNvSpPr>
            <a:spLocks noGrp="1"/>
          </p:cNvSpPr>
          <p:nvPr>
            <p:ph type="body" idx="1"/>
          </p:nvPr>
        </p:nvSpPr>
        <p:spPr/>
        <p:txBody>
          <a:bodyPr/>
          <a:lstStyle/>
          <a:p>
            <a:r>
              <a:rPr lang="en-US" dirty="0" smtClean="0"/>
              <a:t>Methodology and Examples</a:t>
            </a:r>
            <a:endParaRPr lang="en-US" dirty="0"/>
          </a:p>
        </p:txBody>
      </p:sp>
    </p:spTree>
    <p:extLst>
      <p:ext uri="{BB962C8B-B14F-4D97-AF65-F5344CB8AC3E}">
        <p14:creationId xmlns:p14="http://schemas.microsoft.com/office/powerpoint/2010/main" val="160997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28600" y="381000"/>
            <a:ext cx="868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2800" b="1" dirty="0">
                <a:solidFill>
                  <a:schemeClr val="tx2"/>
                </a:solidFill>
              </a:rPr>
              <a:t>Assimilating GOES Sounder in CRAS</a:t>
            </a:r>
          </a:p>
        </p:txBody>
      </p:sp>
      <p:sp>
        <p:nvSpPr>
          <p:cNvPr id="112643" name="Text Box 3"/>
          <p:cNvSpPr txBox="1">
            <a:spLocks noChangeArrowheads="1"/>
          </p:cNvSpPr>
          <p:nvPr/>
        </p:nvSpPr>
        <p:spPr bwMode="auto">
          <a:xfrm>
            <a:off x="228600" y="1066800"/>
            <a:ext cx="8686800" cy="1879600"/>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b="1" dirty="0">
                <a:solidFill>
                  <a:schemeClr val="bg2">
                    <a:lumMod val="50000"/>
                  </a:schemeClr>
                </a:solidFill>
              </a:rPr>
              <a:t>Cloud-top pressure and effective cloud amount are used adjust cloud water mixing ratio in the model.  Cloud checks are performed for low, high, and multi-layer clouds.</a:t>
            </a:r>
          </a:p>
          <a:p>
            <a:pPr eaLnBrk="1" hangingPunct="1"/>
            <a:endParaRPr lang="en-US" sz="1400" b="1" u="sng" dirty="0"/>
          </a:p>
          <a:p>
            <a:pPr eaLnBrk="1" hangingPunct="1"/>
            <a:r>
              <a:rPr lang="en-US" sz="1400" b="1" u="sng" dirty="0"/>
              <a:t>Background</a:t>
            </a:r>
            <a:r>
              <a:rPr lang="en-US" sz="1400" b="1" dirty="0"/>
              <a:t>	</a:t>
            </a:r>
            <a:r>
              <a:rPr lang="en-US" sz="1400" b="1" u="sng" dirty="0"/>
              <a:t>GOES</a:t>
            </a:r>
            <a:r>
              <a:rPr lang="en-US" sz="1400" b="1" dirty="0"/>
              <a:t>	 </a:t>
            </a:r>
            <a:r>
              <a:rPr lang="en-US" sz="1400" b="1" u="sng" dirty="0"/>
              <a:t>Operation</a:t>
            </a:r>
            <a:r>
              <a:rPr lang="en-US" sz="1400" b="1" dirty="0"/>
              <a:t>		</a:t>
            </a:r>
          </a:p>
          <a:p>
            <a:pPr eaLnBrk="1" hangingPunct="1"/>
            <a:r>
              <a:rPr lang="en-US" sz="1400" b="1" dirty="0"/>
              <a:t>Clear		Clear	 Do nothing (check RH)</a:t>
            </a:r>
          </a:p>
          <a:p>
            <a:pPr eaLnBrk="1" hangingPunct="1"/>
            <a:r>
              <a:rPr lang="en-US" sz="1400" b="1" dirty="0"/>
              <a:t>Cloudy		Cloudy	 Adjust cloud, RH, match top (up to two layers)</a:t>
            </a:r>
          </a:p>
          <a:p>
            <a:pPr eaLnBrk="1" hangingPunct="1"/>
            <a:r>
              <a:rPr lang="en-US" sz="1400" b="1" dirty="0"/>
              <a:t>Cloudy		Clear	 Clear cloud, adjust RH</a:t>
            </a:r>
          </a:p>
          <a:p>
            <a:pPr eaLnBrk="1" hangingPunct="1"/>
            <a:r>
              <a:rPr lang="en-US" sz="1400" b="1" dirty="0"/>
              <a:t>Clear		Cloudy	 Build new cloud, adjust RH</a:t>
            </a:r>
          </a:p>
        </p:txBody>
      </p:sp>
      <p:sp>
        <p:nvSpPr>
          <p:cNvPr id="112644" name="Text Box 4"/>
          <p:cNvSpPr txBox="1">
            <a:spLocks noChangeArrowheads="1"/>
          </p:cNvSpPr>
          <p:nvPr/>
        </p:nvSpPr>
        <p:spPr bwMode="auto">
          <a:xfrm>
            <a:off x="228600" y="3025775"/>
            <a:ext cx="8686800" cy="1825625"/>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b="1" dirty="0">
                <a:solidFill>
                  <a:schemeClr val="bg2">
                    <a:lumMod val="50000"/>
                  </a:schemeClr>
                </a:solidFill>
              </a:rPr>
              <a:t>Water Vapor Adjustments using GOES 3-Layer </a:t>
            </a:r>
            <a:r>
              <a:rPr lang="en-US" sz="1600" b="1" dirty="0" err="1">
                <a:solidFill>
                  <a:schemeClr val="bg2">
                    <a:lumMod val="50000"/>
                  </a:schemeClr>
                </a:solidFill>
              </a:rPr>
              <a:t>Precipitable</a:t>
            </a:r>
            <a:r>
              <a:rPr lang="en-US" sz="1600" b="1" dirty="0">
                <a:solidFill>
                  <a:schemeClr val="bg2">
                    <a:lumMod val="50000"/>
                  </a:schemeClr>
                </a:solidFill>
              </a:rPr>
              <a:t> Water </a:t>
            </a:r>
            <a:r>
              <a:rPr lang="en-US" sz="1600" b="1" dirty="0" smtClean="0">
                <a:solidFill>
                  <a:schemeClr val="bg2">
                    <a:lumMod val="50000"/>
                  </a:schemeClr>
                </a:solidFill>
              </a:rPr>
              <a:t>Retrievals (Li).</a:t>
            </a:r>
            <a:endParaRPr lang="en-US" sz="1600" b="1" dirty="0">
              <a:solidFill>
                <a:schemeClr val="bg2">
                  <a:lumMod val="50000"/>
                </a:schemeClr>
              </a:solidFill>
            </a:endParaRPr>
          </a:p>
          <a:p>
            <a:pPr eaLnBrk="1" hangingPunct="1"/>
            <a:endParaRPr lang="en-US" sz="1600" b="1" dirty="0">
              <a:solidFill>
                <a:srgbClr val="FF0000"/>
              </a:solidFill>
            </a:endParaRPr>
          </a:p>
          <a:p>
            <a:pPr eaLnBrk="1" hangingPunct="1"/>
            <a:r>
              <a:rPr lang="en-US" sz="1600" b="1" dirty="0"/>
              <a:t>1) Mean background mixing ratio profile is computed.</a:t>
            </a:r>
          </a:p>
          <a:p>
            <a:pPr eaLnBrk="1" hangingPunct="1"/>
            <a:r>
              <a:rPr lang="en-US" sz="1600" b="1" dirty="0"/>
              <a:t>2) Perturbations are </a:t>
            </a:r>
            <a:r>
              <a:rPr lang="en-US" sz="1600" b="1" dirty="0" smtClean="0"/>
              <a:t>removed.</a:t>
            </a:r>
            <a:endParaRPr lang="en-US" sz="1600" b="1" dirty="0"/>
          </a:p>
          <a:p>
            <a:pPr eaLnBrk="1" hangingPunct="1"/>
            <a:r>
              <a:rPr lang="en-US" sz="1600" b="1" dirty="0"/>
              <a:t>3) Mean profile is adjusted to match GOES 3-layer PW using 1D </a:t>
            </a:r>
            <a:r>
              <a:rPr lang="en-US" sz="1600" b="1" dirty="0" err="1"/>
              <a:t>var</a:t>
            </a:r>
            <a:r>
              <a:rPr lang="en-US" sz="1600" b="1" dirty="0"/>
              <a:t> (strong constraint).</a:t>
            </a:r>
          </a:p>
          <a:p>
            <a:pPr eaLnBrk="1" hangingPunct="1"/>
            <a:r>
              <a:rPr lang="en-US" sz="1600" b="1" dirty="0"/>
              <a:t>4) Perturbations are added to adjusted profile.</a:t>
            </a:r>
          </a:p>
          <a:p>
            <a:pPr eaLnBrk="1" hangingPunct="1"/>
            <a:r>
              <a:rPr lang="en-US" sz="1600" b="1" dirty="0"/>
              <a:t>5) RH profile checked for “clearness”.  </a:t>
            </a:r>
          </a:p>
        </p:txBody>
      </p:sp>
      <p:sp>
        <p:nvSpPr>
          <p:cNvPr id="112645" name="Text Box 5"/>
          <p:cNvSpPr txBox="1">
            <a:spLocks noChangeArrowheads="1"/>
          </p:cNvSpPr>
          <p:nvPr/>
        </p:nvSpPr>
        <p:spPr bwMode="auto">
          <a:xfrm>
            <a:off x="228600" y="4927600"/>
            <a:ext cx="8686800" cy="1641475"/>
          </a:xfrm>
          <a:prstGeom prst="rect">
            <a:avLst/>
          </a:prstGeom>
          <a:solidFill>
            <a:schemeClr val="bg1"/>
          </a:solidFill>
          <a:ln w="222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600" b="1" dirty="0">
                <a:solidFill>
                  <a:schemeClr val="bg2">
                    <a:lumMod val="50000"/>
                  </a:schemeClr>
                </a:solidFill>
              </a:rPr>
              <a:t>A 12-hour spin-up forecast is used to initialize water vapor and clouds.</a:t>
            </a:r>
          </a:p>
          <a:p>
            <a:pPr eaLnBrk="1" hangingPunct="1"/>
            <a:endParaRPr lang="en-US" sz="1600" b="1" dirty="0">
              <a:solidFill>
                <a:srgbClr val="FF0000"/>
              </a:solidFill>
            </a:endParaRPr>
          </a:p>
          <a:p>
            <a:pPr eaLnBrk="1" hangingPunct="1"/>
            <a:r>
              <a:rPr lang="en-US" sz="1600" b="1" dirty="0">
                <a:solidFill>
                  <a:srgbClr val="FF0000"/>
                </a:solidFill>
              </a:rPr>
              <a:t>      T-12                      T-9                     T-6                        T-3                        T=0</a:t>
            </a:r>
          </a:p>
          <a:p>
            <a:pPr eaLnBrk="1" hangingPunct="1"/>
            <a:endParaRPr lang="en-US" sz="1600" b="1" dirty="0">
              <a:solidFill>
                <a:srgbClr val="FF0000"/>
              </a:solidFill>
            </a:endParaRPr>
          </a:p>
          <a:p>
            <a:pPr eaLnBrk="1" hangingPunct="1"/>
            <a:endParaRPr lang="en-US" b="1" dirty="0">
              <a:solidFill>
                <a:srgbClr val="FF0000"/>
              </a:solidFill>
            </a:endParaRPr>
          </a:p>
          <a:p>
            <a:pPr eaLnBrk="1" hangingPunct="1"/>
            <a:endParaRPr lang="en-US" b="1" dirty="0">
              <a:solidFill>
                <a:srgbClr val="FF0000"/>
              </a:solidFill>
            </a:endParaRPr>
          </a:p>
        </p:txBody>
      </p:sp>
      <p:sp>
        <p:nvSpPr>
          <p:cNvPr id="112646" name="Text Box 6"/>
          <p:cNvSpPr txBox="1">
            <a:spLocks noChangeArrowheads="1"/>
          </p:cNvSpPr>
          <p:nvPr/>
        </p:nvSpPr>
        <p:spPr bwMode="auto">
          <a:xfrm>
            <a:off x="778858" y="6146800"/>
            <a:ext cx="6764942" cy="307777"/>
          </a:xfrm>
          <a:prstGeom prst="rect">
            <a:avLst/>
          </a:prstGeom>
          <a:solidFill>
            <a:schemeClr val="bg1"/>
          </a:solidFill>
          <a:ln w="22225">
            <a:solidFill>
              <a:srgbClr val="007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b="1" dirty="0"/>
              <a:t>…………………………… </a:t>
            </a:r>
            <a:r>
              <a:rPr lang="en-US" sz="1400" b="1" dirty="0" smtClean="0"/>
              <a:t>GOES </a:t>
            </a:r>
            <a:r>
              <a:rPr lang="en-US" sz="1400" b="1" dirty="0"/>
              <a:t>Sounder </a:t>
            </a:r>
            <a:r>
              <a:rPr lang="en-US" sz="1400" b="1" dirty="0" smtClean="0"/>
              <a:t>PW </a:t>
            </a:r>
            <a:r>
              <a:rPr lang="en-US" sz="1400" b="1" dirty="0"/>
              <a:t>and </a:t>
            </a:r>
            <a:r>
              <a:rPr lang="en-US" sz="1400" b="1" dirty="0" smtClean="0"/>
              <a:t>Cloud ……………………………</a:t>
            </a:r>
            <a:endParaRPr lang="en-US" sz="1400" b="1" dirty="0"/>
          </a:p>
        </p:txBody>
      </p:sp>
      <p:sp>
        <p:nvSpPr>
          <p:cNvPr id="112647" name="Line 7"/>
          <p:cNvSpPr>
            <a:spLocks noChangeShapeType="1"/>
          </p:cNvSpPr>
          <p:nvPr/>
        </p:nvSpPr>
        <p:spPr bwMode="auto">
          <a:xfrm flipV="1">
            <a:off x="914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8" name="Line 8"/>
          <p:cNvSpPr>
            <a:spLocks noChangeShapeType="1"/>
          </p:cNvSpPr>
          <p:nvPr/>
        </p:nvSpPr>
        <p:spPr bwMode="auto">
          <a:xfrm flipV="1">
            <a:off x="1905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9" name="Line 9"/>
          <p:cNvSpPr>
            <a:spLocks noChangeShapeType="1"/>
          </p:cNvSpPr>
          <p:nvPr/>
        </p:nvSpPr>
        <p:spPr bwMode="auto">
          <a:xfrm flipV="1">
            <a:off x="3429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0" name="Line 10"/>
          <p:cNvSpPr>
            <a:spLocks noChangeShapeType="1"/>
          </p:cNvSpPr>
          <p:nvPr/>
        </p:nvSpPr>
        <p:spPr bwMode="auto">
          <a:xfrm flipV="1">
            <a:off x="5257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1" name="Line 11"/>
          <p:cNvSpPr>
            <a:spLocks noChangeShapeType="1"/>
          </p:cNvSpPr>
          <p:nvPr/>
        </p:nvSpPr>
        <p:spPr bwMode="auto">
          <a:xfrm flipV="1">
            <a:off x="7391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2" name="Line 12"/>
          <p:cNvSpPr>
            <a:spLocks noChangeShapeType="1"/>
          </p:cNvSpPr>
          <p:nvPr/>
        </p:nvSpPr>
        <p:spPr bwMode="auto">
          <a:xfrm>
            <a:off x="7456136" y="5842000"/>
            <a:ext cx="1306864"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3" name="Text Box 13"/>
          <p:cNvSpPr txBox="1">
            <a:spLocks noChangeArrowheads="1"/>
          </p:cNvSpPr>
          <p:nvPr/>
        </p:nvSpPr>
        <p:spPr bwMode="auto">
          <a:xfrm>
            <a:off x="7763634" y="5362575"/>
            <a:ext cx="999366" cy="307777"/>
          </a:xfrm>
          <a:prstGeom prst="rect">
            <a:avLst/>
          </a:prstGeom>
          <a:solidFill>
            <a:schemeClr val="bg1"/>
          </a:solidFill>
          <a:ln w="222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1400" b="1" dirty="0"/>
              <a:t>Forecast</a:t>
            </a:r>
          </a:p>
        </p:txBody>
      </p:sp>
      <p:sp>
        <p:nvSpPr>
          <p:cNvPr id="112654" name="Line 14"/>
          <p:cNvSpPr>
            <a:spLocks noChangeShapeType="1"/>
          </p:cNvSpPr>
          <p:nvPr/>
        </p:nvSpPr>
        <p:spPr bwMode="auto">
          <a:xfrm flipV="1">
            <a:off x="1600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5" name="Line 15"/>
          <p:cNvSpPr>
            <a:spLocks noChangeShapeType="1"/>
          </p:cNvSpPr>
          <p:nvPr/>
        </p:nvSpPr>
        <p:spPr bwMode="auto">
          <a:xfrm flipV="1">
            <a:off x="2057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6" name="Line 16"/>
          <p:cNvSpPr>
            <a:spLocks noChangeShapeType="1"/>
          </p:cNvSpPr>
          <p:nvPr/>
        </p:nvSpPr>
        <p:spPr bwMode="auto">
          <a:xfrm flipV="1">
            <a:off x="1066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7" name="Line 17"/>
          <p:cNvSpPr>
            <a:spLocks noChangeShapeType="1"/>
          </p:cNvSpPr>
          <p:nvPr/>
        </p:nvSpPr>
        <p:spPr bwMode="auto">
          <a:xfrm flipV="1">
            <a:off x="9144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8" name="Line 18"/>
          <p:cNvSpPr>
            <a:spLocks noChangeShapeType="1"/>
          </p:cNvSpPr>
          <p:nvPr/>
        </p:nvSpPr>
        <p:spPr bwMode="auto">
          <a:xfrm flipV="1">
            <a:off x="25908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9" name="Line 19"/>
          <p:cNvSpPr>
            <a:spLocks noChangeShapeType="1"/>
          </p:cNvSpPr>
          <p:nvPr/>
        </p:nvSpPr>
        <p:spPr bwMode="auto">
          <a:xfrm flipV="1">
            <a:off x="41148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0" name="Line 20"/>
          <p:cNvSpPr>
            <a:spLocks noChangeShapeType="1"/>
          </p:cNvSpPr>
          <p:nvPr/>
        </p:nvSpPr>
        <p:spPr bwMode="auto">
          <a:xfrm flipV="1">
            <a:off x="5791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1" name="Line 21"/>
          <p:cNvSpPr>
            <a:spLocks noChangeShapeType="1"/>
          </p:cNvSpPr>
          <p:nvPr/>
        </p:nvSpPr>
        <p:spPr bwMode="auto">
          <a:xfrm flipV="1">
            <a:off x="74676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2" name="Line 22"/>
          <p:cNvSpPr>
            <a:spLocks noChangeShapeType="1"/>
          </p:cNvSpPr>
          <p:nvPr/>
        </p:nvSpPr>
        <p:spPr bwMode="auto">
          <a:xfrm flipV="1">
            <a:off x="3505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3" name="Line 23"/>
          <p:cNvSpPr>
            <a:spLocks noChangeShapeType="1"/>
          </p:cNvSpPr>
          <p:nvPr/>
        </p:nvSpPr>
        <p:spPr bwMode="auto">
          <a:xfrm flipV="1">
            <a:off x="2438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4" name="Line 24"/>
          <p:cNvSpPr>
            <a:spLocks noChangeShapeType="1"/>
          </p:cNvSpPr>
          <p:nvPr/>
        </p:nvSpPr>
        <p:spPr bwMode="auto">
          <a:xfrm flipV="1">
            <a:off x="3581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5" name="Line 25"/>
          <p:cNvSpPr>
            <a:spLocks noChangeShapeType="1"/>
          </p:cNvSpPr>
          <p:nvPr/>
        </p:nvSpPr>
        <p:spPr bwMode="auto">
          <a:xfrm flipV="1">
            <a:off x="1981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6" name="Line 26"/>
          <p:cNvSpPr>
            <a:spLocks noChangeShapeType="1"/>
          </p:cNvSpPr>
          <p:nvPr/>
        </p:nvSpPr>
        <p:spPr bwMode="auto">
          <a:xfrm flipV="1">
            <a:off x="5334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7" name="Line 27"/>
          <p:cNvSpPr>
            <a:spLocks noChangeShapeType="1"/>
          </p:cNvSpPr>
          <p:nvPr/>
        </p:nvSpPr>
        <p:spPr bwMode="auto">
          <a:xfrm flipV="1">
            <a:off x="5410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8" name="Line 28"/>
          <p:cNvSpPr>
            <a:spLocks noChangeShapeType="1"/>
          </p:cNvSpPr>
          <p:nvPr/>
        </p:nvSpPr>
        <p:spPr bwMode="auto">
          <a:xfrm flipV="1">
            <a:off x="4038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69" name="Line 29"/>
          <p:cNvSpPr>
            <a:spLocks noChangeShapeType="1"/>
          </p:cNvSpPr>
          <p:nvPr/>
        </p:nvSpPr>
        <p:spPr bwMode="auto">
          <a:xfrm flipV="1">
            <a:off x="7315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0" name="Line 30"/>
          <p:cNvSpPr>
            <a:spLocks noChangeShapeType="1"/>
          </p:cNvSpPr>
          <p:nvPr/>
        </p:nvSpPr>
        <p:spPr bwMode="auto">
          <a:xfrm flipV="1">
            <a:off x="5943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1" name="Line 31"/>
          <p:cNvSpPr>
            <a:spLocks noChangeShapeType="1"/>
          </p:cNvSpPr>
          <p:nvPr/>
        </p:nvSpPr>
        <p:spPr bwMode="auto">
          <a:xfrm flipV="1">
            <a:off x="990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2" name="Line 32"/>
          <p:cNvSpPr>
            <a:spLocks noChangeShapeType="1"/>
          </p:cNvSpPr>
          <p:nvPr/>
        </p:nvSpPr>
        <p:spPr bwMode="auto">
          <a:xfrm flipV="1">
            <a:off x="1524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3" name="Line 33"/>
          <p:cNvSpPr>
            <a:spLocks noChangeShapeType="1"/>
          </p:cNvSpPr>
          <p:nvPr/>
        </p:nvSpPr>
        <p:spPr bwMode="auto">
          <a:xfrm flipV="1">
            <a:off x="1447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4" name="Line 34"/>
          <p:cNvSpPr>
            <a:spLocks noChangeShapeType="1"/>
          </p:cNvSpPr>
          <p:nvPr/>
        </p:nvSpPr>
        <p:spPr bwMode="auto">
          <a:xfrm flipV="1">
            <a:off x="1371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5" name="Line 35"/>
          <p:cNvSpPr>
            <a:spLocks noChangeShapeType="1"/>
          </p:cNvSpPr>
          <p:nvPr/>
        </p:nvSpPr>
        <p:spPr bwMode="auto">
          <a:xfrm flipV="1">
            <a:off x="15240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6" name="Line 36"/>
          <p:cNvSpPr>
            <a:spLocks noChangeShapeType="1"/>
          </p:cNvSpPr>
          <p:nvPr/>
        </p:nvSpPr>
        <p:spPr bwMode="auto">
          <a:xfrm flipV="1">
            <a:off x="20574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7" name="Line 37"/>
          <p:cNvSpPr>
            <a:spLocks noChangeShapeType="1"/>
          </p:cNvSpPr>
          <p:nvPr/>
        </p:nvSpPr>
        <p:spPr bwMode="auto">
          <a:xfrm flipV="1">
            <a:off x="3124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8" name="Line 38"/>
          <p:cNvSpPr>
            <a:spLocks noChangeShapeType="1"/>
          </p:cNvSpPr>
          <p:nvPr/>
        </p:nvSpPr>
        <p:spPr bwMode="auto">
          <a:xfrm flipV="1">
            <a:off x="35814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79" name="Line 39"/>
          <p:cNvSpPr>
            <a:spLocks noChangeShapeType="1"/>
          </p:cNvSpPr>
          <p:nvPr/>
        </p:nvSpPr>
        <p:spPr bwMode="auto">
          <a:xfrm flipV="1">
            <a:off x="4648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0" name="Line 40"/>
          <p:cNvSpPr>
            <a:spLocks noChangeShapeType="1"/>
          </p:cNvSpPr>
          <p:nvPr/>
        </p:nvSpPr>
        <p:spPr bwMode="auto">
          <a:xfrm flipV="1">
            <a:off x="52578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1" name="Line 41"/>
          <p:cNvSpPr>
            <a:spLocks noChangeShapeType="1"/>
          </p:cNvSpPr>
          <p:nvPr/>
        </p:nvSpPr>
        <p:spPr bwMode="auto">
          <a:xfrm flipV="1">
            <a:off x="63246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2" name="Line 42"/>
          <p:cNvSpPr>
            <a:spLocks noChangeShapeType="1"/>
          </p:cNvSpPr>
          <p:nvPr/>
        </p:nvSpPr>
        <p:spPr bwMode="auto">
          <a:xfrm flipV="1">
            <a:off x="6934200" y="5689600"/>
            <a:ext cx="0" cy="152400"/>
          </a:xfrm>
          <a:prstGeom prst="line">
            <a:avLst/>
          </a:prstGeom>
          <a:noFill/>
          <a:ln w="444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3" name="Line 43"/>
          <p:cNvSpPr>
            <a:spLocks noChangeShapeType="1"/>
          </p:cNvSpPr>
          <p:nvPr/>
        </p:nvSpPr>
        <p:spPr bwMode="auto">
          <a:xfrm>
            <a:off x="856407" y="5842000"/>
            <a:ext cx="6611193" cy="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4" name="Line 44"/>
          <p:cNvSpPr>
            <a:spLocks noChangeShapeType="1"/>
          </p:cNvSpPr>
          <p:nvPr/>
        </p:nvSpPr>
        <p:spPr bwMode="auto">
          <a:xfrm flipV="1">
            <a:off x="2133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5" name="Line 45"/>
          <p:cNvSpPr>
            <a:spLocks noChangeShapeType="1"/>
          </p:cNvSpPr>
          <p:nvPr/>
        </p:nvSpPr>
        <p:spPr bwMode="auto">
          <a:xfrm flipV="1">
            <a:off x="2514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6" name="Line 46"/>
          <p:cNvSpPr>
            <a:spLocks noChangeShapeType="1"/>
          </p:cNvSpPr>
          <p:nvPr/>
        </p:nvSpPr>
        <p:spPr bwMode="auto">
          <a:xfrm flipV="1">
            <a:off x="2590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7" name="Line 47"/>
          <p:cNvSpPr>
            <a:spLocks noChangeShapeType="1"/>
          </p:cNvSpPr>
          <p:nvPr/>
        </p:nvSpPr>
        <p:spPr bwMode="auto">
          <a:xfrm flipV="1">
            <a:off x="2667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8" name="Line 48"/>
          <p:cNvSpPr>
            <a:spLocks noChangeShapeType="1"/>
          </p:cNvSpPr>
          <p:nvPr/>
        </p:nvSpPr>
        <p:spPr bwMode="auto">
          <a:xfrm flipV="1">
            <a:off x="2971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89" name="Line 49"/>
          <p:cNvSpPr>
            <a:spLocks noChangeShapeType="1"/>
          </p:cNvSpPr>
          <p:nvPr/>
        </p:nvSpPr>
        <p:spPr bwMode="auto">
          <a:xfrm flipV="1">
            <a:off x="3048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0" name="Line 50"/>
          <p:cNvSpPr>
            <a:spLocks noChangeShapeType="1"/>
          </p:cNvSpPr>
          <p:nvPr/>
        </p:nvSpPr>
        <p:spPr bwMode="auto">
          <a:xfrm flipV="1">
            <a:off x="3200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1" name="Line 51"/>
          <p:cNvSpPr>
            <a:spLocks noChangeShapeType="1"/>
          </p:cNvSpPr>
          <p:nvPr/>
        </p:nvSpPr>
        <p:spPr bwMode="auto">
          <a:xfrm flipV="1">
            <a:off x="3124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2" name="Line 52"/>
          <p:cNvSpPr>
            <a:spLocks noChangeShapeType="1"/>
          </p:cNvSpPr>
          <p:nvPr/>
        </p:nvSpPr>
        <p:spPr bwMode="auto">
          <a:xfrm flipV="1">
            <a:off x="3657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3" name="Line 53"/>
          <p:cNvSpPr>
            <a:spLocks noChangeShapeType="1"/>
          </p:cNvSpPr>
          <p:nvPr/>
        </p:nvSpPr>
        <p:spPr bwMode="auto">
          <a:xfrm flipV="1">
            <a:off x="4114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4" name="Line 54"/>
          <p:cNvSpPr>
            <a:spLocks noChangeShapeType="1"/>
          </p:cNvSpPr>
          <p:nvPr/>
        </p:nvSpPr>
        <p:spPr bwMode="auto">
          <a:xfrm flipV="1">
            <a:off x="4191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5" name="Line 55"/>
          <p:cNvSpPr>
            <a:spLocks noChangeShapeType="1"/>
          </p:cNvSpPr>
          <p:nvPr/>
        </p:nvSpPr>
        <p:spPr bwMode="auto">
          <a:xfrm flipV="1">
            <a:off x="4267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6" name="Line 56"/>
          <p:cNvSpPr>
            <a:spLocks noChangeShapeType="1"/>
          </p:cNvSpPr>
          <p:nvPr/>
        </p:nvSpPr>
        <p:spPr bwMode="auto">
          <a:xfrm flipV="1">
            <a:off x="4572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7" name="Line 57"/>
          <p:cNvSpPr>
            <a:spLocks noChangeShapeType="1"/>
          </p:cNvSpPr>
          <p:nvPr/>
        </p:nvSpPr>
        <p:spPr bwMode="auto">
          <a:xfrm flipV="1">
            <a:off x="4800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8" name="Line 58"/>
          <p:cNvSpPr>
            <a:spLocks noChangeShapeType="1"/>
          </p:cNvSpPr>
          <p:nvPr/>
        </p:nvSpPr>
        <p:spPr bwMode="auto">
          <a:xfrm flipV="1">
            <a:off x="4648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99" name="Line 59"/>
          <p:cNvSpPr>
            <a:spLocks noChangeShapeType="1"/>
          </p:cNvSpPr>
          <p:nvPr/>
        </p:nvSpPr>
        <p:spPr bwMode="auto">
          <a:xfrm flipV="1">
            <a:off x="4724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0" name="Line 60"/>
          <p:cNvSpPr>
            <a:spLocks noChangeShapeType="1"/>
          </p:cNvSpPr>
          <p:nvPr/>
        </p:nvSpPr>
        <p:spPr bwMode="auto">
          <a:xfrm flipV="1">
            <a:off x="5181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1" name="Line 61"/>
          <p:cNvSpPr>
            <a:spLocks noChangeShapeType="1"/>
          </p:cNvSpPr>
          <p:nvPr/>
        </p:nvSpPr>
        <p:spPr bwMode="auto">
          <a:xfrm flipV="1">
            <a:off x="5715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2" name="Line 62"/>
          <p:cNvSpPr>
            <a:spLocks noChangeShapeType="1"/>
          </p:cNvSpPr>
          <p:nvPr/>
        </p:nvSpPr>
        <p:spPr bwMode="auto">
          <a:xfrm flipV="1">
            <a:off x="5791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3" name="Line 63"/>
          <p:cNvSpPr>
            <a:spLocks noChangeShapeType="1"/>
          </p:cNvSpPr>
          <p:nvPr/>
        </p:nvSpPr>
        <p:spPr bwMode="auto">
          <a:xfrm flipV="1">
            <a:off x="6248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4" name="Line 64"/>
          <p:cNvSpPr>
            <a:spLocks noChangeShapeType="1"/>
          </p:cNvSpPr>
          <p:nvPr/>
        </p:nvSpPr>
        <p:spPr bwMode="auto">
          <a:xfrm flipV="1">
            <a:off x="63246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5" name="Line 65"/>
          <p:cNvSpPr>
            <a:spLocks noChangeShapeType="1"/>
          </p:cNvSpPr>
          <p:nvPr/>
        </p:nvSpPr>
        <p:spPr bwMode="auto">
          <a:xfrm flipV="1">
            <a:off x="6781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6" name="Line 66"/>
          <p:cNvSpPr>
            <a:spLocks noChangeShapeType="1"/>
          </p:cNvSpPr>
          <p:nvPr/>
        </p:nvSpPr>
        <p:spPr bwMode="auto">
          <a:xfrm flipV="1">
            <a:off x="68580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7" name="Line 67"/>
          <p:cNvSpPr>
            <a:spLocks noChangeShapeType="1"/>
          </p:cNvSpPr>
          <p:nvPr/>
        </p:nvSpPr>
        <p:spPr bwMode="auto">
          <a:xfrm flipV="1">
            <a:off x="64008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8" name="Line 68"/>
          <p:cNvSpPr>
            <a:spLocks noChangeShapeType="1"/>
          </p:cNvSpPr>
          <p:nvPr/>
        </p:nvSpPr>
        <p:spPr bwMode="auto">
          <a:xfrm flipV="1">
            <a:off x="6934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9" name="Line 69"/>
          <p:cNvSpPr>
            <a:spLocks noChangeShapeType="1"/>
          </p:cNvSpPr>
          <p:nvPr/>
        </p:nvSpPr>
        <p:spPr bwMode="auto">
          <a:xfrm flipV="1">
            <a:off x="7010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0" name="Line 70"/>
          <p:cNvSpPr>
            <a:spLocks noChangeShapeType="1"/>
          </p:cNvSpPr>
          <p:nvPr/>
        </p:nvSpPr>
        <p:spPr bwMode="auto">
          <a:xfrm flipV="1">
            <a:off x="58674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1" name="Line 71"/>
          <p:cNvSpPr>
            <a:spLocks noChangeShapeType="1"/>
          </p:cNvSpPr>
          <p:nvPr/>
        </p:nvSpPr>
        <p:spPr bwMode="auto">
          <a:xfrm flipV="1">
            <a:off x="6172200" y="5842000"/>
            <a:ext cx="0" cy="30480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2" name="Text Box 12"/>
          <p:cNvSpPr txBox="1">
            <a:spLocks noChangeArrowheads="1"/>
          </p:cNvSpPr>
          <p:nvPr/>
        </p:nvSpPr>
        <p:spPr bwMode="auto">
          <a:xfrm>
            <a:off x="6096000" y="6583362"/>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sz="1200" dirty="0">
                <a:cs typeface="Arial" charset="0"/>
              </a:rPr>
              <a:t>Slide credit:  Robert </a:t>
            </a:r>
            <a:r>
              <a:rPr lang="en-US" sz="1200" dirty="0" err="1">
                <a:cs typeface="Arial" charset="0"/>
              </a:rPr>
              <a:t>Aune</a:t>
            </a:r>
            <a:r>
              <a:rPr lang="en-US" sz="1200" dirty="0">
                <a:cs typeface="Arial" charset="0"/>
              </a:rPr>
              <a:t>, NOAA/NESDIS</a:t>
            </a:r>
          </a:p>
        </p:txBody>
      </p:sp>
    </p:spTree>
    <p:extLst>
      <p:ext uri="{BB962C8B-B14F-4D97-AF65-F5344CB8AC3E}">
        <p14:creationId xmlns:p14="http://schemas.microsoft.com/office/powerpoint/2010/main" val="407159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2782</TotalTime>
  <Words>4598</Words>
  <Application>Microsoft Office PowerPoint</Application>
  <PresentationFormat>On-screen Show (4:3)</PresentationFormat>
  <Paragraphs>698</Paragraphs>
  <Slides>74</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Clarity</vt:lpstr>
      <vt:lpstr>Equation</vt:lpstr>
      <vt:lpstr>Improving Cloud and Moisture Representation by Assimilating GOES Sounder Products into Analyses for NWP </vt:lpstr>
      <vt:lpstr>Basic Premise of NWP An Initial Value Problem</vt:lpstr>
      <vt:lpstr>PowerPoint Presentation</vt:lpstr>
      <vt:lpstr>Research Questions</vt:lpstr>
      <vt:lpstr>Information Extracted from Satellites for Numerical Weather Prediction</vt:lpstr>
      <vt:lpstr>CIMSS Regional Assimilation System (CRAS)</vt:lpstr>
      <vt:lpstr>US Operational Forecast Models Limited use of GOES Sounder observations</vt:lpstr>
      <vt:lpstr>Cloud and Moisture Assimilation</vt:lpstr>
      <vt:lpstr>PowerPoint Presentation</vt:lpstr>
      <vt:lpstr>PowerPoint Presentation</vt:lpstr>
      <vt:lpstr>GOES-13 Sounder Moisture Correction Madison, WI; 11 October 2011, 12 UTC</vt:lpstr>
      <vt:lpstr>GOES-13 Sounder Moisture Correction International Falls, MN; 13 November 2011, 12 UTC</vt:lpstr>
      <vt:lpstr>Current GOES-13 Sounder Weighting Functions</vt:lpstr>
      <vt:lpstr>GOES-R ABI Weighting Functions</vt:lpstr>
      <vt:lpstr>PowerPoint Presentation</vt:lpstr>
      <vt:lpstr>PowerPoint Presentation</vt:lpstr>
      <vt:lpstr>PowerPoint Presentation</vt:lpstr>
      <vt:lpstr>Response of kain-fritsch convective scheme to different moisture concentrations</vt:lpstr>
      <vt:lpstr>Kain-Fritsch (KF) Convective Scheme</vt:lpstr>
      <vt:lpstr>Kain-Fritsch (KF) Convective Scheme</vt:lpstr>
      <vt:lpstr>Experiment I Design Objective:  Understand NWP response to different moisture concentrations.</vt:lpstr>
      <vt:lpstr>PowerPoint Presentation</vt:lpstr>
      <vt:lpstr>PowerPoint Presentation</vt:lpstr>
      <vt:lpstr>PowerPoint Presentation</vt:lpstr>
      <vt:lpstr>Precipitation</vt:lpstr>
      <vt:lpstr>performance of moisture representation in current operational models and wrf runs with GOES-13 Sounder retrievals in analyses</vt:lpstr>
      <vt:lpstr>Experiment II Design Objective:  Quantify NWP response to GOES-13 Sounder-adjusted moisture concentrations.</vt:lpstr>
      <vt:lpstr>Experiment Domain Model and Verification</vt:lpstr>
      <vt:lpstr>Total PW Mean Absolute Error Analyses verified against GPS-TPW</vt:lpstr>
      <vt:lpstr>Total PW Mean Absolute Error Analyses verified against GOES-13 Sounder (Ma retrievals)</vt:lpstr>
      <vt:lpstr>Total PW Mean Absolute Error Analyses verified against GPS-TPW</vt:lpstr>
      <vt:lpstr>Total PW Mean Absolute Error Analyses verified against GOES-13 Sounder (Ma retrievals)</vt:lpstr>
      <vt:lpstr>Total Precipitable Water Analyses for 8 October 2011, 00 UTC</vt:lpstr>
      <vt:lpstr>Total Precipitable Water Analyses for 8 October 2011, 00 UTC</vt:lpstr>
      <vt:lpstr>Total PW Mean Absolute Error Forecasts verified against GPS-TPW</vt:lpstr>
      <vt:lpstr>Total PW Mean Absolute Error Forecasts verified against NAM analysis</vt:lpstr>
      <vt:lpstr>PowerPoint Presentation</vt:lpstr>
      <vt:lpstr>PowerPoint Presentation</vt:lpstr>
      <vt:lpstr>Precipitation:  WRFX vs. WRFZ 12-hr Accumulation ending 9 October 2011, 00 UTC</vt:lpstr>
      <vt:lpstr>PW Analysis:  WRFX vs. WRFZ Valid 8 October 2011, 12 UTC</vt:lpstr>
      <vt:lpstr>PW Analysis:  WRFX vs. WRFZ Valid 8 October 2011, 12 UTC</vt:lpstr>
      <vt:lpstr>Summary of Presented Results Runs from 28 September to 8 October 2011</vt:lpstr>
      <vt:lpstr>Predictions for Winter Performance Statistics online at http://cimss.ssec.wisc.edu/cras/</vt:lpstr>
      <vt:lpstr>PowerPoint Presentation</vt:lpstr>
      <vt:lpstr>Cras total sky cover algorithm and performance compared to WRF cloud fraction</vt:lpstr>
      <vt:lpstr>CRAS Total Sky Cover Algorithm Motivation</vt:lpstr>
      <vt:lpstr>CRAS Total Sky Cover Algorithm WRF Cloud Fraction Formulation</vt:lpstr>
      <vt:lpstr>CRAS Total Sky Cover Algorithm WRF Cloud Fraction Formulation</vt:lpstr>
      <vt:lpstr>CRAS Total Sky Cover Algorithm Motivation</vt:lpstr>
      <vt:lpstr>CRAS Total Sky Cover Algorithm Definition</vt:lpstr>
      <vt:lpstr>CRAS Total Sky Cover Algorithm Cloudy?</vt:lpstr>
      <vt:lpstr>CRAS Total Sky Cover Algorithm Methodology Outline</vt:lpstr>
      <vt:lpstr>CRAS Total Sky Cover Algorithm Methodology</vt:lpstr>
      <vt:lpstr>CRAS Total Sky Cover Algorithm Auto-Conversion Limit</vt:lpstr>
      <vt:lpstr>CRAS Total Sky Cover Algorithm Auto-Conversion Limit</vt:lpstr>
      <vt:lpstr>CRAS Total Sky Cover Algorithm Example Atmosphere</vt:lpstr>
      <vt:lpstr>CRAS Total Sky Cover Algorithm Methodology</vt:lpstr>
      <vt:lpstr>CRAS Total Sky Cover Algorithm Methodology</vt:lpstr>
      <vt:lpstr>CRAS Total Sky Cover Algorithm Example Atmosphere</vt:lpstr>
      <vt:lpstr>CRAS Total Sky Cover Algorithm Methodology</vt:lpstr>
      <vt:lpstr>CRAS Total Sky Cover Algorithm Example Atmosphere</vt:lpstr>
      <vt:lpstr>Methodology</vt:lpstr>
      <vt:lpstr>Example Atmosphere</vt:lpstr>
      <vt:lpstr>CRAS Total Sky Cover Algorithm GOES-East IR Window</vt:lpstr>
      <vt:lpstr>CRAS Total Sky Cover Algorithm CRAS Sky Cover Analysis</vt:lpstr>
      <vt:lpstr>CRAS Total Sky Cover Algorithm Forecast Comparison</vt:lpstr>
      <vt:lpstr>CRAS Total Sky Cover Algorithm Comparison to Analysis</vt:lpstr>
      <vt:lpstr>CRAS Total Sky Cover Algorithm WRF vs. CRAS Comparisons</vt:lpstr>
      <vt:lpstr>CRAS Total Sky Cover Algorithm WRF vs. CRAS Performance</vt:lpstr>
      <vt:lpstr>CRAS Total Sky Cover Algorithm WRF vs. CRAS Performance</vt:lpstr>
      <vt:lpstr>Final Thoughts on results and future directions</vt:lpstr>
      <vt:lpstr>Final Thoughts</vt:lpstr>
      <vt:lpstr>Final Thoughts</vt:lpstr>
      <vt:lpstr>Final Thoughts</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Gerth</dc:creator>
  <cp:lastModifiedBy>Jordan Gerth</cp:lastModifiedBy>
  <cp:revision>157</cp:revision>
  <dcterms:created xsi:type="dcterms:W3CDTF">2010-09-27T04:31:07Z</dcterms:created>
  <dcterms:modified xsi:type="dcterms:W3CDTF">2011-12-14T19:33:13Z</dcterms:modified>
</cp:coreProperties>
</file>