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sldIdLst>
    <p:sldId id="256" r:id="rId2"/>
    <p:sldId id="281" r:id="rId3"/>
    <p:sldId id="271" r:id="rId4"/>
    <p:sldId id="278" r:id="rId5"/>
    <p:sldId id="282" r:id="rId6"/>
    <p:sldId id="283" r:id="rId7"/>
    <p:sldId id="286" r:id="rId8"/>
    <p:sldId id="277" r:id="rId9"/>
    <p:sldId id="284" r:id="rId10"/>
    <p:sldId id="280" r:id="rId11"/>
    <p:sldId id="279" r:id="rId12"/>
    <p:sldId id="287" r:id="rId13"/>
    <p:sldId id="292" r:id="rId14"/>
    <p:sldId id="294" r:id="rId15"/>
    <p:sldId id="288" r:id="rId16"/>
    <p:sldId id="259" r:id="rId17"/>
    <p:sldId id="260" r:id="rId18"/>
    <p:sldId id="289" r:id="rId19"/>
    <p:sldId id="290" r:id="rId20"/>
    <p:sldId id="272" r:id="rId21"/>
    <p:sldId id="273" r:id="rId22"/>
    <p:sldId id="257" r:id="rId23"/>
    <p:sldId id="291" r:id="rId24"/>
    <p:sldId id="268" r:id="rId25"/>
    <p:sldId id="293" r:id="rId26"/>
    <p:sldId id="275" r:id="rId27"/>
    <p:sldId id="269" r:id="rId28"/>
    <p:sldId id="267" r:id="rId29"/>
    <p:sldId id="295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RMSE for WRF Sky Cover </a:t>
            </a:r>
            <a:r>
              <a:rPr lang="en-US" sz="1200" dirty="0" smtClean="0"/>
              <a:t>12-hr Forecasts </a:t>
            </a:r>
            <a:r>
              <a:rPr lang="en-US" sz="1200" dirty="0"/>
              <a:t>from</a:t>
            </a:r>
            <a:r>
              <a:rPr lang="en-US" sz="1200" baseline="0" dirty="0"/>
              <a:t> 3 through 24 September 2012</a:t>
            </a:r>
            <a:endParaRPr lang="en-US" sz="12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cat>
            <c:strRef>
              <c:f>Sheet4!$A$2:$A$42</c:f>
              <c:strCache>
                <c:ptCount val="41"/>
                <c:pt idx="0">
                  <c:v>2012-09-03-00</c:v>
                </c:pt>
                <c:pt idx="1">
                  <c:v>2012-09-03-12</c:v>
                </c:pt>
                <c:pt idx="2">
                  <c:v>2012-09-04-00</c:v>
                </c:pt>
                <c:pt idx="3">
                  <c:v>2012-09-04-12</c:v>
                </c:pt>
                <c:pt idx="4">
                  <c:v>2012-09-05-00</c:v>
                </c:pt>
                <c:pt idx="5">
                  <c:v>2012-09-05-12</c:v>
                </c:pt>
                <c:pt idx="6">
                  <c:v>2012-09-06-00</c:v>
                </c:pt>
                <c:pt idx="7">
                  <c:v>2012-09-06-12</c:v>
                </c:pt>
                <c:pt idx="8">
                  <c:v>2012-09-07-00</c:v>
                </c:pt>
                <c:pt idx="9">
                  <c:v>2012-09-07-12</c:v>
                </c:pt>
                <c:pt idx="10">
                  <c:v>2012-09-08-00</c:v>
                </c:pt>
                <c:pt idx="11">
                  <c:v>2012-09-08-12</c:v>
                </c:pt>
                <c:pt idx="12">
                  <c:v>2012-09-09-00</c:v>
                </c:pt>
                <c:pt idx="13">
                  <c:v>2012-09-09-12</c:v>
                </c:pt>
                <c:pt idx="14">
                  <c:v>2012-09-10-00</c:v>
                </c:pt>
                <c:pt idx="15">
                  <c:v>2012-09-10-12</c:v>
                </c:pt>
                <c:pt idx="16">
                  <c:v>2012-09-11-00</c:v>
                </c:pt>
                <c:pt idx="17">
                  <c:v>2012-09-11-12</c:v>
                </c:pt>
                <c:pt idx="18">
                  <c:v>2012-09-12-00</c:v>
                </c:pt>
                <c:pt idx="19">
                  <c:v>2012-09-12-12</c:v>
                </c:pt>
                <c:pt idx="20">
                  <c:v>2012-09-13-00</c:v>
                </c:pt>
                <c:pt idx="21">
                  <c:v>2012-09-13-12</c:v>
                </c:pt>
                <c:pt idx="22">
                  <c:v>2012-09-14-00</c:v>
                </c:pt>
                <c:pt idx="23">
                  <c:v>2012-09-14-12</c:v>
                </c:pt>
                <c:pt idx="24">
                  <c:v>2012-09-15-00</c:v>
                </c:pt>
                <c:pt idx="25">
                  <c:v>2012-09-15-12</c:v>
                </c:pt>
                <c:pt idx="26">
                  <c:v>2012-09-16-00</c:v>
                </c:pt>
                <c:pt idx="27">
                  <c:v>2012-09-16-12</c:v>
                </c:pt>
                <c:pt idx="28">
                  <c:v>2012-09-17-00</c:v>
                </c:pt>
                <c:pt idx="29">
                  <c:v>2012-09-17-12</c:v>
                </c:pt>
                <c:pt idx="30">
                  <c:v>2012-09-18-00</c:v>
                </c:pt>
                <c:pt idx="31">
                  <c:v>2012-09-18-12</c:v>
                </c:pt>
                <c:pt idx="32">
                  <c:v>2012-09-19-00</c:v>
                </c:pt>
                <c:pt idx="33">
                  <c:v>2012-09-21-00</c:v>
                </c:pt>
                <c:pt idx="34">
                  <c:v>2012-09-21-12</c:v>
                </c:pt>
                <c:pt idx="35">
                  <c:v>2012-09-22-00</c:v>
                </c:pt>
                <c:pt idx="36">
                  <c:v>2012-09-22-12</c:v>
                </c:pt>
                <c:pt idx="37">
                  <c:v>2012-09-23-00</c:v>
                </c:pt>
                <c:pt idx="38">
                  <c:v>2012-09-23-12</c:v>
                </c:pt>
                <c:pt idx="39">
                  <c:v>2012-09-24-00</c:v>
                </c:pt>
                <c:pt idx="40">
                  <c:v>2012-09-24-12</c:v>
                </c:pt>
              </c:strCache>
            </c:strRef>
          </c:cat>
          <c:val>
            <c:numRef>
              <c:f>Sheet4!$B$2:$B$42</c:f>
              <c:numCache>
                <c:formatCode>General</c:formatCode>
                <c:ptCount val="41"/>
                <c:pt idx="0">
                  <c:v>44.86083</c:v>
                </c:pt>
                <c:pt idx="1">
                  <c:v>48.244799999999998</c:v>
                </c:pt>
                <c:pt idx="2">
                  <c:v>45.96031</c:v>
                </c:pt>
                <c:pt idx="3">
                  <c:v>46.46143</c:v>
                </c:pt>
                <c:pt idx="4">
                  <c:v>42.712139999999998</c:v>
                </c:pt>
                <c:pt idx="5">
                  <c:v>46.03105</c:v>
                </c:pt>
                <c:pt idx="6">
                  <c:v>38.494309999999999</c:v>
                </c:pt>
                <c:pt idx="7">
                  <c:v>35.642290000000003</c:v>
                </c:pt>
                <c:pt idx="8">
                  <c:v>45.851460000000003</c:v>
                </c:pt>
                <c:pt idx="9">
                  <c:v>55.981050000000003</c:v>
                </c:pt>
                <c:pt idx="10">
                  <c:v>51.320990000000002</c:v>
                </c:pt>
                <c:pt idx="11">
                  <c:v>37.37191</c:v>
                </c:pt>
                <c:pt idx="12">
                  <c:v>30.260190000000001</c:v>
                </c:pt>
                <c:pt idx="13">
                  <c:v>21.769020000000001</c:v>
                </c:pt>
                <c:pt idx="14">
                  <c:v>13.401949999999999</c:v>
                </c:pt>
                <c:pt idx="15">
                  <c:v>9.8631100000000007</c:v>
                </c:pt>
                <c:pt idx="16">
                  <c:v>12.52351</c:v>
                </c:pt>
                <c:pt idx="17">
                  <c:v>20.221229999999998</c:v>
                </c:pt>
                <c:pt idx="18">
                  <c:v>19.737909999999999</c:v>
                </c:pt>
                <c:pt idx="19">
                  <c:v>32.666490000000003</c:v>
                </c:pt>
                <c:pt idx="20">
                  <c:v>38.705689999999997</c:v>
                </c:pt>
                <c:pt idx="21">
                  <c:v>49.807569999999998</c:v>
                </c:pt>
                <c:pt idx="22">
                  <c:v>46.794220000000003</c:v>
                </c:pt>
                <c:pt idx="23">
                  <c:v>39.75461</c:v>
                </c:pt>
                <c:pt idx="24">
                  <c:v>37.483890000000002</c:v>
                </c:pt>
                <c:pt idx="25">
                  <c:v>34.832590000000003</c:v>
                </c:pt>
                <c:pt idx="26">
                  <c:v>38.45787</c:v>
                </c:pt>
                <c:pt idx="27">
                  <c:v>49.04665</c:v>
                </c:pt>
                <c:pt idx="28">
                  <c:v>42.52704</c:v>
                </c:pt>
                <c:pt idx="29">
                  <c:v>57.328479999999999</c:v>
                </c:pt>
                <c:pt idx="30">
                  <c:v>53.981529999999999</c:v>
                </c:pt>
                <c:pt idx="31">
                  <c:v>46.671779999999998</c:v>
                </c:pt>
                <c:pt idx="32">
                  <c:v>30.66921</c:v>
                </c:pt>
                <c:pt idx="33">
                  <c:v>38.603839999999998</c:v>
                </c:pt>
                <c:pt idx="34">
                  <c:v>42.697319999999998</c:v>
                </c:pt>
                <c:pt idx="35">
                  <c:v>41.403939999999999</c:v>
                </c:pt>
                <c:pt idx="36">
                  <c:v>36.87124</c:v>
                </c:pt>
                <c:pt idx="37">
                  <c:v>27.148440000000001</c:v>
                </c:pt>
                <c:pt idx="38">
                  <c:v>30.594290000000001</c:v>
                </c:pt>
                <c:pt idx="39">
                  <c:v>26.892659999999999</c:v>
                </c:pt>
                <c:pt idx="40">
                  <c:v>28.385490000000001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Max Frac</c:v>
                </c:pt>
              </c:strCache>
            </c:strRef>
          </c:tx>
          <c:marker>
            <c:symbol val="none"/>
          </c:marker>
          <c:cat>
            <c:strRef>
              <c:f>Sheet4!$A$2:$A$42</c:f>
              <c:strCache>
                <c:ptCount val="41"/>
                <c:pt idx="0">
                  <c:v>2012-09-03-00</c:v>
                </c:pt>
                <c:pt idx="1">
                  <c:v>2012-09-03-12</c:v>
                </c:pt>
                <c:pt idx="2">
                  <c:v>2012-09-04-00</c:v>
                </c:pt>
                <c:pt idx="3">
                  <c:v>2012-09-04-12</c:v>
                </c:pt>
                <c:pt idx="4">
                  <c:v>2012-09-05-00</c:v>
                </c:pt>
                <c:pt idx="5">
                  <c:v>2012-09-05-12</c:v>
                </c:pt>
                <c:pt idx="6">
                  <c:v>2012-09-06-00</c:v>
                </c:pt>
                <c:pt idx="7">
                  <c:v>2012-09-06-12</c:v>
                </c:pt>
                <c:pt idx="8">
                  <c:v>2012-09-07-00</c:v>
                </c:pt>
                <c:pt idx="9">
                  <c:v>2012-09-07-12</c:v>
                </c:pt>
                <c:pt idx="10">
                  <c:v>2012-09-08-00</c:v>
                </c:pt>
                <c:pt idx="11">
                  <c:v>2012-09-08-12</c:v>
                </c:pt>
                <c:pt idx="12">
                  <c:v>2012-09-09-00</c:v>
                </c:pt>
                <c:pt idx="13">
                  <c:v>2012-09-09-12</c:v>
                </c:pt>
                <c:pt idx="14">
                  <c:v>2012-09-10-00</c:v>
                </c:pt>
                <c:pt idx="15">
                  <c:v>2012-09-10-12</c:v>
                </c:pt>
                <c:pt idx="16">
                  <c:v>2012-09-11-00</c:v>
                </c:pt>
                <c:pt idx="17">
                  <c:v>2012-09-11-12</c:v>
                </c:pt>
                <c:pt idx="18">
                  <c:v>2012-09-12-00</c:v>
                </c:pt>
                <c:pt idx="19">
                  <c:v>2012-09-12-12</c:v>
                </c:pt>
                <c:pt idx="20">
                  <c:v>2012-09-13-00</c:v>
                </c:pt>
                <c:pt idx="21">
                  <c:v>2012-09-13-12</c:v>
                </c:pt>
                <c:pt idx="22">
                  <c:v>2012-09-14-00</c:v>
                </c:pt>
                <c:pt idx="23">
                  <c:v>2012-09-14-12</c:v>
                </c:pt>
                <c:pt idx="24">
                  <c:v>2012-09-15-00</c:v>
                </c:pt>
                <c:pt idx="25">
                  <c:v>2012-09-15-12</c:v>
                </c:pt>
                <c:pt idx="26">
                  <c:v>2012-09-16-00</c:v>
                </c:pt>
                <c:pt idx="27">
                  <c:v>2012-09-16-12</c:v>
                </c:pt>
                <c:pt idx="28">
                  <c:v>2012-09-17-00</c:v>
                </c:pt>
                <c:pt idx="29">
                  <c:v>2012-09-17-12</c:v>
                </c:pt>
                <c:pt idx="30">
                  <c:v>2012-09-18-00</c:v>
                </c:pt>
                <c:pt idx="31">
                  <c:v>2012-09-18-12</c:v>
                </c:pt>
                <c:pt idx="32">
                  <c:v>2012-09-19-00</c:v>
                </c:pt>
                <c:pt idx="33">
                  <c:v>2012-09-21-00</c:v>
                </c:pt>
                <c:pt idx="34">
                  <c:v>2012-09-21-12</c:v>
                </c:pt>
                <c:pt idx="35">
                  <c:v>2012-09-22-00</c:v>
                </c:pt>
                <c:pt idx="36">
                  <c:v>2012-09-22-12</c:v>
                </c:pt>
                <c:pt idx="37">
                  <c:v>2012-09-23-00</c:v>
                </c:pt>
                <c:pt idx="38">
                  <c:v>2012-09-23-12</c:v>
                </c:pt>
                <c:pt idx="39">
                  <c:v>2012-09-24-00</c:v>
                </c:pt>
                <c:pt idx="40">
                  <c:v>2012-09-24-12</c:v>
                </c:pt>
              </c:strCache>
            </c:strRef>
          </c:cat>
          <c:val>
            <c:numRef>
              <c:f>Sheet4!$C$2:$C$42</c:f>
              <c:numCache>
                <c:formatCode>General</c:formatCode>
                <c:ptCount val="41"/>
                <c:pt idx="0">
                  <c:v>40.110579999999999</c:v>
                </c:pt>
                <c:pt idx="1">
                  <c:v>43.675750000000001</c:v>
                </c:pt>
                <c:pt idx="2">
                  <c:v>43.02881</c:v>
                </c:pt>
                <c:pt idx="3">
                  <c:v>42.520569999999999</c:v>
                </c:pt>
                <c:pt idx="4">
                  <c:v>40.22598</c:v>
                </c:pt>
                <c:pt idx="5">
                  <c:v>41.920540000000003</c:v>
                </c:pt>
                <c:pt idx="6">
                  <c:v>35.885429999999999</c:v>
                </c:pt>
                <c:pt idx="7">
                  <c:v>33.373190000000001</c:v>
                </c:pt>
                <c:pt idx="8">
                  <c:v>41.995019999999997</c:v>
                </c:pt>
                <c:pt idx="9">
                  <c:v>47.107190000000003</c:v>
                </c:pt>
                <c:pt idx="10">
                  <c:v>41.808680000000003</c:v>
                </c:pt>
                <c:pt idx="11">
                  <c:v>33.688569999999999</c:v>
                </c:pt>
                <c:pt idx="12">
                  <c:v>27.118320000000001</c:v>
                </c:pt>
                <c:pt idx="13">
                  <c:v>20.894020000000001</c:v>
                </c:pt>
                <c:pt idx="14">
                  <c:v>13.81213</c:v>
                </c:pt>
                <c:pt idx="15">
                  <c:v>11.29509</c:v>
                </c:pt>
                <c:pt idx="16">
                  <c:v>15.21532</c:v>
                </c:pt>
                <c:pt idx="17">
                  <c:v>18.961500000000001</c:v>
                </c:pt>
                <c:pt idx="18">
                  <c:v>17.305630000000001</c:v>
                </c:pt>
                <c:pt idx="19">
                  <c:v>24.242529999999999</c:v>
                </c:pt>
                <c:pt idx="20">
                  <c:v>26.48443</c:v>
                </c:pt>
                <c:pt idx="21">
                  <c:v>40.833710000000004</c:v>
                </c:pt>
                <c:pt idx="22">
                  <c:v>38.063229999999997</c:v>
                </c:pt>
                <c:pt idx="23">
                  <c:v>31.426459999999999</c:v>
                </c:pt>
                <c:pt idx="24">
                  <c:v>31.027360000000002</c:v>
                </c:pt>
                <c:pt idx="25">
                  <c:v>28.35549</c:v>
                </c:pt>
                <c:pt idx="26">
                  <c:v>32.939839999999997</c:v>
                </c:pt>
                <c:pt idx="27">
                  <c:v>42.392670000000003</c:v>
                </c:pt>
                <c:pt idx="28">
                  <c:v>33.048839999999998</c:v>
                </c:pt>
                <c:pt idx="29">
                  <c:v>45.628419999999998</c:v>
                </c:pt>
                <c:pt idx="30">
                  <c:v>42.821530000000003</c:v>
                </c:pt>
                <c:pt idx="31">
                  <c:v>40.831180000000003</c:v>
                </c:pt>
                <c:pt idx="32">
                  <c:v>28.666350000000001</c:v>
                </c:pt>
                <c:pt idx="33">
                  <c:v>28.272449999999999</c:v>
                </c:pt>
                <c:pt idx="34">
                  <c:v>35.044550000000001</c:v>
                </c:pt>
                <c:pt idx="35">
                  <c:v>36.413080000000001</c:v>
                </c:pt>
                <c:pt idx="36">
                  <c:v>33.444580000000002</c:v>
                </c:pt>
                <c:pt idx="37">
                  <c:v>24.206109999999999</c:v>
                </c:pt>
                <c:pt idx="38">
                  <c:v>28.11711</c:v>
                </c:pt>
                <c:pt idx="39">
                  <c:v>24.00394</c:v>
                </c:pt>
                <c:pt idx="40">
                  <c:v>24.027380000000001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350016"/>
        <c:axId val="101351808"/>
      </c:lineChart>
      <c:catAx>
        <c:axId val="101350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351808"/>
        <c:crosses val="autoZero"/>
        <c:auto val="1"/>
        <c:lblAlgn val="ctr"/>
        <c:lblOffset val="100"/>
        <c:noMultiLvlLbl val="0"/>
      </c:catAx>
      <c:valAx>
        <c:axId val="101351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RMSE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1350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RMSE for WRF Sky Cover </a:t>
            </a:r>
            <a:r>
              <a:rPr lang="en-US" sz="1200" dirty="0" smtClean="0"/>
              <a:t>12-hr</a:t>
            </a:r>
            <a:r>
              <a:rPr lang="en-US" sz="1200" baseline="0" dirty="0" smtClean="0"/>
              <a:t> </a:t>
            </a:r>
            <a:r>
              <a:rPr lang="en-US" sz="1200" dirty="0" smtClean="0"/>
              <a:t>Forecasts </a:t>
            </a:r>
            <a:r>
              <a:rPr lang="en-US" sz="1200" dirty="0"/>
              <a:t>from</a:t>
            </a:r>
            <a:r>
              <a:rPr lang="en-US" sz="1200" baseline="0" dirty="0"/>
              <a:t> 3 through 24 September 2012</a:t>
            </a:r>
            <a:endParaRPr lang="en-US" sz="12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cat>
            <c:strRef>
              <c:f>Sheet4!$A$2:$A$42</c:f>
              <c:strCache>
                <c:ptCount val="41"/>
                <c:pt idx="0">
                  <c:v>2012-09-03-00</c:v>
                </c:pt>
                <c:pt idx="1">
                  <c:v>2012-09-03-12</c:v>
                </c:pt>
                <c:pt idx="2">
                  <c:v>2012-09-04-00</c:v>
                </c:pt>
                <c:pt idx="3">
                  <c:v>2012-09-04-12</c:v>
                </c:pt>
                <c:pt idx="4">
                  <c:v>2012-09-05-00</c:v>
                </c:pt>
                <c:pt idx="5">
                  <c:v>2012-09-05-12</c:v>
                </c:pt>
                <c:pt idx="6">
                  <c:v>2012-09-06-00</c:v>
                </c:pt>
                <c:pt idx="7">
                  <c:v>2012-09-06-12</c:v>
                </c:pt>
                <c:pt idx="8">
                  <c:v>2012-09-07-00</c:v>
                </c:pt>
                <c:pt idx="9">
                  <c:v>2012-09-07-12</c:v>
                </c:pt>
                <c:pt idx="10">
                  <c:v>2012-09-08-00</c:v>
                </c:pt>
                <c:pt idx="11">
                  <c:v>2012-09-08-12</c:v>
                </c:pt>
                <c:pt idx="12">
                  <c:v>2012-09-09-00</c:v>
                </c:pt>
                <c:pt idx="13">
                  <c:v>2012-09-09-12</c:v>
                </c:pt>
                <c:pt idx="14">
                  <c:v>2012-09-10-00</c:v>
                </c:pt>
                <c:pt idx="15">
                  <c:v>2012-09-10-12</c:v>
                </c:pt>
                <c:pt idx="16">
                  <c:v>2012-09-11-00</c:v>
                </c:pt>
                <c:pt idx="17">
                  <c:v>2012-09-11-12</c:v>
                </c:pt>
                <c:pt idx="18">
                  <c:v>2012-09-12-00</c:v>
                </c:pt>
                <c:pt idx="19">
                  <c:v>2012-09-12-12</c:v>
                </c:pt>
                <c:pt idx="20">
                  <c:v>2012-09-13-00</c:v>
                </c:pt>
                <c:pt idx="21">
                  <c:v>2012-09-13-12</c:v>
                </c:pt>
                <c:pt idx="22">
                  <c:v>2012-09-14-00</c:v>
                </c:pt>
                <c:pt idx="23">
                  <c:v>2012-09-14-12</c:v>
                </c:pt>
                <c:pt idx="24">
                  <c:v>2012-09-15-00</c:v>
                </c:pt>
                <c:pt idx="25">
                  <c:v>2012-09-15-12</c:v>
                </c:pt>
                <c:pt idx="26">
                  <c:v>2012-09-16-00</c:v>
                </c:pt>
                <c:pt idx="27">
                  <c:v>2012-09-16-12</c:v>
                </c:pt>
                <c:pt idx="28">
                  <c:v>2012-09-17-00</c:v>
                </c:pt>
                <c:pt idx="29">
                  <c:v>2012-09-17-12</c:v>
                </c:pt>
                <c:pt idx="30">
                  <c:v>2012-09-18-00</c:v>
                </c:pt>
                <c:pt idx="31">
                  <c:v>2012-09-18-12</c:v>
                </c:pt>
                <c:pt idx="32">
                  <c:v>2012-09-19-00</c:v>
                </c:pt>
                <c:pt idx="33">
                  <c:v>2012-09-21-00</c:v>
                </c:pt>
                <c:pt idx="34">
                  <c:v>2012-09-21-12</c:v>
                </c:pt>
                <c:pt idx="35">
                  <c:v>2012-09-22-00</c:v>
                </c:pt>
                <c:pt idx="36">
                  <c:v>2012-09-22-12</c:v>
                </c:pt>
                <c:pt idx="37">
                  <c:v>2012-09-23-00</c:v>
                </c:pt>
                <c:pt idx="38">
                  <c:v>2012-09-23-12</c:v>
                </c:pt>
                <c:pt idx="39">
                  <c:v>2012-09-24-00</c:v>
                </c:pt>
                <c:pt idx="40">
                  <c:v>2012-09-24-12</c:v>
                </c:pt>
              </c:strCache>
            </c:strRef>
          </c:cat>
          <c:val>
            <c:numRef>
              <c:f>Sheet4!$B$2:$B$42</c:f>
              <c:numCache>
                <c:formatCode>General</c:formatCode>
                <c:ptCount val="41"/>
                <c:pt idx="0">
                  <c:v>44.86083</c:v>
                </c:pt>
                <c:pt idx="1">
                  <c:v>48.244799999999998</c:v>
                </c:pt>
                <c:pt idx="2">
                  <c:v>45.96031</c:v>
                </c:pt>
                <c:pt idx="3">
                  <c:v>46.46143</c:v>
                </c:pt>
                <c:pt idx="4">
                  <c:v>42.712139999999998</c:v>
                </c:pt>
                <c:pt idx="5">
                  <c:v>46.03105</c:v>
                </c:pt>
                <c:pt idx="6">
                  <c:v>38.494309999999999</c:v>
                </c:pt>
                <c:pt idx="7">
                  <c:v>35.642290000000003</c:v>
                </c:pt>
                <c:pt idx="8">
                  <c:v>45.851460000000003</c:v>
                </c:pt>
                <c:pt idx="9">
                  <c:v>55.981050000000003</c:v>
                </c:pt>
                <c:pt idx="10">
                  <c:v>51.320990000000002</c:v>
                </c:pt>
                <c:pt idx="11">
                  <c:v>37.37191</c:v>
                </c:pt>
                <c:pt idx="12">
                  <c:v>30.260190000000001</c:v>
                </c:pt>
                <c:pt idx="13">
                  <c:v>21.769020000000001</c:v>
                </c:pt>
                <c:pt idx="14">
                  <c:v>13.401949999999999</c:v>
                </c:pt>
                <c:pt idx="15">
                  <c:v>9.8631100000000007</c:v>
                </c:pt>
                <c:pt idx="16">
                  <c:v>12.52351</c:v>
                </c:pt>
                <c:pt idx="17">
                  <c:v>20.221229999999998</c:v>
                </c:pt>
                <c:pt idx="18">
                  <c:v>19.737909999999999</c:v>
                </c:pt>
                <c:pt idx="19">
                  <c:v>32.666490000000003</c:v>
                </c:pt>
                <c:pt idx="20">
                  <c:v>38.705689999999997</c:v>
                </c:pt>
                <c:pt idx="21">
                  <c:v>49.807569999999998</c:v>
                </c:pt>
                <c:pt idx="22">
                  <c:v>46.794220000000003</c:v>
                </c:pt>
                <c:pt idx="23">
                  <c:v>39.75461</c:v>
                </c:pt>
                <c:pt idx="24">
                  <c:v>37.483890000000002</c:v>
                </c:pt>
                <c:pt idx="25">
                  <c:v>34.832590000000003</c:v>
                </c:pt>
                <c:pt idx="26">
                  <c:v>38.45787</c:v>
                </c:pt>
                <c:pt idx="27">
                  <c:v>49.04665</c:v>
                </c:pt>
                <c:pt idx="28">
                  <c:v>42.52704</c:v>
                </c:pt>
                <c:pt idx="29">
                  <c:v>57.328479999999999</c:v>
                </c:pt>
                <c:pt idx="30">
                  <c:v>53.981529999999999</c:v>
                </c:pt>
                <c:pt idx="31">
                  <c:v>46.671779999999998</c:v>
                </c:pt>
                <c:pt idx="32">
                  <c:v>30.66921</c:v>
                </c:pt>
                <c:pt idx="33">
                  <c:v>38.603839999999998</c:v>
                </c:pt>
                <c:pt idx="34">
                  <c:v>42.697319999999998</c:v>
                </c:pt>
                <c:pt idx="35">
                  <c:v>41.403939999999999</c:v>
                </c:pt>
                <c:pt idx="36">
                  <c:v>36.87124</c:v>
                </c:pt>
                <c:pt idx="37">
                  <c:v>27.148440000000001</c:v>
                </c:pt>
                <c:pt idx="38">
                  <c:v>30.594290000000001</c:v>
                </c:pt>
                <c:pt idx="39">
                  <c:v>26.892659999999999</c:v>
                </c:pt>
                <c:pt idx="40">
                  <c:v>28.385490000000001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Max Frac</c:v>
                </c:pt>
              </c:strCache>
            </c:strRef>
          </c:tx>
          <c:marker>
            <c:symbol val="none"/>
          </c:marker>
          <c:cat>
            <c:strRef>
              <c:f>Sheet4!$A$2:$A$42</c:f>
              <c:strCache>
                <c:ptCount val="41"/>
                <c:pt idx="0">
                  <c:v>2012-09-03-00</c:v>
                </c:pt>
                <c:pt idx="1">
                  <c:v>2012-09-03-12</c:v>
                </c:pt>
                <c:pt idx="2">
                  <c:v>2012-09-04-00</c:v>
                </c:pt>
                <c:pt idx="3">
                  <c:v>2012-09-04-12</c:v>
                </c:pt>
                <c:pt idx="4">
                  <c:v>2012-09-05-00</c:v>
                </c:pt>
                <c:pt idx="5">
                  <c:v>2012-09-05-12</c:v>
                </c:pt>
                <c:pt idx="6">
                  <c:v>2012-09-06-00</c:v>
                </c:pt>
                <c:pt idx="7">
                  <c:v>2012-09-06-12</c:v>
                </c:pt>
                <c:pt idx="8">
                  <c:v>2012-09-07-00</c:v>
                </c:pt>
                <c:pt idx="9">
                  <c:v>2012-09-07-12</c:v>
                </c:pt>
                <c:pt idx="10">
                  <c:v>2012-09-08-00</c:v>
                </c:pt>
                <c:pt idx="11">
                  <c:v>2012-09-08-12</c:v>
                </c:pt>
                <c:pt idx="12">
                  <c:v>2012-09-09-00</c:v>
                </c:pt>
                <c:pt idx="13">
                  <c:v>2012-09-09-12</c:v>
                </c:pt>
                <c:pt idx="14">
                  <c:v>2012-09-10-00</c:v>
                </c:pt>
                <c:pt idx="15">
                  <c:v>2012-09-10-12</c:v>
                </c:pt>
                <c:pt idx="16">
                  <c:v>2012-09-11-00</c:v>
                </c:pt>
                <c:pt idx="17">
                  <c:v>2012-09-11-12</c:v>
                </c:pt>
                <c:pt idx="18">
                  <c:v>2012-09-12-00</c:v>
                </c:pt>
                <c:pt idx="19">
                  <c:v>2012-09-12-12</c:v>
                </c:pt>
                <c:pt idx="20">
                  <c:v>2012-09-13-00</c:v>
                </c:pt>
                <c:pt idx="21">
                  <c:v>2012-09-13-12</c:v>
                </c:pt>
                <c:pt idx="22">
                  <c:v>2012-09-14-00</c:v>
                </c:pt>
                <c:pt idx="23">
                  <c:v>2012-09-14-12</c:v>
                </c:pt>
                <c:pt idx="24">
                  <c:v>2012-09-15-00</c:v>
                </c:pt>
                <c:pt idx="25">
                  <c:v>2012-09-15-12</c:v>
                </c:pt>
                <c:pt idx="26">
                  <c:v>2012-09-16-00</c:v>
                </c:pt>
                <c:pt idx="27">
                  <c:v>2012-09-16-12</c:v>
                </c:pt>
                <c:pt idx="28">
                  <c:v>2012-09-17-00</c:v>
                </c:pt>
                <c:pt idx="29">
                  <c:v>2012-09-17-12</c:v>
                </c:pt>
                <c:pt idx="30">
                  <c:v>2012-09-18-00</c:v>
                </c:pt>
                <c:pt idx="31">
                  <c:v>2012-09-18-12</c:v>
                </c:pt>
                <c:pt idx="32">
                  <c:v>2012-09-19-00</c:v>
                </c:pt>
                <c:pt idx="33">
                  <c:v>2012-09-21-00</c:v>
                </c:pt>
                <c:pt idx="34">
                  <c:v>2012-09-21-12</c:v>
                </c:pt>
                <c:pt idx="35">
                  <c:v>2012-09-22-00</c:v>
                </c:pt>
                <c:pt idx="36">
                  <c:v>2012-09-22-12</c:v>
                </c:pt>
                <c:pt idx="37">
                  <c:v>2012-09-23-00</c:v>
                </c:pt>
                <c:pt idx="38">
                  <c:v>2012-09-23-12</c:v>
                </c:pt>
                <c:pt idx="39">
                  <c:v>2012-09-24-00</c:v>
                </c:pt>
                <c:pt idx="40">
                  <c:v>2012-09-24-12</c:v>
                </c:pt>
              </c:strCache>
            </c:strRef>
          </c:cat>
          <c:val>
            <c:numRef>
              <c:f>Sheet4!$C$2:$C$42</c:f>
              <c:numCache>
                <c:formatCode>General</c:formatCode>
                <c:ptCount val="41"/>
                <c:pt idx="0">
                  <c:v>40.110579999999999</c:v>
                </c:pt>
                <c:pt idx="1">
                  <c:v>43.675750000000001</c:v>
                </c:pt>
                <c:pt idx="2">
                  <c:v>43.02881</c:v>
                </c:pt>
                <c:pt idx="3">
                  <c:v>42.520569999999999</c:v>
                </c:pt>
                <c:pt idx="4">
                  <c:v>40.22598</c:v>
                </c:pt>
                <c:pt idx="5">
                  <c:v>41.920540000000003</c:v>
                </c:pt>
                <c:pt idx="6">
                  <c:v>35.885429999999999</c:v>
                </c:pt>
                <c:pt idx="7">
                  <c:v>33.373190000000001</c:v>
                </c:pt>
                <c:pt idx="8">
                  <c:v>41.995019999999997</c:v>
                </c:pt>
                <c:pt idx="9">
                  <c:v>47.107190000000003</c:v>
                </c:pt>
                <c:pt idx="10">
                  <c:v>41.808680000000003</c:v>
                </c:pt>
                <c:pt idx="11">
                  <c:v>33.688569999999999</c:v>
                </c:pt>
                <c:pt idx="12">
                  <c:v>27.118320000000001</c:v>
                </c:pt>
                <c:pt idx="13">
                  <c:v>20.894020000000001</c:v>
                </c:pt>
                <c:pt idx="14">
                  <c:v>13.81213</c:v>
                </c:pt>
                <c:pt idx="15">
                  <c:v>11.29509</c:v>
                </c:pt>
                <c:pt idx="16">
                  <c:v>15.21532</c:v>
                </c:pt>
                <c:pt idx="17">
                  <c:v>18.961500000000001</c:v>
                </c:pt>
                <c:pt idx="18">
                  <c:v>17.305630000000001</c:v>
                </c:pt>
                <c:pt idx="19">
                  <c:v>24.242529999999999</c:v>
                </c:pt>
                <c:pt idx="20">
                  <c:v>26.48443</c:v>
                </c:pt>
                <c:pt idx="21">
                  <c:v>40.833710000000004</c:v>
                </c:pt>
                <c:pt idx="22">
                  <c:v>38.063229999999997</c:v>
                </c:pt>
                <c:pt idx="23">
                  <c:v>31.426459999999999</c:v>
                </c:pt>
                <c:pt idx="24">
                  <c:v>31.027360000000002</c:v>
                </c:pt>
                <c:pt idx="25">
                  <c:v>28.35549</c:v>
                </c:pt>
                <c:pt idx="26">
                  <c:v>32.939839999999997</c:v>
                </c:pt>
                <c:pt idx="27">
                  <c:v>42.392670000000003</c:v>
                </c:pt>
                <c:pt idx="28">
                  <c:v>33.048839999999998</c:v>
                </c:pt>
                <c:pt idx="29">
                  <c:v>45.628419999999998</c:v>
                </c:pt>
                <c:pt idx="30">
                  <c:v>42.821530000000003</c:v>
                </c:pt>
                <c:pt idx="31">
                  <c:v>40.831180000000003</c:v>
                </c:pt>
                <c:pt idx="32">
                  <c:v>28.666350000000001</c:v>
                </c:pt>
                <c:pt idx="33">
                  <c:v>28.272449999999999</c:v>
                </c:pt>
                <c:pt idx="34">
                  <c:v>35.044550000000001</c:v>
                </c:pt>
                <c:pt idx="35">
                  <c:v>36.413080000000001</c:v>
                </c:pt>
                <c:pt idx="36">
                  <c:v>33.444580000000002</c:v>
                </c:pt>
                <c:pt idx="37">
                  <c:v>24.206109999999999</c:v>
                </c:pt>
                <c:pt idx="38">
                  <c:v>28.11711</c:v>
                </c:pt>
                <c:pt idx="39">
                  <c:v>24.00394</c:v>
                </c:pt>
                <c:pt idx="40">
                  <c:v>24.027380000000001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LP Result</c:v>
                </c:pt>
              </c:strCache>
            </c:strRef>
          </c:tx>
          <c:marker>
            <c:symbol val="none"/>
          </c:marker>
          <c:cat>
            <c:strRef>
              <c:f>Sheet4!$A$2:$A$42</c:f>
              <c:strCache>
                <c:ptCount val="41"/>
                <c:pt idx="0">
                  <c:v>2012-09-03-00</c:v>
                </c:pt>
                <c:pt idx="1">
                  <c:v>2012-09-03-12</c:v>
                </c:pt>
                <c:pt idx="2">
                  <c:v>2012-09-04-00</c:v>
                </c:pt>
                <c:pt idx="3">
                  <c:v>2012-09-04-12</c:v>
                </c:pt>
                <c:pt idx="4">
                  <c:v>2012-09-05-00</c:v>
                </c:pt>
                <c:pt idx="5">
                  <c:v>2012-09-05-12</c:v>
                </c:pt>
                <c:pt idx="6">
                  <c:v>2012-09-06-00</c:v>
                </c:pt>
                <c:pt idx="7">
                  <c:v>2012-09-06-12</c:v>
                </c:pt>
                <c:pt idx="8">
                  <c:v>2012-09-07-00</c:v>
                </c:pt>
                <c:pt idx="9">
                  <c:v>2012-09-07-12</c:v>
                </c:pt>
                <c:pt idx="10">
                  <c:v>2012-09-08-00</c:v>
                </c:pt>
                <c:pt idx="11">
                  <c:v>2012-09-08-12</c:v>
                </c:pt>
                <c:pt idx="12">
                  <c:v>2012-09-09-00</c:v>
                </c:pt>
                <c:pt idx="13">
                  <c:v>2012-09-09-12</c:v>
                </c:pt>
                <c:pt idx="14">
                  <c:v>2012-09-10-00</c:v>
                </c:pt>
                <c:pt idx="15">
                  <c:v>2012-09-10-12</c:v>
                </c:pt>
                <c:pt idx="16">
                  <c:v>2012-09-11-00</c:v>
                </c:pt>
                <c:pt idx="17">
                  <c:v>2012-09-11-12</c:v>
                </c:pt>
                <c:pt idx="18">
                  <c:v>2012-09-12-00</c:v>
                </c:pt>
                <c:pt idx="19">
                  <c:v>2012-09-12-12</c:v>
                </c:pt>
                <c:pt idx="20">
                  <c:v>2012-09-13-00</c:v>
                </c:pt>
                <c:pt idx="21">
                  <c:v>2012-09-13-12</c:v>
                </c:pt>
                <c:pt idx="22">
                  <c:v>2012-09-14-00</c:v>
                </c:pt>
                <c:pt idx="23">
                  <c:v>2012-09-14-12</c:v>
                </c:pt>
                <c:pt idx="24">
                  <c:v>2012-09-15-00</c:v>
                </c:pt>
                <c:pt idx="25">
                  <c:v>2012-09-15-12</c:v>
                </c:pt>
                <c:pt idx="26">
                  <c:v>2012-09-16-00</c:v>
                </c:pt>
                <c:pt idx="27">
                  <c:v>2012-09-16-12</c:v>
                </c:pt>
                <c:pt idx="28">
                  <c:v>2012-09-17-00</c:v>
                </c:pt>
                <c:pt idx="29">
                  <c:v>2012-09-17-12</c:v>
                </c:pt>
                <c:pt idx="30">
                  <c:v>2012-09-18-00</c:v>
                </c:pt>
                <c:pt idx="31">
                  <c:v>2012-09-18-12</c:v>
                </c:pt>
                <c:pt idx="32">
                  <c:v>2012-09-19-00</c:v>
                </c:pt>
                <c:pt idx="33">
                  <c:v>2012-09-21-00</c:v>
                </c:pt>
                <c:pt idx="34">
                  <c:v>2012-09-21-12</c:v>
                </c:pt>
                <c:pt idx="35">
                  <c:v>2012-09-22-00</c:v>
                </c:pt>
                <c:pt idx="36">
                  <c:v>2012-09-22-12</c:v>
                </c:pt>
                <c:pt idx="37">
                  <c:v>2012-09-23-00</c:v>
                </c:pt>
                <c:pt idx="38">
                  <c:v>2012-09-23-12</c:v>
                </c:pt>
                <c:pt idx="39">
                  <c:v>2012-09-24-00</c:v>
                </c:pt>
                <c:pt idx="40">
                  <c:v>2012-09-24-12</c:v>
                </c:pt>
              </c:strCache>
            </c:strRef>
          </c:cat>
          <c:val>
            <c:numRef>
              <c:f>Sheet4!$D$2:$D$42</c:f>
              <c:numCache>
                <c:formatCode>General</c:formatCode>
                <c:ptCount val="41"/>
                <c:pt idx="0">
                  <c:v>25.313040000000001</c:v>
                </c:pt>
                <c:pt idx="1">
                  <c:v>29.203379999999999</c:v>
                </c:pt>
                <c:pt idx="2">
                  <c:v>25.271879999999999</c:v>
                </c:pt>
                <c:pt idx="3">
                  <c:v>23.590250000000001</c:v>
                </c:pt>
                <c:pt idx="4">
                  <c:v>16.64847</c:v>
                </c:pt>
                <c:pt idx="5">
                  <c:v>19.86966</c:v>
                </c:pt>
                <c:pt idx="6">
                  <c:v>23.51013</c:v>
                </c:pt>
                <c:pt idx="7">
                  <c:v>20.400130000000001</c:v>
                </c:pt>
                <c:pt idx="8">
                  <c:v>22.112539999999999</c:v>
                </c:pt>
                <c:pt idx="9">
                  <c:v>21.907520000000002</c:v>
                </c:pt>
                <c:pt idx="10">
                  <c:v>19.871099999999998</c:v>
                </c:pt>
                <c:pt idx="11">
                  <c:v>29.26906</c:v>
                </c:pt>
                <c:pt idx="12">
                  <c:v>22.50695</c:v>
                </c:pt>
                <c:pt idx="13">
                  <c:v>18.704750000000001</c:v>
                </c:pt>
                <c:pt idx="14">
                  <c:v>13.796749999999999</c:v>
                </c:pt>
                <c:pt idx="15">
                  <c:v>8.85703</c:v>
                </c:pt>
                <c:pt idx="16">
                  <c:v>11.999510000000001</c:v>
                </c:pt>
                <c:pt idx="17">
                  <c:v>18.703410000000002</c:v>
                </c:pt>
                <c:pt idx="18">
                  <c:v>14.40418</c:v>
                </c:pt>
                <c:pt idx="19">
                  <c:v>21.53669</c:v>
                </c:pt>
                <c:pt idx="20">
                  <c:v>18.06636</c:v>
                </c:pt>
                <c:pt idx="21">
                  <c:v>25.315339999999999</c:v>
                </c:pt>
                <c:pt idx="22">
                  <c:v>23.294139999999999</c:v>
                </c:pt>
                <c:pt idx="23">
                  <c:v>24.335429999999999</c:v>
                </c:pt>
                <c:pt idx="24">
                  <c:v>23.059799999999999</c:v>
                </c:pt>
                <c:pt idx="25">
                  <c:v>24.217400000000001</c:v>
                </c:pt>
                <c:pt idx="26">
                  <c:v>27.826730000000001</c:v>
                </c:pt>
                <c:pt idx="27">
                  <c:v>33.805799999999998</c:v>
                </c:pt>
                <c:pt idx="28">
                  <c:v>20.890519999999999</c:v>
                </c:pt>
                <c:pt idx="29">
                  <c:v>27.48011</c:v>
                </c:pt>
                <c:pt idx="30">
                  <c:v>17.304639999999999</c:v>
                </c:pt>
                <c:pt idx="31">
                  <c:v>23.875409999999999</c:v>
                </c:pt>
                <c:pt idx="32">
                  <c:v>24.842739999999999</c:v>
                </c:pt>
                <c:pt idx="33">
                  <c:v>18.064080000000001</c:v>
                </c:pt>
                <c:pt idx="34">
                  <c:v>20.592220000000001</c:v>
                </c:pt>
                <c:pt idx="35">
                  <c:v>24.33766</c:v>
                </c:pt>
                <c:pt idx="36">
                  <c:v>24.85491</c:v>
                </c:pt>
                <c:pt idx="37">
                  <c:v>18.701180000000001</c:v>
                </c:pt>
                <c:pt idx="38">
                  <c:v>22.204219999999999</c:v>
                </c:pt>
                <c:pt idx="39">
                  <c:v>21.211290000000002</c:v>
                </c:pt>
                <c:pt idx="40">
                  <c:v>18.45138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216896"/>
        <c:axId val="109218432"/>
      </c:lineChart>
      <c:catAx>
        <c:axId val="109216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9218432"/>
        <c:crosses val="autoZero"/>
        <c:auto val="1"/>
        <c:lblAlgn val="ctr"/>
        <c:lblOffset val="100"/>
        <c:noMultiLvlLbl val="0"/>
      </c:catAx>
      <c:valAx>
        <c:axId val="109218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RMSE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9216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Central Pressure and </a:t>
            </a:r>
            <a:r>
              <a:rPr lang="en-US" dirty="0" smtClean="0"/>
              <a:t>Mean Absolute Error </a:t>
            </a:r>
            <a:r>
              <a:rPr lang="en-US" dirty="0"/>
              <a:t>for 28 Sept. </a:t>
            </a:r>
            <a:r>
              <a:rPr lang="en-US" dirty="0" smtClean="0"/>
              <a:t>to </a:t>
            </a:r>
            <a:r>
              <a:rPr lang="en-US" dirty="0"/>
              <a:t>4 Oct. 2012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Pressure</c:v>
                </c:pt>
              </c:strCache>
            </c:strRef>
          </c:tx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2012-09-28-00</c:v>
                </c:pt>
                <c:pt idx="1">
                  <c:v>2012-09-28-12</c:v>
                </c:pt>
                <c:pt idx="2">
                  <c:v>2012-09-29-00</c:v>
                </c:pt>
                <c:pt idx="3">
                  <c:v>2012-09-29-12</c:v>
                </c:pt>
                <c:pt idx="4">
                  <c:v>2012-09-30-00</c:v>
                </c:pt>
                <c:pt idx="5">
                  <c:v>2012-09-30-12</c:v>
                </c:pt>
                <c:pt idx="6">
                  <c:v>2012-10-01-00</c:v>
                </c:pt>
                <c:pt idx="7">
                  <c:v>2012-10-01-12</c:v>
                </c:pt>
                <c:pt idx="8">
                  <c:v>2012-10-02-00</c:v>
                </c:pt>
                <c:pt idx="9">
                  <c:v>2012-10-02-12</c:v>
                </c:pt>
                <c:pt idx="10">
                  <c:v>2012-10-03-00</c:v>
                </c:pt>
                <c:pt idx="11">
                  <c:v>2012-10-03-12</c:v>
                </c:pt>
                <c:pt idx="12">
                  <c:v>2012-10-04-00</c:v>
                </c:pt>
                <c:pt idx="13">
                  <c:v>2012-10-04-12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337.346</c:v>
                </c:pt>
                <c:pt idx="1">
                  <c:v>357.274</c:v>
                </c:pt>
                <c:pt idx="2">
                  <c:v>361.89800000000002</c:v>
                </c:pt>
                <c:pt idx="3">
                  <c:v>339.197</c:v>
                </c:pt>
                <c:pt idx="4">
                  <c:v>331.464</c:v>
                </c:pt>
                <c:pt idx="5">
                  <c:v>327.48899999999998</c:v>
                </c:pt>
                <c:pt idx="6">
                  <c:v>350.79700000000003</c:v>
                </c:pt>
                <c:pt idx="7">
                  <c:v>372.09699999999998</c:v>
                </c:pt>
                <c:pt idx="8">
                  <c:v>400.80099999999999</c:v>
                </c:pt>
                <c:pt idx="9">
                  <c:v>709.57299999999998</c:v>
                </c:pt>
                <c:pt idx="10">
                  <c:v>733.673</c:v>
                </c:pt>
                <c:pt idx="11">
                  <c:v>621.54899999999998</c:v>
                </c:pt>
                <c:pt idx="12">
                  <c:v>419.16500000000002</c:v>
                </c:pt>
                <c:pt idx="13">
                  <c:v>462.50900000000001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78624"/>
        <c:axId val="3645145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MAE</c:v>
                </c:pt>
              </c:strCache>
            </c:strRef>
          </c:tx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2012-09-28-00</c:v>
                </c:pt>
                <c:pt idx="1">
                  <c:v>2012-09-28-12</c:v>
                </c:pt>
                <c:pt idx="2">
                  <c:v>2012-09-29-00</c:v>
                </c:pt>
                <c:pt idx="3">
                  <c:v>2012-09-29-12</c:v>
                </c:pt>
                <c:pt idx="4">
                  <c:v>2012-09-30-00</c:v>
                </c:pt>
                <c:pt idx="5">
                  <c:v>2012-09-30-12</c:v>
                </c:pt>
                <c:pt idx="6">
                  <c:v>2012-10-01-00</c:v>
                </c:pt>
                <c:pt idx="7">
                  <c:v>2012-10-01-12</c:v>
                </c:pt>
                <c:pt idx="8">
                  <c:v>2012-10-02-00</c:v>
                </c:pt>
                <c:pt idx="9">
                  <c:v>2012-10-02-12</c:v>
                </c:pt>
                <c:pt idx="10">
                  <c:v>2012-10-03-00</c:v>
                </c:pt>
                <c:pt idx="11">
                  <c:v>2012-10-03-12</c:v>
                </c:pt>
                <c:pt idx="12">
                  <c:v>2012-10-04-00</c:v>
                </c:pt>
                <c:pt idx="13">
                  <c:v>2012-10-04-12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2.2791999999999999</c:v>
                </c:pt>
                <c:pt idx="1">
                  <c:v>1.3996</c:v>
                </c:pt>
                <c:pt idx="2">
                  <c:v>1.2856000000000001</c:v>
                </c:pt>
                <c:pt idx="3">
                  <c:v>0.53600000000000003</c:v>
                </c:pt>
                <c:pt idx="4">
                  <c:v>1.1916</c:v>
                </c:pt>
                <c:pt idx="5">
                  <c:v>1.5935999999999999</c:v>
                </c:pt>
                <c:pt idx="6">
                  <c:v>0.72599999999999998</c:v>
                </c:pt>
                <c:pt idx="7">
                  <c:v>0.71840000000000004</c:v>
                </c:pt>
                <c:pt idx="8">
                  <c:v>1.3236000000000001</c:v>
                </c:pt>
                <c:pt idx="9">
                  <c:v>3.9312</c:v>
                </c:pt>
                <c:pt idx="10">
                  <c:v>4.4127999999999998</c:v>
                </c:pt>
                <c:pt idx="11">
                  <c:v>2.8359999999999999</c:v>
                </c:pt>
                <c:pt idx="12">
                  <c:v>1.0144</c:v>
                </c:pt>
                <c:pt idx="13">
                  <c:v>1.2216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68608"/>
        <c:axId val="36453376"/>
      </c:lineChart>
      <c:catAx>
        <c:axId val="359786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6451456"/>
        <c:crosses val="max"/>
        <c:auto val="0"/>
        <c:lblAlgn val="ctr"/>
        <c:lblOffset val="100"/>
        <c:noMultiLvlLbl val="0"/>
      </c:catAx>
      <c:valAx>
        <c:axId val="36451456"/>
        <c:scaling>
          <c:orientation val="maxMin"/>
          <c:max val="1000"/>
          <c:min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Pressure (</a:t>
                </a:r>
                <a:r>
                  <a:rPr lang="en-US" dirty="0" err="1" smtClean="0"/>
                  <a:t>hPa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5978624"/>
        <c:crosses val="autoZero"/>
        <c:crossBetween val="midCat"/>
        <c:majorUnit val="100"/>
      </c:valAx>
      <c:valAx>
        <c:axId val="36453376"/>
        <c:scaling>
          <c:orientation val="minMax"/>
          <c:max val="4.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6468608"/>
        <c:crosses val="max"/>
        <c:crossBetween val="midCat"/>
      </c:valAx>
      <c:catAx>
        <c:axId val="3646860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crossAx val="36453376"/>
        <c:crosses val="max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F2C10-27A6-4F58-A818-EA15399FBEAF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07CAF-F12E-4371-AA2D-3D8BEC419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9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K.-M., and D. A. Randall, 1996: 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semiempirical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cloudiness parameterization for use in climate models.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Atmos. Sci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3084–3102.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7CAF-F12E-4371-AA2D-3D8BEC4192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0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7CAF-F12E-4371-AA2D-3D8BEC4192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WRF maximum cloud fraction is the greatest value between the lower, middle, and upper cloud layers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will generally be greater than the default fraction outputted by the WRF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from WRF v3.1.1.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7CAF-F12E-4371-AA2D-3D8BEC4192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3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" dirty="0" smtClean="0"/>
              <a:t>Build your own linear models with </a:t>
            </a:r>
            <a:r>
              <a:rPr lang="en-US" sz="300" dirty="0" err="1" smtClean="0"/>
              <a:t>PuLP</a:t>
            </a:r>
            <a:r>
              <a:rPr lang="en-US" sz="300" dirty="0" smtClean="0"/>
              <a:t> (</a:t>
            </a:r>
            <a:r>
              <a:rPr lang="de-DE" sz="300" dirty="0" smtClean="0"/>
              <a:t>an LP modeler in Python):  </a:t>
            </a:r>
          </a:p>
          <a:p>
            <a:pPr lvl="1"/>
            <a:r>
              <a:rPr lang="en-US" sz="200" dirty="0" smtClean="0"/>
              <a:t>http://code.google.com/p/pulp-or/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7CAF-F12E-4371-AA2D-3D8BEC4192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AF57ABE-1F2D-4B1A-ABDE-315DE297B038}" type="datetime1">
              <a:rPr lang="en-US" smtClean="0"/>
              <a:t>10/4/2012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1853BD-8AC1-4A67-81CD-A471A0F83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91DA-23C8-46FD-8712-A909CE114002}" type="datetime1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CC37-46E1-4287-9B79-AABB22F1FE1B}" type="datetime1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2DF-F196-426C-8AE2-46E14A6B18D2}" type="datetime1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D15-3C7F-4740-A5AB-A723D40F543F}" type="datetime1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B7F9-3E2A-4F6A-8F57-0E50769F9C2D}" type="datetime1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066536-DFBC-4C65-88DF-1F524CBE866F}" type="datetime1">
              <a:rPr lang="en-US" smtClean="0"/>
              <a:t>10/4/2012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1853BD-8AC1-4A67-81CD-A471A0F83A1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597572-1B8C-470D-9C63-9A3D6250D330}" type="datetime1">
              <a:rPr lang="en-US" smtClean="0"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1853BD-8AC1-4A67-81CD-A471A0F83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09F3-048B-4FFD-BBFB-226BC27ABF46}" type="datetime1">
              <a:rPr lang="en-US" smtClean="0"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69B6-2158-4713-8972-48B3D351DEA5}" type="datetime1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ED78-F9A0-49DF-A35A-F8F739F5707F}" type="datetime1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9709BE-07DF-4349-A144-E9E271BFFB5C}" type="datetime1">
              <a:rPr lang="en-US" smtClean="0"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1853BD-8AC1-4A67-81CD-A471A0F83A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cimss.ssec.wisc.edu/cras/cras20_MKX/00/val/ncl/index.php?dt=20121003&amp;fv=SKY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Linear Optimization as a Solution to Improve the Sky Cover Guess, Forecast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4953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 smtClean="0"/>
              <a:t>Jordan </a:t>
            </a:r>
            <a:r>
              <a:rPr lang="en-US" sz="2600" b="1" dirty="0" err="1" smtClean="0"/>
              <a:t>Gerth</a:t>
            </a:r>
            <a:endParaRPr lang="en-US" sz="2600" b="1" dirty="0" smtClean="0"/>
          </a:p>
          <a:p>
            <a:r>
              <a:rPr lang="en-US" sz="1700" dirty="0" smtClean="0"/>
              <a:t>Cooperative Institute for Meteorological Satellite Studies</a:t>
            </a:r>
          </a:p>
          <a:p>
            <a:r>
              <a:rPr lang="en-US" sz="1700" dirty="0" smtClean="0"/>
              <a:t>University of Wisconsin at Madison</a:t>
            </a:r>
          </a:p>
          <a:p>
            <a:endParaRPr lang="en-US" sz="1400" dirty="0"/>
          </a:p>
          <a:p>
            <a:r>
              <a:rPr lang="en-US" sz="2000" i="1" dirty="0" smtClean="0"/>
              <a:t>Contributions by</a:t>
            </a:r>
          </a:p>
          <a:p>
            <a:r>
              <a:rPr lang="en-US" sz="2000" b="1" dirty="0" smtClean="0"/>
              <a:t>Robert </a:t>
            </a:r>
            <a:r>
              <a:rPr lang="en-US" sz="2000" b="1" dirty="0" err="1" smtClean="0"/>
              <a:t>Aune</a:t>
            </a:r>
            <a:endParaRPr lang="en-US" sz="2000" b="1" dirty="0" smtClean="0"/>
          </a:p>
          <a:p>
            <a:r>
              <a:rPr lang="en-US" sz="1400" dirty="0" smtClean="0"/>
              <a:t>Advanced Satellite Products Branch</a:t>
            </a:r>
          </a:p>
          <a:p>
            <a:r>
              <a:rPr lang="en-US" sz="1400" dirty="0" smtClean="0"/>
              <a:t>National Environmental Satellite, Data, and Information Service</a:t>
            </a:r>
          </a:p>
          <a:p>
            <a:r>
              <a:rPr lang="en-US" sz="1400" dirty="0" smtClean="0"/>
              <a:t>Madison, Wisconsin</a:t>
            </a:r>
            <a:endParaRPr lang="en-US" sz="1300" dirty="0" smtClean="0"/>
          </a:p>
        </p:txBody>
      </p:sp>
      <p:pic>
        <p:nvPicPr>
          <p:cNvPr id="12290" name="Picture 2" descr="http://www.uc.wisc.edu/brand/templates-and-downloads/downloads/print/UWlogo_fl_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6174"/>
            <a:ext cx="2301610" cy="7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64553"/>
            <a:ext cx="1066800" cy="72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66068" y="6211295"/>
            <a:ext cx="6011863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Session </a:t>
            </a:r>
            <a:r>
              <a:rPr lang="en-US" sz="1400" dirty="0"/>
              <a:t>E</a:t>
            </a:r>
            <a:r>
              <a:rPr lang="en-US" sz="1400" dirty="0" smtClean="0"/>
              <a:t>14 – Wednesday, October 10, 2012</a:t>
            </a:r>
          </a:p>
          <a:p>
            <a:pPr algn="ctr"/>
            <a:r>
              <a:rPr lang="en-US" sz="1100" dirty="0" smtClean="0"/>
              <a:t>National Weather Association Annual Meeting, Madison, Wisconsin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 Cover Representation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 Window, Band 8 (11.0 µm)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Effective Cloud Amount</a:t>
            </a:r>
            <a:endParaRPr lang="en-US" dirty="0"/>
          </a:p>
        </p:txBody>
      </p:sp>
      <p:pic>
        <p:nvPicPr>
          <p:cNvPr id="3074" name="Picture 2" descr="http://cimss.ssec.wisc.edu/goes/rt/images/conus/band08/usgscb08.12277.0000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35709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imss.ssec.wisc.edu/goes/rt/images/conus/eca/usec.12277.0000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135709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6336268"/>
            <a:ext cx="504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images valid at 00 UTC on 3 October 2012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2710190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 measure of the opacity (“</a:t>
            </a:r>
            <a:r>
              <a:rPr lang="en-US" sz="1100" dirty="0" err="1"/>
              <a:t>radiative</a:t>
            </a:r>
            <a:r>
              <a:rPr lang="en-US" sz="1100" dirty="0"/>
              <a:t> thickness”) of a cloud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2710190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GOES-14/15 (East/West) Sounder Composite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73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 Cover Representation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CRAS 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Effective Cloud Amount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6336268"/>
            <a:ext cx="504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images valid at 00 UTC on 3 October 2012</a:t>
            </a:r>
            <a:endParaRPr lang="en-US" dirty="0"/>
          </a:p>
        </p:txBody>
      </p:sp>
      <p:pic>
        <p:nvPicPr>
          <p:cNvPr id="13" name="Picture 4" descr="crasanalys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35709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tp://ftp.ssec.wisc.edu/pub/ssec/jordang/sounder-econ_eca_000s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135709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1000" y="2710190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CIMSS Regional Assimilation System</a:t>
            </a:r>
            <a:endParaRPr lang="en-US" sz="11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Sky Cover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is the predictive skill of NWP model cloud </a:t>
            </a:r>
            <a:r>
              <a:rPr lang="en-US" b="1" dirty="0" smtClean="0"/>
              <a:t>fields?</a:t>
            </a:r>
            <a:br>
              <a:rPr lang="en-US" b="1" dirty="0" smtClean="0"/>
            </a:br>
            <a:r>
              <a:rPr lang="en-US" dirty="0" smtClean="0"/>
              <a:t>How </a:t>
            </a:r>
            <a:r>
              <a:rPr lang="en-US" dirty="0"/>
              <a:t>can that be improved?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r>
              <a:rPr lang="en-US" dirty="0"/>
              <a:t> (3—24 Sept. 2012)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144827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2" name="Picture 2" descr="gfsanalys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6695" r="15996" b="2796"/>
          <a:stretch/>
        </p:blipFill>
        <p:spPr bwMode="auto">
          <a:xfrm>
            <a:off x="7744676" y="2971800"/>
            <a:ext cx="1246924" cy="1244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(3—24 Sept. 2012)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WRF Output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Maximum Fraction Output</a:t>
            </a:r>
            <a:endParaRPr lang="en-US" dirty="0"/>
          </a:p>
        </p:txBody>
      </p:sp>
      <p:pic>
        <p:nvPicPr>
          <p:cNvPr id="16386" name="Picture 2" descr="wrfx-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35709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wrfx-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135709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2743200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RMSE:  37.5%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41812" y="2743200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RMSE:  32.4%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6336268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images valid at 12 UTC on 3 October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Sky Cover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predictive skill of NWP model cloud </a:t>
            </a:r>
            <a:r>
              <a:rPr lang="en-US" dirty="0" smtClean="0"/>
              <a:t>fields?</a:t>
            </a:r>
            <a:br>
              <a:rPr lang="en-US" dirty="0" smtClean="0"/>
            </a:br>
            <a:r>
              <a:rPr lang="en-US" b="1" dirty="0" smtClean="0"/>
              <a:t>How </a:t>
            </a:r>
            <a:r>
              <a:rPr lang="en-US" b="1" dirty="0"/>
              <a:t>can that be improved?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Numerical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Numerical Weather Prediction</a:t>
            </a:r>
          </a:p>
          <a:p>
            <a:pPr lvl="1"/>
            <a:r>
              <a:rPr lang="en-US" dirty="0" smtClean="0"/>
              <a:t>Mathematical models which predict the future state of the atmosphere</a:t>
            </a:r>
          </a:p>
          <a:p>
            <a:r>
              <a:rPr lang="en-US" dirty="0" smtClean="0"/>
              <a:t>Statistical Model</a:t>
            </a:r>
          </a:p>
          <a:p>
            <a:pPr lvl="1"/>
            <a:r>
              <a:rPr lang="en-US" dirty="0" smtClean="0"/>
              <a:t>Relates random variables to other variables</a:t>
            </a:r>
          </a:p>
          <a:p>
            <a:r>
              <a:rPr lang="en-US" dirty="0" smtClean="0"/>
              <a:t>Linear Programming/Optimization (LP)</a:t>
            </a:r>
          </a:p>
          <a:p>
            <a:pPr lvl="1"/>
            <a:r>
              <a:rPr lang="en-US" dirty="0" smtClean="0"/>
              <a:t>Applies mathematical method to a linear model in an attempt to find the ideal solution</a:t>
            </a:r>
          </a:p>
          <a:p>
            <a:pPr lvl="2"/>
            <a:r>
              <a:rPr lang="en-US" dirty="0" smtClean="0"/>
              <a:t>Solves an objective function</a:t>
            </a:r>
          </a:p>
          <a:p>
            <a:pPr lvl="2"/>
            <a:r>
              <a:rPr lang="en-US" dirty="0" smtClean="0"/>
              <a:t>Requires a list of linear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smtClean="0">
                          <a:solidFill>
                            <a:srgbClr val="FF0000"/>
                          </a:solidFill>
                        </a:rPr>
                        <m:t>min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m:rPr>
                          <m:aln/>
                        </m:rP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0≤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≤100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800" i="1">
                          <a:latin typeface="Cambria Math"/>
                        </a:rPr>
                        <m:t>≥</m:t>
                      </m:r>
                      <m:r>
                        <a:rPr lang="en-US" sz="28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 marL="457200" indent="-457200"/>
                <a:endParaRPr lang="en-US" dirty="0" smtClean="0"/>
              </a:p>
              <a:p>
                <a:pPr marL="457200" indent="-457200"/>
                <a:r>
                  <a:rPr lang="en-US" dirty="0" smtClean="0"/>
                  <a:t>The </a:t>
                </a:r>
                <a:r>
                  <a:rPr lang="en-US" dirty="0" smtClean="0"/>
                  <a:t>LP objective </a:t>
                </a:r>
                <a:r>
                  <a:rPr lang="en-US" dirty="0" smtClean="0"/>
                  <a:t>is to minimize </a:t>
                </a:r>
                <a:r>
                  <a:rPr lang="en-US" dirty="0"/>
                  <a:t>the absolute difference between the </a:t>
                </a:r>
                <a:r>
                  <a:rPr lang="en-US" dirty="0" smtClean="0"/>
                  <a:t>human-produced “truth” </a:t>
                </a:r>
                <a:r>
                  <a:rPr lang="en-US" dirty="0"/>
                  <a:t>(the </a:t>
                </a:r>
                <a:r>
                  <a:rPr lang="en-US" dirty="0" smtClean="0"/>
                  <a:t>NDFD 1-hour forecast) </a:t>
                </a:r>
                <a:r>
                  <a:rPr lang="en-US" dirty="0"/>
                  <a:t>and the </a:t>
                </a:r>
                <a:r>
                  <a:rPr lang="en-US" dirty="0" smtClean="0"/>
                  <a:t>NWP </a:t>
                </a:r>
                <a:r>
                  <a:rPr lang="en-US" dirty="0" smtClean="0"/>
                  <a:t>12-hour forecast </a:t>
                </a:r>
                <a:r>
                  <a:rPr lang="en-US" dirty="0" smtClean="0"/>
                  <a:t>(no NWP analysis available).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r="-2074" b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2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 Total Sky Cover Output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point on a two-dimensional grid of the 12-hour sky cover forecast, obtained from a </a:t>
                </a:r>
                <a:r>
                  <a:rPr lang="en-US" dirty="0" smtClean="0"/>
                  <a:t>WRF model.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blipFill rotWithShape="1">
                <a:blip r:embed="rId2"/>
                <a:stretch>
                  <a:fillRect l="-180" t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Foreca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" y="1292225"/>
            <a:ext cx="39052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48200" y="3608387"/>
                <a:ext cx="4495800" cy="1497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min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m:rPr>
                          <m:aln/>
                        </m:rP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≤100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latin typeface="Cambria Math"/>
                        </a:rPr>
                        <m:t>≥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608387"/>
                <a:ext cx="4495800" cy="1497013"/>
              </a:xfrm>
              <a:prstGeom prst="rect">
                <a:avLst/>
              </a:prstGeom>
              <a:blipFill rotWithShape="1">
                <a:blip r:embed="rId4"/>
                <a:stretch>
                  <a:fillRect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NDFD Sky Cover 1-hr Forecast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point on a re-projected two-dimensional grid of the 1-hour sky cover forecast (analysis) obtained from the human-produced NDFD.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blipFill rotWithShape="1">
                <a:blip r:embed="rId2"/>
                <a:stretch>
                  <a:fillRect l="-180" t="-264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Observ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" y="1292225"/>
            <a:ext cx="39052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48200" y="3608387"/>
                <a:ext cx="4495800" cy="1497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min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m:rPr>
                          <m:aln/>
                        </m:rP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≤100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latin typeface="Cambria Math"/>
                        </a:rPr>
                        <m:t>≥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608387"/>
                <a:ext cx="4495800" cy="1497013"/>
              </a:xfrm>
              <a:prstGeom prst="rect">
                <a:avLst/>
              </a:prstGeom>
              <a:blipFill rotWithShape="1">
                <a:blip r:embed="rId4"/>
                <a:stretch>
                  <a:fillRect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Sky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National Weather Service (NWS) </a:t>
            </a:r>
            <a:r>
              <a:rPr lang="en-US" dirty="0"/>
              <a:t>web site defines “sky cover” as “the expected amount of opaque clouds (in percent) covering the sky valid for the indicated hour</a:t>
            </a:r>
            <a:r>
              <a:rPr lang="en-US" dirty="0" smtClean="0"/>
              <a:t>.”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probabilistic component.</a:t>
            </a:r>
          </a:p>
          <a:p>
            <a:r>
              <a:rPr lang="en-US" dirty="0"/>
              <a:t>No definition of “opaque cloud” or “cloud”.</a:t>
            </a:r>
          </a:p>
          <a:p>
            <a:r>
              <a:rPr lang="en-US" dirty="0" smtClean="0"/>
              <a:t>The </a:t>
            </a:r>
            <a:r>
              <a:rPr lang="en-US" dirty="0"/>
              <a:t>implication is cloud coverage of the celestial dome (all sky visible from a point observer</a:t>
            </a:r>
            <a:r>
              <a:rPr lang="en-US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min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m:rPr>
                          <m:aln/>
                        </m:rP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≤100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latin typeface="Cambria Math"/>
                        </a:rPr>
                        <m:t>≥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used as truth to calculate the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scalar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adjustments (variables) for each cloud classification </a:t>
                </a:r>
                <a:r>
                  <a:rPr lang="en-US" dirty="0" smtClean="0"/>
                  <a:t>(six total at approximately 20% increments).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-3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min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m:rPr>
                          <m:aln/>
                        </m:rP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≤100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The value of the adjusted sky cover fraction must fall within physical meteorological values (between 0% and 100%).  The value of the coefficient must be nonnegative.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2296" b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Results: 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process employed in this project for staging and using background data is as follows:</a:t>
            </a:r>
          </a:p>
          <a:p>
            <a:pPr lvl="1"/>
            <a:r>
              <a:rPr lang="en-US" dirty="0"/>
              <a:t>Initialize the </a:t>
            </a:r>
            <a:r>
              <a:rPr lang="en-US" dirty="0" smtClean="0"/>
              <a:t>WRF </a:t>
            </a:r>
            <a:r>
              <a:rPr lang="en-US" dirty="0"/>
              <a:t>model at time t = -12 (hours).</a:t>
            </a:r>
          </a:p>
          <a:p>
            <a:pPr lvl="1"/>
            <a:r>
              <a:rPr lang="en-US" dirty="0"/>
              <a:t>Obtain the 12-hour forecast from the model initialized at t = -12.</a:t>
            </a:r>
          </a:p>
          <a:p>
            <a:pPr lvl="1"/>
            <a:r>
              <a:rPr lang="en-US" dirty="0"/>
              <a:t>Obtain the analysis from t = 0.</a:t>
            </a:r>
          </a:p>
          <a:p>
            <a:pPr lvl="1"/>
            <a:r>
              <a:rPr lang="en-US" dirty="0"/>
              <a:t>Run linear program to minimize the objective function comparing the 12-hour forecast and analysis both valid at t = 0.</a:t>
            </a:r>
          </a:p>
          <a:p>
            <a:pPr lvl="1"/>
            <a:r>
              <a:rPr lang="en-US" dirty="0"/>
              <a:t>Initialize the </a:t>
            </a:r>
            <a:r>
              <a:rPr lang="en-US" dirty="0" smtClean="0"/>
              <a:t>WRF </a:t>
            </a:r>
            <a:r>
              <a:rPr lang="en-US" dirty="0"/>
              <a:t>model at time t = 0.</a:t>
            </a:r>
          </a:p>
          <a:p>
            <a:pPr lvl="1"/>
            <a:r>
              <a:rPr lang="en-US" dirty="0"/>
              <a:t>Apply fixed variable values from the linear program (a coefficient and scalar) to </a:t>
            </a:r>
            <a:r>
              <a:rPr lang="en-US" dirty="0" smtClean="0"/>
              <a:t>WRF </a:t>
            </a:r>
            <a:r>
              <a:rPr lang="en-US" dirty="0"/>
              <a:t>model output at t = 12, t = 24, and t = 36.  Calculate skill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Results:  Test Case</a:t>
            </a:r>
            <a:endParaRPr lang="en-US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2842445"/>
              </p:ext>
            </p:extLst>
          </p:nvPr>
        </p:nvGraphicFramePr>
        <p:xfrm>
          <a:off x="4648200" y="2819400"/>
          <a:ext cx="4038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Fraction (%)</a:t>
                      </a:r>
                      <a:endParaRPr lang="en-US" sz="1600" i="1" dirty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Coefficient (x)</a:t>
                      </a:r>
                      <a:endParaRPr lang="en-US" sz="1600" i="1" dirty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Scalar</a:t>
                      </a:r>
                      <a:br>
                        <a:rPr lang="en-US" sz="1600" i="1" dirty="0" smtClean="0"/>
                      </a:br>
                      <a:r>
                        <a:rPr lang="en-US" sz="1600" i="1" dirty="0" smtClean="0"/>
                        <a:t>(z)</a:t>
                      </a:r>
                      <a:endParaRPr lang="en-US" sz="1600" i="1" dirty="0"/>
                    </a:p>
                  </a:txBody>
                  <a:tcPr marL="72378" marR="7237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 ≤ </a:t>
                      </a:r>
                      <a:r>
                        <a:rPr lang="en-US" sz="1600" i="1" dirty="0" err="1" smtClean="0"/>
                        <a:t>a</a:t>
                      </a:r>
                      <a:r>
                        <a:rPr lang="en-US" sz="1600" i="1" baseline="-25000" dirty="0" err="1" smtClean="0"/>
                        <a:t>i</a:t>
                      </a:r>
                      <a:r>
                        <a:rPr lang="en-US" sz="1600" baseline="0" dirty="0" smtClean="0"/>
                        <a:t> &lt; 20</a:t>
                      </a:r>
                      <a:endParaRPr lang="en-US" sz="1600" dirty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4.4</a:t>
                      </a:r>
                      <a:endParaRPr lang="en-US" sz="1600" dirty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12.0</a:t>
                      </a:r>
                      <a:endParaRPr lang="en-US" sz="1600" dirty="0"/>
                    </a:p>
                  </a:txBody>
                  <a:tcPr marL="72378" marR="7237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 ≤ </a:t>
                      </a:r>
                      <a:r>
                        <a:rPr lang="en-US" sz="1600" i="1" dirty="0" err="1" smtClean="0"/>
                        <a:t>a</a:t>
                      </a:r>
                      <a:r>
                        <a:rPr lang="en-US" sz="1600" i="1" baseline="-25000" dirty="0" err="1" smtClean="0"/>
                        <a:t>i</a:t>
                      </a:r>
                      <a:r>
                        <a:rPr lang="en-US" sz="1600" baseline="0" dirty="0" smtClean="0"/>
                        <a:t> &lt; 40</a:t>
                      </a:r>
                      <a:endParaRPr lang="en-US" sz="1600" dirty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93.0</a:t>
                      </a:r>
                      <a:endParaRPr lang="en-US" sz="1600" dirty="0"/>
                    </a:p>
                  </a:txBody>
                  <a:tcPr marL="72378" marR="7237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≤ </a:t>
                      </a:r>
                      <a:r>
                        <a:rPr lang="en-US" sz="1600" i="1" dirty="0" err="1" smtClean="0"/>
                        <a:t>a</a:t>
                      </a:r>
                      <a:r>
                        <a:rPr lang="en-US" sz="1600" i="1" baseline="-25000" dirty="0" err="1" smtClean="0"/>
                        <a:t>i</a:t>
                      </a:r>
                      <a:r>
                        <a:rPr lang="en-US" sz="1600" baseline="0" dirty="0" smtClean="0"/>
                        <a:t> &lt; 60</a:t>
                      </a:r>
                      <a:endParaRPr lang="en-US" sz="1600" dirty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72378" marR="7237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 ≤ </a:t>
                      </a:r>
                      <a:r>
                        <a:rPr lang="en-US" sz="1600" i="1" dirty="0" err="1" smtClean="0"/>
                        <a:t>a</a:t>
                      </a:r>
                      <a:r>
                        <a:rPr lang="en-US" sz="1600" i="1" baseline="-25000" dirty="0" err="1" smtClean="0"/>
                        <a:t>i</a:t>
                      </a:r>
                      <a:r>
                        <a:rPr lang="en-US" sz="1600" baseline="0" dirty="0" smtClean="0"/>
                        <a:t> &lt; 80</a:t>
                      </a:r>
                      <a:endParaRPr lang="en-US" sz="1600" dirty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72378" marR="7237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80 ≤ </a:t>
                      </a:r>
                      <a:r>
                        <a:rPr lang="en-US" sz="1600" i="1" dirty="0" err="1" smtClean="0"/>
                        <a:t>a</a:t>
                      </a:r>
                      <a:r>
                        <a:rPr lang="en-US" sz="1600" i="1" baseline="-25000" dirty="0" err="1" smtClean="0"/>
                        <a:t>i</a:t>
                      </a:r>
                      <a:r>
                        <a:rPr lang="en-US" sz="1600" baseline="0" dirty="0" smtClean="0"/>
                        <a:t> &lt; 95</a:t>
                      </a:r>
                      <a:endParaRPr lang="en-US" sz="1600" dirty="0" smtClean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72378" marR="7237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95 ≤ </a:t>
                      </a:r>
                      <a:r>
                        <a:rPr lang="en-US" sz="1600" i="1" dirty="0" err="1" smtClean="0"/>
                        <a:t>a</a:t>
                      </a:r>
                      <a:r>
                        <a:rPr lang="en-US" sz="1600" i="1" baseline="-25000" dirty="0" err="1" smtClean="0"/>
                        <a:t>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≤</a:t>
                      </a:r>
                      <a:r>
                        <a:rPr lang="en-US" sz="1600" baseline="0" dirty="0" smtClean="0"/>
                        <a:t> 100</a:t>
                      </a:r>
                      <a:endParaRPr lang="en-US" sz="1600" dirty="0" smtClean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 marL="72378" marR="723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72378" marR="72378"/>
                </a:tc>
              </a:tr>
            </a:tbl>
          </a:graphicData>
        </a:graphic>
      </p:graphicFrame>
      <p:pic>
        <p:nvPicPr>
          <p:cNvPr id="13314" name="Picture 2" descr="Foreca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9" y="2249488"/>
            <a:ext cx="366728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48201" y="5867400"/>
            <a:ext cx="4038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Applied to forecast output from model initialized at 00 UTC on 3 October 2012</a:t>
            </a:r>
            <a:endParaRPr lang="en-US" sz="1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105488" y="2209800"/>
                <a:ext cx="1139864" cy="44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𝒋</m:t>
                          </m:r>
                        </m:sub>
                      </m:sSub>
                      <m:sSubSup>
                        <m:sSubSupPr>
                          <m:ctrlPr>
                            <a:rPr lang="en-US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𝒋</m:t>
                          </m:r>
                        </m:sup>
                      </m:sSubSup>
                      <m:r>
                        <a:rPr lang="en-US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488" y="2209800"/>
                <a:ext cx="1139864" cy="447558"/>
              </a:xfrm>
              <a:prstGeom prst="rect">
                <a:avLst/>
              </a:prstGeom>
              <a:blipFill rotWithShape="1"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2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Case:  Local WRF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4999" y="556260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RMSE:  45.0%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2665" y="5574179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RMSE:  30.5%</a:t>
            </a:r>
            <a:endParaRPr lang="en-US" dirty="0"/>
          </a:p>
        </p:txBody>
      </p:sp>
      <p:pic>
        <p:nvPicPr>
          <p:cNvPr id="9" name="Picture 2" descr="Fore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1" y="2202321"/>
            <a:ext cx="2661012" cy="328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Ob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6121"/>
            <a:ext cx="3667539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orec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48" y="2209800"/>
            <a:ext cx="265495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6183868"/>
            <a:ext cx="43434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LP produces net RMSE improvement of 14.5%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</a:t>
            </a:r>
            <a:r>
              <a:rPr lang="en-US" dirty="0"/>
              <a:t>(3—24 Sept. 2012)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640404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gfsanalys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6695" r="15996" b="2796"/>
          <a:stretch/>
        </p:blipFill>
        <p:spPr bwMode="auto">
          <a:xfrm>
            <a:off x="7744676" y="2971800"/>
            <a:ext cx="1246924" cy="1244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0" y="5029200"/>
            <a:ext cx="2286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Mean RMSE:  21.7%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19800" y="4876800"/>
            <a:ext cx="381000" cy="33706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2971800"/>
            <a:ext cx="13716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Mean RMSE net decrease of 15.8%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43200" y="3294965"/>
            <a:ext cx="228600" cy="578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</p:cNvCxnSpPr>
          <p:nvPr/>
        </p:nvCxnSpPr>
        <p:spPr>
          <a:xfrm flipH="1">
            <a:off x="2209800" y="3433465"/>
            <a:ext cx="1447800" cy="11385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Decreased performance </a:t>
            </a:r>
            <a:r>
              <a:rPr lang="en-US" dirty="0" smtClean="0"/>
              <a:t>is a </a:t>
            </a:r>
            <a:r>
              <a:rPr lang="en-US" dirty="0" smtClean="0"/>
              <a:t>consequence of:</a:t>
            </a:r>
          </a:p>
          <a:p>
            <a:pPr lvl="1"/>
            <a:r>
              <a:rPr lang="en-US" dirty="0" smtClean="0"/>
              <a:t>Lacking sky cover congruity between forecast areas on NDFD domain</a:t>
            </a:r>
          </a:p>
          <a:p>
            <a:pPr lvl="1"/>
            <a:r>
              <a:rPr lang="en-US" dirty="0" smtClean="0"/>
              <a:t>Assumption that relative horizontal distribution of model-developed cloud fraction matches NDFD</a:t>
            </a:r>
          </a:p>
          <a:p>
            <a:pPr lvl="1"/>
            <a:r>
              <a:rPr lang="en-US" dirty="0" smtClean="0"/>
              <a:t>No qualification for cloud forcing or air mass regimes within NWP model (parameterizations and performance)</a:t>
            </a:r>
          </a:p>
          <a:p>
            <a:pPr lvl="1"/>
            <a:r>
              <a:rPr lang="en-US" dirty="0" smtClean="0"/>
              <a:t>No corroboration between other NWP model output parameters or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Top Pressure (CTP)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Considering the best matches, for which 200 </a:t>
            </a:r>
            <a:r>
              <a:rPr lang="en-US" b="1" dirty="0" err="1" smtClean="0"/>
              <a:t>hPa</a:t>
            </a:r>
            <a:r>
              <a:rPr lang="en-US" b="1" dirty="0" smtClean="0"/>
              <a:t> deep layer does the effective cloud amount (ECA) analysis best correspond to the NDFD sky cover 1-hr forecast?</a:t>
            </a:r>
          </a:p>
          <a:p>
            <a:endParaRPr lang="en-US" dirty="0"/>
          </a:p>
          <a:p>
            <a:r>
              <a:rPr lang="en-US" dirty="0" smtClean="0"/>
              <a:t>The CTP composite from the GOES Sounders provides a cloud height for each corresponding ECA value.</a:t>
            </a:r>
          </a:p>
        </p:txBody>
      </p:sp>
      <p:pic>
        <p:nvPicPr>
          <p:cNvPr id="18436" name="Picture 4" descr="http://cimss.ssec.wisc.edu/goes/rt/images/conus/ctp/usct.12277.0000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788716"/>
            <a:ext cx="5102225" cy="38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6336268"/>
            <a:ext cx="449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valid at 00 UTC on 3 October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Gridded CTP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b="1" dirty="0" smtClean="0"/>
              <a:t>This can be solved through implementing another linear model:</a:t>
            </a:r>
          </a:p>
          <a:p>
            <a:pPr lvl="1"/>
            <a:r>
              <a:rPr lang="en-US" sz="1400" dirty="0" smtClean="0"/>
              <a:t>Objective function is to minimize absolute error between ECA and NDFD.</a:t>
            </a:r>
          </a:p>
          <a:p>
            <a:pPr lvl="1"/>
            <a:r>
              <a:rPr lang="en-US" sz="1400" dirty="0" smtClean="0"/>
              <a:t>At least 250 ECA/NDFD matches must be used</a:t>
            </a:r>
            <a:r>
              <a:rPr lang="en-US" sz="1400" dirty="0" smtClean="0"/>
              <a:t>.  This is approximately 2.5% of all points on the grid (but not all points are considered).</a:t>
            </a:r>
            <a:endParaRPr lang="en-US" sz="1400" dirty="0" smtClean="0"/>
          </a:p>
          <a:p>
            <a:pPr lvl="1"/>
            <a:r>
              <a:rPr lang="en-US" sz="1400" dirty="0" smtClean="0"/>
              <a:t>Clear points are excluded.</a:t>
            </a:r>
          </a:p>
          <a:p>
            <a:pPr lvl="1"/>
            <a:r>
              <a:rPr lang="en-US" sz="1400" dirty="0" smtClean="0"/>
              <a:t>The set of points contributing to the objective function must be within 100 </a:t>
            </a:r>
            <a:r>
              <a:rPr lang="en-US" sz="1400" dirty="0" err="1" smtClean="0"/>
              <a:t>hPa</a:t>
            </a:r>
            <a:r>
              <a:rPr lang="en-US" sz="1400" dirty="0" smtClean="0"/>
              <a:t> of central pressure level.</a:t>
            </a:r>
          </a:p>
        </p:txBody>
      </p:sp>
      <p:pic>
        <p:nvPicPr>
          <p:cNvPr id="6" name="Picture 2" descr="ftp://ftp.ssec.wisc.edu/pub/ssec/jordang/sounder-econ_ctp_000s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788716"/>
            <a:ext cx="5102225" cy="38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6336268"/>
            <a:ext cx="449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valid at 00 UTC on 3 October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9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29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Examined ECA-NDFD pairs producing the least amount of collective absolute error</a:t>
            </a:r>
          </a:p>
          <a:p>
            <a:r>
              <a:rPr lang="en-US" dirty="0" smtClean="0"/>
              <a:t>Trial period suggests lower MAE associated with higher cloud tops (thicker cloud?)</a:t>
            </a:r>
          </a:p>
          <a:p>
            <a:r>
              <a:rPr lang="en-US" dirty="0" smtClean="0"/>
              <a:t>Available CTPs can vary according to weather scenario and subject to Sounder bias</a:t>
            </a:r>
          </a:p>
          <a:p>
            <a:r>
              <a:rPr lang="en-US" dirty="0" smtClean="0"/>
              <a:t>Mean central pressure over trial period was 437 </a:t>
            </a:r>
            <a:r>
              <a:rPr lang="en-US" dirty="0" err="1" smtClean="0"/>
              <a:t>hPa</a:t>
            </a:r>
            <a:r>
              <a:rPr lang="en-US" dirty="0" smtClean="0"/>
              <a:t> (layer from 537 </a:t>
            </a:r>
            <a:r>
              <a:rPr lang="en-US" dirty="0" err="1" smtClean="0"/>
              <a:t>hPa</a:t>
            </a:r>
            <a:r>
              <a:rPr lang="en-US" dirty="0" smtClean="0"/>
              <a:t> to 337 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Mean MAE was 1.7 (%)</a:t>
            </a:r>
            <a:endParaRPr lang="en-US" dirty="0"/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7564167"/>
              </p:ext>
            </p:extLst>
          </p:nvPr>
        </p:nvGraphicFramePr>
        <p:xfrm>
          <a:off x="4648200" y="2249488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2" descr="gfsanalys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6695" r="15996" b="2796"/>
          <a:stretch/>
        </p:blipFill>
        <p:spPr bwMode="auto">
          <a:xfrm>
            <a:off x="8458200" y="3886200"/>
            <a:ext cx="534399" cy="53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Cirrostratus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would the NWS classify sky cover for this scene?</a:t>
            </a:r>
          </a:p>
          <a:p>
            <a:endParaRPr lang="en-US" b="1" dirty="0"/>
          </a:p>
          <a:p>
            <a:r>
              <a:rPr lang="en-US" sz="800" dirty="0" smtClean="0"/>
              <a:t>Photo source:  National </a:t>
            </a:r>
            <a:r>
              <a:rPr lang="en-US" sz="800" dirty="0"/>
              <a:t>Weather </a:t>
            </a:r>
            <a:r>
              <a:rPr lang="en-US" sz="800" dirty="0" smtClean="0"/>
              <a:t>Service </a:t>
            </a:r>
            <a:r>
              <a:rPr lang="en-US" sz="800" dirty="0" err="1" smtClean="0"/>
              <a:t>JetStream</a:t>
            </a:r>
            <a:r>
              <a:rPr lang="en-US" sz="800" dirty="0" smtClean="0"/>
              <a:t>, http</a:t>
            </a:r>
            <a:r>
              <a:rPr lang="en-US" sz="800" dirty="0"/>
              <a:t>://www.srh.noaa.gov/jetstream/synoptic/h7.htm</a:t>
            </a:r>
          </a:p>
        </p:txBody>
      </p:sp>
      <p:pic>
        <p:nvPicPr>
          <p:cNvPr id="7" name="Picture 2" descr="H7 clou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7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97024"/>
            <a:ext cx="8229600" cy="4608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Sky cover definitions are inconsistent.  </a:t>
            </a:r>
            <a:r>
              <a:rPr lang="en-US" dirty="0" smtClean="0"/>
              <a:t>Model output needs major adjustment to match the NDFD result.  The NDFD needs more congruity.</a:t>
            </a:r>
          </a:p>
          <a:p>
            <a:r>
              <a:rPr lang="en-US" dirty="0" smtClean="0"/>
              <a:t>Linear optimization of model output leads to a reduction in RMSE for subsequent forecasts.</a:t>
            </a:r>
          </a:p>
          <a:p>
            <a:r>
              <a:rPr lang="en-US" dirty="0" smtClean="0"/>
              <a:t>ECA skill is </a:t>
            </a:r>
            <a:r>
              <a:rPr lang="en-US" dirty="0" smtClean="0"/>
              <a:t>in question for verifying the NDFD sky cover grid in low-topped cloud regimes.</a:t>
            </a:r>
          </a:p>
          <a:p>
            <a:r>
              <a:rPr lang="en-US" dirty="0" smtClean="0"/>
              <a:t>Future work will focus on building a celestial dome and time-averaging new geostationary satellite cloud products over a one-hour window.</a:t>
            </a:r>
          </a:p>
          <a:p>
            <a:pPr marL="109728" indent="0">
              <a:buNone/>
            </a:pPr>
            <a:endParaRPr lang="en-US" sz="1700" b="1" dirty="0" smtClean="0"/>
          </a:p>
          <a:p>
            <a:pPr marL="109728" indent="0">
              <a:buNone/>
            </a:pPr>
            <a:r>
              <a:rPr lang="en-US" sz="1700" b="1" dirty="0" smtClean="0"/>
              <a:t>Author </a:t>
            </a:r>
            <a:r>
              <a:rPr lang="en-US" sz="1700" b="1" dirty="0"/>
              <a:t>information:  Jordan </a:t>
            </a:r>
            <a:r>
              <a:rPr lang="en-US" sz="1700" b="1" dirty="0" err="1"/>
              <a:t>Gerth</a:t>
            </a:r>
            <a:r>
              <a:rPr lang="en-US" sz="1700" b="1" dirty="0"/>
              <a:t>, </a:t>
            </a:r>
            <a:r>
              <a:rPr lang="en-US" sz="1700" b="1" u="sng" dirty="0" smtClean="0"/>
              <a:t>Jordan.Gerth@noaa.gov</a:t>
            </a:r>
            <a:endParaRPr lang="en-US" sz="1700" b="1" u="sn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Sky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eteorologists have requested a new sky cover product because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purely </a:t>
            </a:r>
            <a:r>
              <a:rPr lang="en-US" dirty="0"/>
              <a:t>numerical weather </a:t>
            </a:r>
            <a:r>
              <a:rPr lang="en-US" dirty="0" smtClean="0"/>
              <a:t>prediction (NWP) </a:t>
            </a:r>
            <a:r>
              <a:rPr lang="en-US" dirty="0"/>
              <a:t>methods do not account for </a:t>
            </a:r>
            <a:r>
              <a:rPr lang="en-US" dirty="0" err="1"/>
              <a:t>radiative</a:t>
            </a:r>
            <a:r>
              <a:rPr lang="en-US" dirty="0"/>
              <a:t> transparency of clouds and </a:t>
            </a: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current </a:t>
            </a:r>
            <a:r>
              <a:rPr lang="en-US" dirty="0"/>
              <a:t>satellite-based techniques and algorithms, used alone or in existing analysis tools, do not match the forecasters’ interpretation of the NWS-established definition.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Answer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smtClean="0"/>
              <a:t>are cloud scenes represented </a:t>
            </a:r>
            <a:r>
              <a:rPr lang="en-US" dirty="0"/>
              <a:t>in a </a:t>
            </a:r>
            <a:r>
              <a:rPr lang="en-US" dirty="0" smtClean="0"/>
              <a:t>NWP model?  How does that compare to the National Digital Forecast Database (NDFD)?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</a:t>
            </a:r>
            <a:r>
              <a:rPr lang="en-US" dirty="0" smtClean="0"/>
              <a:t>are cloud scenes observed on satellite imagery and represented on satellite products?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is the predictive </a:t>
            </a:r>
            <a:r>
              <a:rPr lang="en-US" dirty="0" smtClean="0"/>
              <a:t>skill of NWP model cloud fields?  How can that be improved?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Sky Cover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cloud scenes represented in a numerical weather prediction (NWP) model</a:t>
            </a:r>
            <a:r>
              <a:rPr lang="en-US" dirty="0" smtClean="0"/>
              <a:t>?  How does that compare to the NDFD?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 Cover Representation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Xu</a:t>
            </a:r>
            <a:r>
              <a:rPr lang="en-US" dirty="0"/>
              <a:t> and Randall (1996) developed </a:t>
            </a:r>
            <a:r>
              <a:rPr lang="en-US" dirty="0" smtClean="0"/>
              <a:t>the semi-empirical </a:t>
            </a:r>
            <a:r>
              <a:rPr lang="en-US" dirty="0"/>
              <a:t>cloud fraction </a:t>
            </a:r>
            <a:r>
              <a:rPr lang="en-US" dirty="0" smtClean="0"/>
              <a:t>formulation found in the Weather Research and Forecast (WRF) model.</a:t>
            </a:r>
          </a:p>
          <a:p>
            <a:pPr lvl="1"/>
            <a:r>
              <a:rPr lang="en-US" dirty="0" smtClean="0"/>
              <a:t>Cloud fraction varies </a:t>
            </a:r>
            <a:r>
              <a:rPr lang="en-US" dirty="0"/>
              <a:t>exponentially according to the grid-averaged condensate mixing </a:t>
            </a:r>
            <a:r>
              <a:rPr lang="en-US" dirty="0" smtClean="0"/>
              <a:t>ratio.</a:t>
            </a:r>
          </a:p>
          <a:p>
            <a:pPr lvl="1"/>
            <a:r>
              <a:rPr lang="en-US" dirty="0" smtClean="0"/>
              <a:t>When </a:t>
            </a:r>
            <a:r>
              <a:rPr lang="en-US" dirty="0" smtClean="0"/>
              <a:t>the grid-averaged relative humidity is 100%, so is the cloud fraction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Total cloud fraction is produced through averaging the maximum fractions from three primary layers (642 </a:t>
            </a:r>
            <a:r>
              <a:rPr lang="en-US" dirty="0" err="1" smtClean="0"/>
              <a:t>hPa</a:t>
            </a:r>
            <a:r>
              <a:rPr lang="en-US" dirty="0" smtClean="0"/>
              <a:t>, 350 </a:t>
            </a:r>
            <a:r>
              <a:rPr lang="en-US" dirty="0" err="1" smtClean="0"/>
              <a:t>hPa</a:t>
            </a:r>
            <a:r>
              <a:rPr lang="en-US" dirty="0" smtClean="0"/>
              <a:t>, 150 </a:t>
            </a:r>
            <a:r>
              <a:rPr lang="en-US" dirty="0" err="1" smtClean="0"/>
              <a:t>hPa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 Cover Representation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 Analysis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NDFD 1-hour Forecast</a:t>
            </a:r>
            <a:endParaRPr lang="en-US" dirty="0"/>
          </a:p>
        </p:txBody>
      </p:sp>
      <p:pic>
        <p:nvPicPr>
          <p:cNvPr id="1026" name="Picture 2" descr="namanalysis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135709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dfdanalysi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8050" y="3135709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6336268"/>
            <a:ext cx="504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images valid at 00 UTC on 3 October 2012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24400" y="2710190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Projected onto a 20 km Lambert Conformal grid</a:t>
            </a:r>
            <a:endParaRPr lang="en-US" sz="11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Sky Cover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cloud scenes observed on satellite imagery and represented on satellite products?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53BD-8AC1-4A67-81CD-A471A0F83A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694</TotalTime>
  <Words>1591</Words>
  <Application>Microsoft Office PowerPoint</Application>
  <PresentationFormat>On-screen Show (4:3)</PresentationFormat>
  <Paragraphs>212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Linear Optimization as a Solution to Improve the Sky Cover Guess, Forecast </vt:lpstr>
      <vt:lpstr>Defining Sky Cover</vt:lpstr>
      <vt:lpstr>Cirrostratus</vt:lpstr>
      <vt:lpstr>Defining Sky Cover</vt:lpstr>
      <vt:lpstr>Questions to Answer</vt:lpstr>
      <vt:lpstr>Defining Sky Cover</vt:lpstr>
      <vt:lpstr>Sky Cover Representation</vt:lpstr>
      <vt:lpstr>Sky Cover Representation</vt:lpstr>
      <vt:lpstr>Defining Sky Cover</vt:lpstr>
      <vt:lpstr>Sky Cover Representation</vt:lpstr>
      <vt:lpstr>Sky Cover Representation</vt:lpstr>
      <vt:lpstr>Defining Sky Cover</vt:lpstr>
      <vt:lpstr>Performance (3—24 Sept. 2012)</vt:lpstr>
      <vt:lpstr>Performance (3—24 Sept. 2012)</vt:lpstr>
      <vt:lpstr>Defining Sky Cover</vt:lpstr>
      <vt:lpstr>Types of Numerical Tools</vt:lpstr>
      <vt:lpstr>Linear Model</vt:lpstr>
      <vt:lpstr>WRF Total Sky Cover Output</vt:lpstr>
      <vt:lpstr>NDFD Sky Cover 1-hr Forecast</vt:lpstr>
      <vt:lpstr>Linear Model</vt:lpstr>
      <vt:lpstr>Linear Model</vt:lpstr>
      <vt:lpstr>Apply Results:  Procedure</vt:lpstr>
      <vt:lpstr>Apply Results:  Test Case</vt:lpstr>
      <vt:lpstr>Test Case:  Local WRF Model</vt:lpstr>
      <vt:lpstr>Performance (3—24 Sept. 2012)</vt:lpstr>
      <vt:lpstr>Improving Results</vt:lpstr>
      <vt:lpstr>Cloud Top Pressure (CTP)</vt:lpstr>
      <vt:lpstr>Gridded CTP</vt:lpstr>
      <vt:lpstr>Improving Results</vt:lpstr>
      <vt:lpstr>Summary of Results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Gerth</dc:creator>
  <cp:lastModifiedBy>Jordan Gerth</cp:lastModifiedBy>
  <cp:revision>49</cp:revision>
  <dcterms:created xsi:type="dcterms:W3CDTF">2012-10-03T02:17:50Z</dcterms:created>
  <dcterms:modified xsi:type="dcterms:W3CDTF">2012-10-05T00:53:05Z</dcterms:modified>
</cp:coreProperties>
</file>