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4069" r:id="rId1"/>
  </p:sldMasterIdLst>
  <p:notesMasterIdLst>
    <p:notesMasterId r:id="rId41"/>
  </p:notesMasterIdLst>
  <p:sldIdLst>
    <p:sldId id="256" r:id="rId2"/>
    <p:sldId id="282" r:id="rId3"/>
    <p:sldId id="356" r:id="rId4"/>
    <p:sldId id="355" r:id="rId5"/>
    <p:sldId id="357" r:id="rId6"/>
    <p:sldId id="327" r:id="rId7"/>
    <p:sldId id="359" r:id="rId8"/>
    <p:sldId id="351" r:id="rId9"/>
    <p:sldId id="354" r:id="rId10"/>
    <p:sldId id="352" r:id="rId11"/>
    <p:sldId id="360" r:id="rId12"/>
    <p:sldId id="350" r:id="rId13"/>
    <p:sldId id="257" r:id="rId14"/>
    <p:sldId id="346" r:id="rId15"/>
    <p:sldId id="329" r:id="rId16"/>
    <p:sldId id="330" r:id="rId17"/>
    <p:sldId id="340" r:id="rId18"/>
    <p:sldId id="349" r:id="rId19"/>
    <p:sldId id="363" r:id="rId20"/>
    <p:sldId id="336" r:id="rId21"/>
    <p:sldId id="337" r:id="rId22"/>
    <p:sldId id="338" r:id="rId23"/>
    <p:sldId id="291" r:id="rId24"/>
    <p:sldId id="341" r:id="rId25"/>
    <p:sldId id="342" r:id="rId26"/>
    <p:sldId id="343" r:id="rId27"/>
    <p:sldId id="344" r:id="rId28"/>
    <p:sldId id="322" r:id="rId29"/>
    <p:sldId id="345" r:id="rId30"/>
    <p:sldId id="323" r:id="rId31"/>
    <p:sldId id="324" r:id="rId32"/>
    <p:sldId id="325" r:id="rId33"/>
    <p:sldId id="297" r:id="rId34"/>
    <p:sldId id="361" r:id="rId35"/>
    <p:sldId id="362" r:id="rId36"/>
    <p:sldId id="332" r:id="rId37"/>
    <p:sldId id="347" r:id="rId38"/>
    <p:sldId id="295" r:id="rId39"/>
    <p:sldId id="33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<p14:section name="Default Section" id="{F807B59E-BD39-4CCF-BCF6-A451E71B94C9}">
          <p14:sldIdLst>
            <p14:sldId id="256"/>
            <p14:sldId id="348"/>
            <p14:sldId id="326"/>
            <p14:sldId id="282"/>
            <p14:sldId id="328"/>
            <p14:sldId id="257"/>
            <p14:sldId id="346"/>
            <p14:sldId id="329"/>
            <p14:sldId id="330"/>
            <p14:sldId id="294"/>
            <p14:sldId id="327"/>
            <p14:sldId id="340"/>
            <p14:sldId id="349"/>
            <p14:sldId id="336"/>
            <p14:sldId id="337"/>
            <p14:sldId id="338"/>
            <p14:sldId id="339"/>
            <p14:sldId id="291"/>
            <p14:sldId id="341"/>
            <p14:sldId id="342"/>
            <p14:sldId id="343"/>
            <p14:sldId id="344"/>
            <p14:sldId id="322"/>
            <p14:sldId id="345"/>
            <p14:sldId id="323"/>
            <p14:sldId id="324"/>
            <p14:sldId id="325"/>
            <p14:sldId id="297"/>
            <p14:sldId id="332"/>
            <p14:sldId id="347"/>
            <p14:sldId id="295"/>
            <p14:sldId id="33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89DA7-DD3C-4F9D-A86A-87EDB3DF733F}" type="datetimeFigureOut">
              <a:rPr lang="en-US" smtClean="0"/>
              <a:pPr/>
              <a:t>1/25/12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9924-1792-4610-ADE9-186F47966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039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netCDF</a:t>
            </a:r>
            <a:r>
              <a:rPr lang="en-US" dirty="0" smtClean="0"/>
              <a:t> is network Common Data Format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 is Graphical</a:t>
            </a:r>
            <a:r>
              <a:rPr lang="en-US" baseline="0" dirty="0" smtClean="0"/>
              <a:t> Processing Unit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00173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/>
              <a:t>SPoRT</a:t>
            </a:r>
            <a:r>
              <a:rPr lang="en-US" b="0" dirty="0" smtClean="0"/>
              <a:t> is Short-term Prediction Research and Transition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RH is relative humidity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226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Red, -50 to -27; White -27</a:t>
            </a:r>
            <a:r>
              <a:rPr lang="en-US" baseline="0" dirty="0" smtClean="0"/>
              <a:t> to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24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27</a:t>
            </a:r>
            <a:r>
              <a:rPr lang="en-US" baseline="0" dirty="0" smtClean="0"/>
              <a:t> to </a:t>
            </a:r>
            <a:r>
              <a:rPr lang="en-US" dirty="0" smtClean="0"/>
              <a:t>127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097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27 to</a:t>
            </a:r>
            <a:r>
              <a:rPr lang="en-US" baseline="0" dirty="0" smtClean="0"/>
              <a:t> </a:t>
            </a:r>
            <a:r>
              <a:rPr lang="en-US" dirty="0" smtClean="0"/>
              <a:t>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895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MODIS is Moderate Resolution Imaging </a:t>
            </a:r>
            <a:r>
              <a:rPr lang="en-US" dirty="0" err="1" smtClean="0"/>
              <a:t>Spectroradiometer</a:t>
            </a:r>
            <a:r>
              <a:rPr lang="en-US" dirty="0" smtClean="0"/>
              <a:t>, SST is Sea Surface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114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9924-1792-4610-ADE9-186F4796626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273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D24-C127-4F98-B463-1D28989498F4}" type="datetime1">
              <a:rPr lang="en-US" smtClean="0"/>
              <a:pPr/>
              <a:t>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14FBC-E3B0-4EAB-95AF-6C63DF6D8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/>
              <a:pPr/>
              <a:t>‹#›</a:t>
            </a:fld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27C-A513-4C42-B94B-53B99CD8A008}" type="datetime1">
              <a:rPr lang="en-US" smtClean="0"/>
              <a:pPr/>
              <a:t>1/25/12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D1C59-B8FB-4BC6-84FE-FD700C7CF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fld id="{ACDF6120-F1F0-4C60-9FE9-39AC71A9C79D}" type="datetimeFigureOut">
              <a:rPr lang="en-US" smtClean="0"/>
              <a:pPr eaLnBrk="1" latinLnBrk="0" hangingPunct="1"/>
              <a:t>1/25/12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ssl.noaa.gov/wrf/" TargetMode="External"/><Relationship Id="rId3" Type="http://schemas.openxmlformats.org/officeDocument/2006/relationships/hyperlink" Target="http://cimss.ssec.wisc.edu/goes_r/proving-ground/nssl_abi/nssl_abi_rt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24200"/>
            <a:ext cx="64008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How AWIPS II is a Tool to Further R2O in the GOES-R Era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4722159"/>
            <a:ext cx="6498159" cy="916641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244A58"/>
                </a:solidFill>
              </a:rPr>
              <a:t>Jordan </a:t>
            </a:r>
            <a:r>
              <a:rPr lang="en-US" b="1" dirty="0" err="1" smtClean="0">
                <a:solidFill>
                  <a:srgbClr val="244A58"/>
                </a:solidFill>
              </a:rPr>
              <a:t>Gerth</a:t>
            </a:r>
            <a:r>
              <a:rPr lang="en-US" dirty="0" smtClean="0">
                <a:solidFill>
                  <a:srgbClr val="244A58"/>
                </a:solidFill>
              </a:rPr>
              <a:t>, Research Assistant</a:t>
            </a:r>
            <a:endParaRPr lang="en-US" b="1" dirty="0" smtClean="0">
              <a:solidFill>
                <a:srgbClr val="244A58"/>
              </a:solidFill>
            </a:endParaRPr>
          </a:p>
          <a:p>
            <a:r>
              <a:rPr lang="en-US" sz="1800" dirty="0" smtClean="0">
                <a:solidFill>
                  <a:srgbClr val="244A58"/>
                </a:solidFill>
              </a:rPr>
              <a:t>Cooperative Institute for Meteorological Satellite Studies, University of </a:t>
            </a:r>
            <a:r>
              <a:rPr lang="en-US" sz="1800" dirty="0" smtClean="0">
                <a:solidFill>
                  <a:srgbClr val="244A58"/>
                </a:solidFill>
              </a:rPr>
              <a:t>Wisconsin at Madison</a:t>
            </a:r>
            <a:endParaRPr lang="en-US" sz="1800" dirty="0">
              <a:solidFill>
                <a:srgbClr val="244A58"/>
              </a:solidFill>
            </a:endParaRPr>
          </a:p>
        </p:txBody>
      </p:sp>
      <p:pic>
        <p:nvPicPr>
          <p:cNvPr id="5" name="Picture 4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1312"/>
            <a:ext cx="1458171" cy="144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5867400"/>
            <a:ext cx="6553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First Joint AMS-Asia Satellite Meteorology Conference</a:t>
            </a:r>
          </a:p>
          <a:p>
            <a:pPr algn="ctr"/>
            <a:r>
              <a:rPr lang="en-US" sz="1400" dirty="0" smtClean="0"/>
              <a:t>Thursday, January 26, 2012</a:t>
            </a:r>
          </a:p>
          <a:p>
            <a:pPr algn="ctr"/>
            <a:r>
              <a:rPr lang="en-US" sz="1100" dirty="0" smtClean="0"/>
              <a:t>American Meteorological Society Annual Meeting, New Orleans, Louisiana</a:t>
            </a:r>
            <a:endParaRPr lang="en-US" sz="1100" dirty="0"/>
          </a:p>
        </p:txBody>
      </p:sp>
      <p:pic>
        <p:nvPicPr>
          <p:cNvPr id="2050" name="Picture 2" descr="http://www.goes-r.gov/education/images/logos/Color/Large/GOES-R_logo_larg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5112"/>
            <a:ext cx="2388431" cy="15228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imss.ssec.wisc.edu/logo/fullsize/cimss-logo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72980" y="1601312"/>
            <a:ext cx="2167454" cy="14287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47858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5-20Jan12-MODISonGOE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6" r="-2076"/>
          <a:stretch>
            <a:fillRect/>
          </a:stretch>
        </p:blipFill>
        <p:spPr>
          <a:xfrm>
            <a:off x="-156802" y="1143000"/>
            <a:ext cx="9453202" cy="5105400"/>
          </a:xfrm>
        </p:spPr>
      </p:pic>
      <p:sp>
        <p:nvSpPr>
          <p:cNvPr id="5" name="TextBox 4"/>
          <p:cNvSpPr txBox="1"/>
          <p:nvPr/>
        </p:nvSpPr>
        <p:spPr>
          <a:xfrm>
            <a:off x="152400" y="6412468"/>
            <a:ext cx="887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Combination of MODIS and GOES visible imagery, 20:15 UTC 20 January 2012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9275" y="228600"/>
            <a:ext cx="8042276" cy="682532"/>
          </a:xfrm>
        </p:spPr>
        <p:txBody>
          <a:bodyPr/>
          <a:lstStyle/>
          <a:p>
            <a:r>
              <a:rPr lang="en-US" sz="4000" b="1" dirty="0" smtClean="0"/>
              <a:t>Image Layering in AWIPS II</a:t>
            </a:r>
            <a:endParaRPr lang="en-US" sz="4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AWIPS II Strategy at CIMSS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Leverage existing AWIPS II plug-ins (GRIB2, </a:t>
            </a:r>
            <a:r>
              <a:rPr lang="en-US" dirty="0" err="1" smtClean="0"/>
              <a:t>McIDAS</a:t>
            </a:r>
            <a:r>
              <a:rPr lang="en-US" dirty="0" smtClean="0"/>
              <a:t> AREA, GINI), update configuration tables, and reformat current AWIPS satellite imagery and products from CIMSS to a plug-in-compliant format</a:t>
            </a:r>
          </a:p>
          <a:p>
            <a:r>
              <a:rPr lang="en-US" dirty="0" smtClean="0"/>
              <a:t>Improve and guide development of existing and new AWIPS II plug-ins (netCDF3/4)</a:t>
            </a:r>
          </a:p>
          <a:p>
            <a:pPr lvl="1"/>
            <a:r>
              <a:rPr lang="en-US" dirty="0" smtClean="0"/>
              <a:t>Expand data array structure</a:t>
            </a:r>
          </a:p>
          <a:p>
            <a:pPr lvl="2"/>
            <a:r>
              <a:rPr lang="en-US" dirty="0" smtClean="0"/>
              <a:t>Currently byte values</a:t>
            </a:r>
          </a:p>
          <a:p>
            <a:pPr lvl="1"/>
            <a:r>
              <a:rPr lang="en-US" dirty="0" smtClean="0"/>
              <a:t>Add advanced map projections, additional geospatial support</a:t>
            </a:r>
          </a:p>
          <a:p>
            <a:pPr lvl="2"/>
            <a:r>
              <a:rPr lang="en-US" dirty="0" smtClean="0"/>
              <a:t>Pursuing strategies to add satellite perspectives (polar and geostationary)</a:t>
            </a:r>
          </a:p>
          <a:p>
            <a:pPr lvl="2"/>
            <a:r>
              <a:rPr lang="en-US" dirty="0" smtClean="0"/>
              <a:t>Currently limited to Mercator, Lambert Conformal, and Polar Stereographic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83776"/>
            <a:ext cx="8042276" cy="730624"/>
          </a:xfrm>
        </p:spPr>
        <p:txBody>
          <a:bodyPr/>
          <a:lstStyle/>
          <a:p>
            <a:r>
              <a:rPr lang="en-US" sz="4000" b="1" dirty="0" smtClean="0"/>
              <a:t>MODIS TPW in AWIPS II</a:t>
            </a:r>
            <a:endParaRPr lang="en-US" sz="4000" b="1" dirty="0"/>
          </a:p>
        </p:txBody>
      </p:sp>
      <p:pic>
        <p:nvPicPr>
          <p:cNvPr id="4" name="Content Placeholder 3" descr="2109-19Jan12-MODISTPW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6" r="-2076"/>
          <a:stretch>
            <a:fillRect/>
          </a:stretch>
        </p:blipFill>
        <p:spPr>
          <a:xfrm>
            <a:off x="-156186" y="1143000"/>
            <a:ext cx="9453199" cy="5105399"/>
          </a:xfrm>
        </p:spPr>
      </p:pic>
      <p:sp>
        <p:nvSpPr>
          <p:cNvPr id="5" name="TextBox 4"/>
          <p:cNvSpPr txBox="1"/>
          <p:nvPr/>
        </p:nvSpPr>
        <p:spPr>
          <a:xfrm>
            <a:off x="-18720" y="6412468"/>
            <a:ext cx="921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CIMSS legacy Total </a:t>
            </a:r>
            <a:r>
              <a:rPr lang="en-US" dirty="0" err="1" smtClean="0"/>
              <a:t>Precipitable</a:t>
            </a:r>
            <a:r>
              <a:rPr lang="en-US" dirty="0" smtClean="0"/>
              <a:t> Water (TPW) product, 21:09 UTC 19 January 2012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GOES-R/S </a:t>
            </a:r>
            <a:r>
              <a:rPr lang="en-US" sz="3600" b="1" dirty="0" smtClean="0"/>
              <a:t>Series</a:t>
            </a:r>
            <a:r>
              <a:rPr lang="en-US" sz="3600" b="1" dirty="0" smtClean="0"/>
              <a:t> </a:t>
            </a:r>
            <a:r>
              <a:rPr lang="en-US" sz="3600" b="1" dirty="0" smtClean="0"/>
              <a:t>(</a:t>
            </a:r>
            <a:r>
              <a:rPr lang="en-US" sz="3600" b="1" dirty="0" smtClean="0"/>
              <a:t>2017 to 2028</a:t>
            </a:r>
            <a:r>
              <a:rPr lang="en-US" sz="3600" b="1" dirty="0" smtClean="0"/>
              <a:t>)</a:t>
            </a:r>
            <a:br>
              <a:rPr lang="en-US" sz="3600" b="1" dirty="0" smtClean="0"/>
            </a:br>
            <a:r>
              <a:rPr lang="en-US" sz="2000" b="1" dirty="0" smtClean="0"/>
              <a:t>The Geostationary Operational Environmental Satellite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Launching in 2015, GOES-R is expected to be GOES-West</a:t>
            </a:r>
          </a:p>
          <a:p>
            <a:r>
              <a:rPr lang="en-US" dirty="0" smtClean="0"/>
              <a:t>Two meteorological instruments</a:t>
            </a:r>
          </a:p>
          <a:p>
            <a:r>
              <a:rPr lang="en-US" dirty="0" smtClean="0"/>
              <a:t>The Advanced Baseline Imager (ABI) will provide</a:t>
            </a:r>
          </a:p>
          <a:p>
            <a:pPr lvl="1"/>
            <a:r>
              <a:rPr lang="en-US" dirty="0" smtClean="0"/>
              <a:t>5x more frequent scans (5 minute for full disk, 30 second refresh for single </a:t>
            </a:r>
            <a:r>
              <a:rPr lang="en-US" dirty="0" err="1" smtClean="0"/>
              <a:t>mesoscale</a:t>
            </a:r>
            <a:r>
              <a:rPr lang="en-US" dirty="0" smtClean="0"/>
              <a:t> sector),</a:t>
            </a:r>
          </a:p>
          <a:p>
            <a:pPr lvl="1"/>
            <a:r>
              <a:rPr lang="en-US" dirty="0" smtClean="0"/>
              <a:t>4x improved temporal resolution (2 km at sub-satellite point, except 0.5 km visible), and</a:t>
            </a:r>
          </a:p>
          <a:p>
            <a:pPr lvl="1"/>
            <a:r>
              <a:rPr lang="en-US" dirty="0" smtClean="0"/>
              <a:t>3x more spectral channels (16 total, including 4 in the near-IR and 10 in the IR)</a:t>
            </a:r>
          </a:p>
          <a:p>
            <a:pPr marL="274320" lvl="1" indent="0">
              <a:buNone/>
            </a:pPr>
            <a:r>
              <a:rPr lang="en-US" dirty="0" smtClean="0"/>
              <a:t>than currently on GOES-13/14/15 (N/O/P)</a:t>
            </a:r>
          </a:p>
          <a:p>
            <a:r>
              <a:rPr lang="en-US" dirty="0" smtClean="0"/>
              <a:t>An optical sensor on the Geostationary Lightning Mapper (GLM) will provide continuous lightning flash rates</a:t>
            </a:r>
          </a:p>
          <a:p>
            <a:r>
              <a:rPr lang="en-US" dirty="0" smtClean="0"/>
              <a:t>No Sounder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761447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WIPS_16bands_ABI_cropped_85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2044" y="188912"/>
            <a:ext cx="6919913" cy="59832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5843" y="6400800"/>
            <a:ext cx="7193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Images from Weather Event Simulator (WES) case available to NWS sites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08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GOES-R Proving Ground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proving ground is designed to showcase future capabilities and identify possible gaps as a forward-thinking exercise to prepare the end user for upcoming science and </a:t>
            </a:r>
            <a:r>
              <a:rPr lang="en-US" dirty="0" smtClean="0"/>
              <a:t>technology and assure that the capabilities meet user requirements.</a:t>
            </a:r>
          </a:p>
          <a:p>
            <a:r>
              <a:rPr lang="en-US" dirty="0" smtClean="0"/>
              <a:t>The </a:t>
            </a:r>
            <a:r>
              <a:rPr lang="en-US" dirty="0"/>
              <a:t>GOES-R Proving Ground is a collective effort between many NOAA and NOAA-supported agencies and </a:t>
            </a:r>
            <a:r>
              <a:rPr lang="en-US" dirty="0" smtClean="0"/>
              <a:t>universities.</a:t>
            </a:r>
          </a:p>
          <a:p>
            <a:r>
              <a:rPr lang="en-US" dirty="0"/>
              <a:t>The primary customer is the National Weather </a:t>
            </a:r>
            <a:r>
              <a:rPr lang="en-US" dirty="0" smtClean="0"/>
              <a:t>Service.  To assure widespread evaluation and readiness across the NWS, the GOES-R Proving Ground is leveraging existing </a:t>
            </a:r>
            <a:r>
              <a:rPr lang="en-US" dirty="0" err="1" smtClean="0"/>
              <a:t>testbeds</a:t>
            </a:r>
            <a:r>
              <a:rPr lang="en-US" dirty="0" smtClean="0"/>
              <a:t> at the National Centers, and starting new ones where they do not exist, as well as hiring “satellite champions”.</a:t>
            </a:r>
          </a:p>
          <a:p>
            <a:r>
              <a:rPr lang="en-US" dirty="0" smtClean="0"/>
              <a:t>NWS Weather Forecast Offices can participate in the Proving Ground because all imagery and products are formatted for AWIPS, N-AWIPS, and eventually AWIPS II.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06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GOES-R Proving Ground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CIMSS supports over 70 NWS sites across the country.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620110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715000"/>
            <a:ext cx="7772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http://cimss.ssec.wisc.edu/goes_r/proving-ground/SPC/SPC.html</a:t>
            </a:r>
            <a:endParaRPr lang="en-US" b="1" dirty="0"/>
          </a:p>
        </p:txBody>
      </p:sp>
      <p:pic>
        <p:nvPicPr>
          <p:cNvPr id="1028" name="Picture 4" descr="http://www.goes-r.gov/education/images/logos-pg/color/png/02-s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41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9224"/>
          </a:xfrm>
        </p:spPr>
        <p:txBody>
          <a:bodyPr>
            <a:normAutofit fontScale="90000"/>
          </a:bodyPr>
          <a:lstStyle/>
          <a:p>
            <a:r>
              <a:rPr lang="en-US" sz="4444" b="1" dirty="0" smtClean="0"/>
              <a:t>The Challenge: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Assuring CIMSS products are available in AWIPS “II”</a:t>
            </a:r>
            <a:endParaRPr lang="en-US" sz="2700" dirty="0"/>
          </a:p>
        </p:txBody>
      </p:sp>
      <p:pic>
        <p:nvPicPr>
          <p:cNvPr id="3074" name="Picture 2" descr="http://cimss.ssec.wisc.edu/goes/blog/wp-content/uploads/2008/10/awips_captur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7000"/>
            <a:ext cx="4769386" cy="40735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42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381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The Roadmap</a:t>
            </a:r>
            <a:endParaRPr lang="en-US" sz="3600" b="1" dirty="0"/>
          </a:p>
        </p:txBody>
      </p:sp>
      <p:pic>
        <p:nvPicPr>
          <p:cNvPr id="7170" name="Picture 2" descr="C:\Users\jgerth\AppData\Local\Microsoft\Windows\Temporary Internet Files\Content.IE5\HJ2E2IPO\MP9004276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764381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5562600"/>
            <a:ext cx="6511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data distribution format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3429000"/>
            <a:ext cx="329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configuration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2491194"/>
            <a:ext cx="208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functionality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1828800"/>
            <a:ext cx="7152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</a:t>
            </a:r>
          </a:p>
          <a:p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Launch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189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Diversification of paths for</a:t>
            </a:r>
            <a:br>
              <a:rPr lang="en-US" sz="3600" b="1" dirty="0" smtClean="0"/>
            </a:br>
            <a:r>
              <a:rPr lang="en-US" sz="3600" b="1" dirty="0" smtClean="0"/>
              <a:t>data delivery required</a:t>
            </a:r>
            <a:endParaRPr lang="en-US" sz="3600" b="1" dirty="0"/>
          </a:p>
        </p:txBody>
      </p:sp>
      <p:pic>
        <p:nvPicPr>
          <p:cNvPr id="5" name="Picture 4" descr="MP9004009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416" y="1600200"/>
            <a:ext cx="3377184" cy="5063304"/>
          </a:xfrm>
          <a:prstGeom prst="rect">
            <a:avLst/>
          </a:prstGeom>
        </p:spPr>
      </p:pic>
      <p:pic>
        <p:nvPicPr>
          <p:cNvPr id="7" name="Picture 6" descr="MP9001631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3200400" cy="5066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734580"/>
            <a:ext cx="2364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Narrow pass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9616" y="6096000"/>
            <a:ext cx="2695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paths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5334000"/>
            <a:ext cx="1435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Broadcast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4876800"/>
            <a:ext cx="1435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Broadcast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3048000"/>
            <a:ext cx="176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Subscription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810000" y="3733800"/>
            <a:ext cx="1371600" cy="1219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2"/>
                </a:solidFill>
              </a:rPr>
              <a:t>Future</a:t>
            </a:r>
            <a:endParaRPr lang="en-US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Presentation Overview</a:t>
            </a:r>
            <a:endParaRPr lang="en-US" sz="40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NRC </a:t>
            </a:r>
            <a:r>
              <a:rPr lang="en-US" dirty="0" smtClean="0"/>
              <a:t>Report on R2O</a:t>
            </a:r>
          </a:p>
          <a:p>
            <a:r>
              <a:rPr lang="en-US" dirty="0" smtClean="0"/>
              <a:t>CIMSS MODIS R2O History</a:t>
            </a:r>
          </a:p>
          <a:p>
            <a:r>
              <a:rPr lang="en-US" dirty="0" smtClean="0"/>
              <a:t>AWIPS II and Improved R2O</a:t>
            </a:r>
          </a:p>
          <a:p>
            <a:r>
              <a:rPr lang="en-US" dirty="0" smtClean="0"/>
              <a:t>GOES-R Proving Ground</a:t>
            </a:r>
          </a:p>
          <a:p>
            <a:r>
              <a:rPr lang="en-US" dirty="0" smtClean="0"/>
              <a:t>Data Fusion with AWG Products</a:t>
            </a:r>
          </a:p>
          <a:p>
            <a:r>
              <a:rPr lang="en-US" dirty="0" smtClean="0"/>
              <a:t>RGB/RGBA Image Combinations</a:t>
            </a:r>
          </a:p>
          <a:p>
            <a:r>
              <a:rPr lang="en-US" dirty="0" smtClean="0"/>
              <a:t>Potential AWIPS II Capabilities and Wish List</a:t>
            </a:r>
          </a:p>
          <a:p>
            <a:r>
              <a:rPr lang="en-US" dirty="0" smtClean="0"/>
              <a:t>Conclusions and Future Directions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600" dirty="0" err="1" smtClean="0"/>
              <a:t>Kaba</a:t>
            </a:r>
            <a:r>
              <a:rPr lang="en-US" sz="1600" dirty="0" smtClean="0"/>
              <a:t> Bah, Lee </a:t>
            </a:r>
            <a:r>
              <a:rPr lang="en-US" sz="1600" dirty="0" err="1" smtClean="0"/>
              <a:t>Cronce</a:t>
            </a:r>
            <a:r>
              <a:rPr lang="en-US" sz="1600" dirty="0" smtClean="0"/>
              <a:t>, Mat </a:t>
            </a:r>
            <a:r>
              <a:rPr lang="en-US" sz="1600" dirty="0" err="1" smtClean="0"/>
              <a:t>Gunshor</a:t>
            </a:r>
            <a:r>
              <a:rPr lang="en-US" sz="1600" dirty="0" smtClean="0"/>
              <a:t>, and Justin </a:t>
            </a:r>
            <a:r>
              <a:rPr lang="en-US" sz="1600" dirty="0" err="1" smtClean="0"/>
              <a:t>Sieglaff</a:t>
            </a:r>
            <a:r>
              <a:rPr lang="en-US" sz="1600" dirty="0" smtClean="0"/>
              <a:t>, </a:t>
            </a:r>
            <a:r>
              <a:rPr lang="en-US" sz="1600" dirty="0" smtClean="0"/>
              <a:t>CIMSS at University of Wisconsin</a:t>
            </a:r>
          </a:p>
          <a:p>
            <a:r>
              <a:rPr lang="en-US" sz="1600" dirty="0" smtClean="0"/>
              <a:t>Robert </a:t>
            </a:r>
            <a:r>
              <a:rPr lang="en-US" sz="1600" dirty="0" err="1" smtClean="0"/>
              <a:t>Aune</a:t>
            </a:r>
            <a:r>
              <a:rPr lang="en-US" sz="1600" dirty="0" smtClean="0"/>
              <a:t> and Tim </a:t>
            </a:r>
            <a:r>
              <a:rPr lang="en-US" sz="1600" dirty="0" err="1" smtClean="0"/>
              <a:t>Schmit</a:t>
            </a:r>
            <a:r>
              <a:rPr lang="en-US" sz="1600" dirty="0" smtClean="0"/>
              <a:t>, NESDIS ASPB</a:t>
            </a:r>
          </a:p>
          <a:p>
            <a:r>
              <a:rPr lang="en-US" sz="1600" dirty="0" smtClean="0"/>
              <a:t>Bill Campbell, Tom </a:t>
            </a:r>
            <a:r>
              <a:rPr lang="en-US" sz="1600" dirty="0" err="1" smtClean="0"/>
              <a:t>Kretz</a:t>
            </a:r>
            <a:r>
              <a:rPr lang="en-US" sz="1600" dirty="0" smtClean="0"/>
              <a:t>, and Ed Mandel, NWS OST</a:t>
            </a:r>
          </a:p>
          <a:p>
            <a:r>
              <a:rPr lang="en-US" sz="1600" dirty="0" smtClean="0"/>
              <a:t>Paul </a:t>
            </a:r>
            <a:r>
              <a:rPr lang="en-US" sz="1600" dirty="0" err="1" smtClean="0"/>
              <a:t>Stanko</a:t>
            </a:r>
            <a:r>
              <a:rPr lang="en-US" sz="1600" dirty="0" smtClean="0"/>
              <a:t>, NWS Guam</a:t>
            </a:r>
          </a:p>
          <a:p>
            <a:r>
              <a:rPr lang="en-US" sz="1600" dirty="0" smtClean="0"/>
              <a:t>Philip </a:t>
            </a:r>
            <a:r>
              <a:rPr lang="en-US" sz="1600" dirty="0" err="1" smtClean="0"/>
              <a:t>Ardanuy</a:t>
            </a:r>
            <a:r>
              <a:rPr lang="en-US" sz="1600" dirty="0" smtClean="0"/>
              <a:t>, Frank Griffith, and programmers at Raytheon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745093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Data </a:t>
            </a:r>
            <a:r>
              <a:rPr lang="en-US" sz="4000" b="1" dirty="0" smtClean="0"/>
              <a:t>Fusion as a Solution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Data fusion is a methodology current under investigation by NWS OST as a way to solve future information overload by combining different data sets into a more complete, actionable product than any one component separately</a:t>
            </a:r>
          </a:p>
          <a:p>
            <a:r>
              <a:rPr lang="en-US" dirty="0" smtClean="0"/>
              <a:t>Some GOES-R Algorithm Working Group (AWG) products are already considered fused because they use model output in addition to satellite observations from multiple bands</a:t>
            </a:r>
          </a:p>
          <a:p>
            <a:r>
              <a:rPr lang="en-US" dirty="0" smtClean="0"/>
              <a:t>If the users are unfamiliar with the inputs into the fused product, misinterpretation of results and underestimate of error may result</a:t>
            </a:r>
          </a:p>
          <a:p>
            <a:pPr lvl="1"/>
            <a:r>
              <a:rPr lang="en-US" dirty="0" smtClean="0"/>
              <a:t>Data fusion can appear more absolute than it is</a:t>
            </a:r>
          </a:p>
          <a:p>
            <a:r>
              <a:rPr lang="en-US" dirty="0" smtClean="0"/>
              <a:t>AWIPS II is the ideal tool for data fusion because it can quickly combine disparate data types into a single product and allow for interrogation of original components</a:t>
            </a:r>
          </a:p>
          <a:p>
            <a:r>
              <a:rPr lang="en-US" dirty="0" smtClean="0"/>
              <a:t>Data fusion should be user developed and controlled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909409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Example:</a:t>
            </a:r>
            <a:br>
              <a:rPr lang="en-US" sz="4000" b="1" dirty="0" smtClean="0"/>
            </a:br>
            <a:r>
              <a:rPr lang="en-US" sz="4000" b="1" dirty="0" smtClean="0"/>
              <a:t>Low Cloud Ceiling Probability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GOES-R participation in </a:t>
            </a:r>
            <a:r>
              <a:rPr lang="en-US" dirty="0" err="1" smtClean="0"/>
              <a:t>testbeds</a:t>
            </a:r>
            <a:r>
              <a:rPr lang="en-US" dirty="0" smtClean="0"/>
              <a:t> has indicated that forecasters are interested in evaluating components to assess magnitude, error, and probability rather than a single deterministic solution</a:t>
            </a:r>
          </a:p>
          <a:p>
            <a:pPr lvl="1"/>
            <a:r>
              <a:rPr lang="en-US" dirty="0" smtClean="0"/>
              <a:t>Convective initiation product</a:t>
            </a:r>
          </a:p>
          <a:p>
            <a:pPr lvl="2"/>
            <a:r>
              <a:rPr lang="en-US" dirty="0" smtClean="0"/>
              <a:t>Interest in cooling rate as an indicator of realized buoyancy</a:t>
            </a:r>
          </a:p>
          <a:p>
            <a:pPr lvl="1"/>
            <a:r>
              <a:rPr lang="en-US" dirty="0" smtClean="0"/>
              <a:t>Trend toward model blends and ensembles</a:t>
            </a:r>
          </a:p>
          <a:p>
            <a:pPr lvl="2"/>
            <a:r>
              <a:rPr lang="en-US" dirty="0" smtClean="0"/>
              <a:t>Evaluating the envelope of solutions</a:t>
            </a:r>
          </a:p>
          <a:p>
            <a:r>
              <a:rPr lang="en-US" dirty="0" smtClean="0"/>
              <a:t>This summer, NWS Sullivan evaluated the GOES-R AWG Low Cloud Ceiling Probability products, created with existing bands on GOES-East and GOES-West for every scan</a:t>
            </a:r>
          </a:p>
          <a:p>
            <a:pPr lvl="1"/>
            <a:r>
              <a:rPr lang="en-US" dirty="0" smtClean="0"/>
              <a:t>Developed </a:t>
            </a:r>
            <a:r>
              <a:rPr lang="en-US" dirty="0"/>
              <a:t>by Mike </a:t>
            </a:r>
            <a:r>
              <a:rPr lang="en-US" dirty="0" err="1"/>
              <a:t>Pavolonis</a:t>
            </a:r>
            <a:r>
              <a:rPr lang="en-US" dirty="0"/>
              <a:t> and Corey Calvert</a:t>
            </a:r>
            <a:endParaRPr lang="en-US" dirty="0" smtClean="0"/>
          </a:p>
          <a:p>
            <a:pPr lvl="1"/>
            <a:r>
              <a:rPr lang="en-US" dirty="0" smtClean="0"/>
              <a:t>Daytime </a:t>
            </a:r>
            <a:r>
              <a:rPr lang="en-US" dirty="0"/>
              <a:t>fog probability is a function of the spatial uniformity of the 11 </a:t>
            </a:r>
            <a:r>
              <a:rPr lang="en-US" dirty="0" err="1"/>
              <a:t>μm</a:t>
            </a:r>
            <a:r>
              <a:rPr lang="en-US" dirty="0"/>
              <a:t> brightness temperature of the clouds, the temperature difference between the cloud and the </a:t>
            </a:r>
            <a:r>
              <a:rPr lang="en-US" dirty="0" smtClean="0"/>
              <a:t>surface, </a:t>
            </a:r>
            <a:r>
              <a:rPr lang="en-US" dirty="0"/>
              <a:t>and the modeled </a:t>
            </a:r>
            <a:r>
              <a:rPr lang="en-US" dirty="0" smtClean="0"/>
              <a:t>RH</a:t>
            </a:r>
          </a:p>
          <a:p>
            <a:pPr lvl="1"/>
            <a:r>
              <a:rPr lang="en-US" dirty="0" smtClean="0"/>
              <a:t>AWIPS II ready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51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f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Example:</a:t>
            </a:r>
            <a:br>
              <a:rPr lang="en-US" sz="3600" b="1" dirty="0" smtClean="0"/>
            </a:br>
            <a:r>
              <a:rPr lang="en-US" sz="3600" b="1" dirty="0" smtClean="0"/>
              <a:t>AWG MVFR Probability (Day)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6352401"/>
            <a:ext cx="861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</a:t>
            </a:r>
            <a:r>
              <a:rPr lang="en-US" sz="1200" b="1" i="1" dirty="0"/>
              <a:t>probability of MVFR</a:t>
            </a:r>
            <a:r>
              <a:rPr lang="en-US" sz="1200" dirty="0"/>
              <a:t> product reports the probability that the cloud ceiling is &lt; 3000 feet, </a:t>
            </a:r>
            <a:r>
              <a:rPr lang="en-US" sz="1200" b="1" dirty="0"/>
              <a:t>regardless of surface visibility. </a:t>
            </a:r>
            <a:endParaRPr lang="en-US" sz="1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99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RGB/RGBA Image Compositing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It is necessary to integrate and support a flexible bit depth data format and user-driven three-way or four-way (with an alpha channel) image blending functionality into the AWIPS II software.</a:t>
            </a:r>
          </a:p>
          <a:p>
            <a:pPr lvl="1"/>
            <a:r>
              <a:rPr lang="en-US" dirty="0" smtClean="0"/>
              <a:t>Maximizes the use of current and future satellite imagery and products, as well as leverages a red-green-blue-alpha (RGBA) capability in pre-release versions of the migrated software</a:t>
            </a:r>
          </a:p>
          <a:p>
            <a:r>
              <a:rPr lang="en-US" dirty="0" smtClean="0"/>
              <a:t>The implementation of a data format and display system allowing for bit depths greater than the current specification has numerous applications useful to operational weather analysis and forecasting beyond current capabilities and techniques.</a:t>
            </a:r>
          </a:p>
          <a:p>
            <a:r>
              <a:rPr lang="en-US" dirty="0" smtClean="0"/>
              <a:t>To support data fusion, image differences, individual bands, and other band manipulations can be assigned to a color in the RGB triplet.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584263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Simulated ABI </a:t>
            </a:r>
            <a:r>
              <a:rPr lang="en-US" sz="4000" b="1" dirty="0" err="1" smtClean="0"/>
              <a:t>Longwave</a:t>
            </a:r>
            <a:r>
              <a:rPr lang="en-US" sz="4000" b="1" dirty="0" smtClean="0"/>
              <a:t> Bands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Bands 8 through 16 are produced from the National Severe Storms Laboratory (NSSL) Weather Research and Forecast (WRF) model output.</a:t>
            </a:r>
          </a:p>
          <a:p>
            <a:r>
              <a:rPr lang="en-US" dirty="0" err="1" smtClean="0"/>
              <a:t>CompactOPTRAN</a:t>
            </a:r>
            <a:r>
              <a:rPr lang="en-US" dirty="0" smtClean="0"/>
              <a:t> computes optical depths at each model layer based on temperature and water vapor mixing ratio.</a:t>
            </a:r>
          </a:p>
          <a:p>
            <a:r>
              <a:rPr lang="en-US" dirty="0" smtClean="0"/>
              <a:t>36-hour simulation at 4 km spatial resolution is started once per day at 00 UTC, with imagery available by 12 UTC.</a:t>
            </a:r>
          </a:p>
          <a:p>
            <a:r>
              <a:rPr lang="en-US" dirty="0" smtClean="0"/>
              <a:t>Currently limited distribution in AWIPS and N-AWIPS to select NWS forecast offices and National Centers.</a:t>
            </a:r>
          </a:p>
          <a:p>
            <a:r>
              <a:rPr lang="en-US" sz="2471" dirty="0" smtClean="0"/>
              <a:t>Output </a:t>
            </a:r>
            <a:r>
              <a:rPr lang="en-US" sz="2471" dirty="0"/>
              <a:t>available online </a:t>
            </a:r>
            <a:r>
              <a:rPr lang="en-US" sz="2471" dirty="0" smtClean="0"/>
              <a:t>at </a:t>
            </a:r>
            <a:r>
              <a:rPr lang="en-US" sz="2471" dirty="0" smtClean="0">
                <a:hlinkClick r:id="rId2"/>
              </a:rPr>
              <a:t>http</a:t>
            </a:r>
            <a:r>
              <a:rPr lang="en-US" sz="2471" dirty="0">
                <a:hlinkClick r:id="rId2"/>
              </a:rPr>
              <a:t>://</a:t>
            </a:r>
            <a:r>
              <a:rPr lang="en-US" sz="2471" dirty="0" smtClean="0">
                <a:hlinkClick r:id="rId2"/>
              </a:rPr>
              <a:t>www.nssl.noaa.gov/wrf/</a:t>
            </a:r>
            <a:r>
              <a:rPr lang="en-US" sz="2471" dirty="0"/>
              <a:t> </a:t>
            </a:r>
            <a:r>
              <a:rPr lang="en-US" sz="2471" dirty="0" smtClean="0"/>
              <a:t>with </a:t>
            </a:r>
            <a:r>
              <a:rPr lang="en-US" sz="2471" dirty="0"/>
              <a:t>imagery </a:t>
            </a:r>
            <a:r>
              <a:rPr lang="en-US" sz="2471" dirty="0" smtClean="0"/>
              <a:t>at</a:t>
            </a:r>
          </a:p>
          <a:p>
            <a:pPr lvl="1">
              <a:buNone/>
            </a:pPr>
            <a:r>
              <a:rPr lang="en-US" sz="1900" dirty="0" smtClean="0">
                <a:hlinkClick r:id="rId3"/>
              </a:rPr>
              <a:t>http</a:t>
            </a:r>
            <a:r>
              <a:rPr lang="en-US" sz="1900" dirty="0">
                <a:hlinkClick r:id="rId3"/>
              </a:rPr>
              <a:t>://</a:t>
            </a:r>
            <a:r>
              <a:rPr lang="en-US" sz="1900" dirty="0" smtClean="0">
                <a:hlinkClick r:id="rId3"/>
              </a:rPr>
              <a:t>cimss.ssec.wisc.edu/goes_r/proving-ground/nssl_abi/nssl_abi_rt.html</a:t>
            </a:r>
            <a:endParaRPr lang="en-US" sz="19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59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/>
          <a:lstStyle/>
          <a:p>
            <a:r>
              <a:rPr lang="en-US" sz="3600" b="1" dirty="0" smtClean="0"/>
              <a:t>Simulated ABI Band 8 (6.19 µm)</a:t>
            </a:r>
            <a:endParaRPr lang="en-US" sz="3600" b="1" dirty="0"/>
          </a:p>
        </p:txBody>
      </p:sp>
      <p:pic>
        <p:nvPicPr>
          <p:cNvPr id="4" name="Picture 2" descr="http://cimss.ssec.wisc.edu/goes/wf/ABI/images/WF_GABI-01I_BAND08_WV1.0_ZEN00_ATM06_SKINT000_WF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978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Weighting function for US Standard profile indicates sensitivity to upper tropospheric moisture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09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d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/>
          <a:lstStyle/>
          <a:p>
            <a:r>
              <a:rPr lang="en-US" sz="3600" b="1" dirty="0"/>
              <a:t>Simulated ABI Band </a:t>
            </a:r>
            <a:r>
              <a:rPr lang="en-US" sz="3600" b="1" dirty="0" smtClean="0"/>
              <a:t>9 </a:t>
            </a:r>
            <a:r>
              <a:rPr lang="en-US" sz="3600" b="1" dirty="0"/>
              <a:t>(</a:t>
            </a:r>
            <a:r>
              <a:rPr lang="en-US" sz="3600" b="1" dirty="0" smtClean="0"/>
              <a:t>6.95 </a:t>
            </a:r>
            <a:r>
              <a:rPr lang="en-US" sz="3600" b="1" dirty="0"/>
              <a:t>µm)</a:t>
            </a:r>
          </a:p>
        </p:txBody>
      </p:sp>
      <p:pic>
        <p:nvPicPr>
          <p:cNvPr id="2052" name="Picture 4" descr="http://cimss.ssec.wisc.edu/goes/wf/ABI/images/WF_GABI-01I_BAND09_WV1.0_ZEN00_ATM06_SKINT000_WF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1" y="3200400"/>
            <a:ext cx="3047999" cy="2743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63978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Weighting function for US Standard profile indicates sensitivity to upper middle tropospheric moisture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92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rmAutofit/>
          </a:bodyPr>
          <a:lstStyle/>
          <a:p>
            <a:r>
              <a:rPr lang="en-US" sz="3600" b="1" dirty="0"/>
              <a:t>Simulated ABI Band </a:t>
            </a:r>
            <a:r>
              <a:rPr lang="en-US" sz="3600" b="1" dirty="0" smtClean="0"/>
              <a:t>10 (7.34 </a:t>
            </a:r>
            <a:r>
              <a:rPr lang="en-US" sz="3600" b="1" dirty="0"/>
              <a:t>µm)</a:t>
            </a:r>
          </a:p>
        </p:txBody>
      </p:sp>
      <p:pic>
        <p:nvPicPr>
          <p:cNvPr id="4098" name="Picture 2" descr="http://cimss.ssec.wisc.edu/goes/wf/ABI/images/WF_GABI-01I_BAND10_WV1.0_ZEN00_ATM06_SKINT000_WF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3978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Weighting function for US Standard profile indicates sensitivity to lower middle tropospheric moisture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32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br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Building an RGB:</a:t>
            </a:r>
            <a:br>
              <a:rPr lang="en-US" sz="3600" b="1" dirty="0" smtClean="0"/>
            </a:br>
            <a:r>
              <a:rPr lang="en-US" sz="3600" b="1" dirty="0" smtClean="0"/>
              <a:t>Band 8 – Band 10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978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Red with alpha gradient (upper–lower tropospheric moisture difference), white clouds with alpha gradient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10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63978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Weighting function for US Standard profile indicates sensitivity to ozone</a:t>
            </a:r>
            <a:endParaRPr lang="en-US" sz="1400" dirty="0"/>
          </a:p>
        </p:txBody>
      </p:sp>
      <p:pic>
        <p:nvPicPr>
          <p:cNvPr id="5122" name="Picture 2" descr="http://cimss.ssec.wisc.edu/goes/wf/ABI/images/WF_GABI-01I_BAND12_WV1.0_ZEN00_ATM06_SKINT000_WF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1" y="3200400"/>
            <a:ext cx="3047999" cy="27432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rmAutofit/>
          </a:bodyPr>
          <a:lstStyle/>
          <a:p>
            <a:r>
              <a:rPr lang="en-US" sz="3600" b="1" dirty="0"/>
              <a:t>Simulated ABI Band </a:t>
            </a:r>
            <a:r>
              <a:rPr lang="en-US" sz="3600" b="1" dirty="0" smtClean="0"/>
              <a:t>12 (9.61 </a:t>
            </a:r>
            <a:r>
              <a:rPr lang="en-US" sz="3600" b="1" dirty="0"/>
              <a:t>µm)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06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4022725" cy="1336956"/>
          </a:xfrm>
        </p:spPr>
        <p:txBody>
          <a:bodyPr/>
          <a:lstStyle/>
          <a:p>
            <a:r>
              <a:rPr lang="en-US" sz="4000" b="1" dirty="0" smtClean="0"/>
              <a:t>NRC Report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14800" cy="438912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In 2000, a report from the National Research Council (NRC) read—</a:t>
            </a:r>
          </a:p>
          <a:p>
            <a:pPr>
              <a:buNone/>
            </a:pPr>
            <a:r>
              <a:rPr lang="en-US" dirty="0" smtClean="0"/>
              <a:t>“Successful transitions from R&amp;D to operational implementation always require:</a:t>
            </a:r>
          </a:p>
          <a:p>
            <a:pPr>
              <a:buNone/>
            </a:pPr>
            <a:r>
              <a:rPr lang="en-US" dirty="0" smtClean="0"/>
              <a:t>(1) an understanding of the importance (and risks) of the transition,</a:t>
            </a:r>
          </a:p>
          <a:p>
            <a:pPr>
              <a:buNone/>
            </a:pPr>
            <a:r>
              <a:rPr lang="en-US" dirty="0" smtClean="0"/>
              <a:t>(2) development and maintenance of appropriate transition plans,</a:t>
            </a:r>
          </a:p>
          <a:p>
            <a:pPr>
              <a:buNone/>
            </a:pPr>
            <a:r>
              <a:rPr lang="en-US" dirty="0" smtClean="0"/>
              <a:t>(3) adequate resource provision, and</a:t>
            </a:r>
          </a:p>
          <a:p>
            <a:pPr>
              <a:buNone/>
            </a:pPr>
            <a:r>
              <a:rPr lang="en-US" dirty="0" smtClean="0"/>
              <a:t>(4) a continuous feedback (in both directions) between R&amp;D and operational activities.”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09600"/>
            <a:ext cx="4147947" cy="607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bgree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Building an </a:t>
            </a:r>
            <a:r>
              <a:rPr lang="en-US" sz="3600" b="1" dirty="0" smtClean="0"/>
              <a:t>RGB:</a:t>
            </a:r>
            <a:br>
              <a:rPr lang="en-US" sz="3600" b="1" dirty="0" smtClean="0"/>
            </a:br>
            <a:r>
              <a:rPr lang="en-US" sz="3600" b="1" dirty="0" smtClean="0"/>
              <a:t>Band </a:t>
            </a:r>
            <a:r>
              <a:rPr lang="en-US" sz="3600" b="1" dirty="0" smtClean="0"/>
              <a:t>12 – Band 13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9782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Green with alpha gradient (brighter high ozone concentration indicative of low potential </a:t>
            </a:r>
            <a:r>
              <a:rPr lang="en-US" sz="1400" dirty="0" err="1" smtClean="0"/>
              <a:t>vorticity</a:t>
            </a:r>
            <a:r>
              <a:rPr lang="en-US" sz="1400" dirty="0" smtClean="0"/>
              <a:t> surfaces)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5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bblu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Building an </a:t>
            </a:r>
            <a:r>
              <a:rPr lang="en-US" sz="3600" b="1" dirty="0" smtClean="0"/>
              <a:t>RGB:  Band </a:t>
            </a:r>
            <a:r>
              <a:rPr lang="en-US" sz="3600" b="1" dirty="0" smtClean="0"/>
              <a:t>8 Inverted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978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Blue with alpha gradient (brighter blues indicate dryer upper tropospheric air, dry slot)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7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gbfu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/>
          <a:lstStyle/>
          <a:p>
            <a:r>
              <a:rPr lang="en-US" sz="4000" b="1" dirty="0" smtClean="0"/>
              <a:t>Building an RGB:  Composite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978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Composite</a:t>
            </a:r>
            <a:r>
              <a:rPr lang="en-US" sz="1400" dirty="0" smtClean="0"/>
              <a:t> shows an amplified weather pattern, synoptic dry </a:t>
            </a:r>
            <a:r>
              <a:rPr lang="en-US" sz="1400" dirty="0" smtClean="0"/>
              <a:t>slot, and differential tropospheric moisture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829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Potential AWIPS II Capabilities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Point display of satellite-retrieved atmospheric properties</a:t>
            </a:r>
          </a:p>
          <a:p>
            <a:pPr lvl="1"/>
            <a:r>
              <a:rPr lang="en-US" dirty="0" smtClean="0"/>
              <a:t>Atmospheric Infrared Sounder (AIRS) example</a:t>
            </a:r>
          </a:p>
          <a:p>
            <a:pPr lvl="1"/>
            <a:r>
              <a:rPr lang="en-US" dirty="0" smtClean="0"/>
              <a:t>Click-to-load profiles?</a:t>
            </a:r>
          </a:p>
          <a:p>
            <a:r>
              <a:rPr lang="en-US" dirty="0" smtClean="0"/>
              <a:t>User interface for the multi-channel RGB color capability</a:t>
            </a:r>
          </a:p>
          <a:p>
            <a:pPr lvl="1"/>
            <a:r>
              <a:rPr lang="en-US" dirty="0" smtClean="0"/>
              <a:t>Implement with GPU </a:t>
            </a:r>
            <a:r>
              <a:rPr lang="en-US" dirty="0" err="1" smtClean="0"/>
              <a:t>Shader</a:t>
            </a:r>
            <a:r>
              <a:rPr lang="en-US" dirty="0" smtClean="0"/>
              <a:t> Language for quick display time, a strength of AWIPS II</a:t>
            </a:r>
          </a:p>
          <a:p>
            <a:r>
              <a:rPr lang="en-US" dirty="0" smtClean="0"/>
              <a:t>Updated user controls and color scheme selection</a:t>
            </a:r>
          </a:p>
          <a:p>
            <a:pPr lvl="1"/>
            <a:r>
              <a:rPr lang="en-US" dirty="0" smtClean="0"/>
              <a:t>New color table widget for developing color tables with more than 256 colors (current AWIPS I transmission format and software limitation)</a:t>
            </a:r>
          </a:p>
          <a:p>
            <a:r>
              <a:rPr lang="en-US" dirty="0" smtClean="0"/>
              <a:t>Product browser capability (Raytheon concept)</a:t>
            </a:r>
          </a:p>
          <a:p>
            <a:pPr lvl="1"/>
            <a:r>
              <a:rPr lang="en-US" dirty="0" smtClean="0"/>
              <a:t>Redesign the volume browser?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27731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1868"/>
            <a:ext cx="8042276" cy="682532"/>
          </a:xfrm>
        </p:spPr>
        <p:txBody>
          <a:bodyPr/>
          <a:lstStyle/>
          <a:p>
            <a:r>
              <a:rPr lang="en-US" sz="4000" b="1" dirty="0" smtClean="0"/>
              <a:t>AIRS Retrievals in AWIPS II</a:t>
            </a:r>
            <a:endParaRPr lang="en-US" sz="4000" b="1" dirty="0"/>
          </a:p>
        </p:txBody>
      </p:sp>
      <p:pic>
        <p:nvPicPr>
          <p:cNvPr id="4" name="Content Placeholder 3" descr="0840-01Aug11-AIRS-TPW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6" r="-2076"/>
          <a:stretch>
            <a:fillRect/>
          </a:stretch>
        </p:blipFill>
        <p:spPr>
          <a:xfrm>
            <a:off x="-152400" y="1142999"/>
            <a:ext cx="9453204" cy="5105401"/>
          </a:xfrm>
        </p:spPr>
      </p:pic>
      <p:sp>
        <p:nvSpPr>
          <p:cNvPr id="5" name="TextBox 4"/>
          <p:cNvSpPr txBox="1"/>
          <p:nvPr/>
        </p:nvSpPr>
        <p:spPr>
          <a:xfrm>
            <a:off x="192877" y="6412468"/>
            <a:ext cx="879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Point retrievals of total </a:t>
            </a:r>
            <a:r>
              <a:rPr lang="en-US" dirty="0" err="1" smtClean="0"/>
              <a:t>precipitable</a:t>
            </a:r>
            <a:r>
              <a:rPr lang="en-US" dirty="0" smtClean="0"/>
              <a:t> water from AIRS, 8:40 UTC 1 August 2011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Potential AWIPS II Capabilities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Expanded capability for derived parameters</a:t>
            </a:r>
          </a:p>
          <a:p>
            <a:pPr lvl="1"/>
            <a:r>
              <a:rPr lang="en-US" dirty="0" smtClean="0"/>
              <a:t>User control of image differencing and scaling</a:t>
            </a:r>
          </a:p>
          <a:p>
            <a:pPr lvl="1"/>
            <a:r>
              <a:rPr lang="en-US" dirty="0" smtClean="0"/>
              <a:t>Permit operations in value space instead of data storage space</a:t>
            </a:r>
          </a:p>
          <a:p>
            <a:r>
              <a:rPr lang="en-US" dirty="0" smtClean="0"/>
              <a:t>EDEX plug-in to handle ingest of GOES-R </a:t>
            </a:r>
            <a:r>
              <a:rPr lang="en-US" dirty="0" err="1" smtClean="0"/>
              <a:t>sectorized</a:t>
            </a:r>
            <a:r>
              <a:rPr lang="en-US" dirty="0" smtClean="0"/>
              <a:t> Cloud and Moisture Imagery (CMI) products in netCDF4</a:t>
            </a:r>
          </a:p>
          <a:p>
            <a:r>
              <a:rPr lang="en-US" dirty="0" smtClean="0"/>
              <a:t>CAVE plug-in for displaying bit depths greater than eight</a:t>
            </a:r>
          </a:p>
          <a:p>
            <a:pPr lvl="1"/>
            <a:r>
              <a:rPr lang="en-US" dirty="0" smtClean="0"/>
              <a:t>Partial re-factoring of EDEX plug-ins may be necessary</a:t>
            </a:r>
          </a:p>
          <a:p>
            <a:r>
              <a:rPr lang="en-US" dirty="0" smtClean="0"/>
              <a:t>Additional configurability via XML</a:t>
            </a:r>
          </a:p>
          <a:p>
            <a:pPr lvl="1"/>
            <a:r>
              <a:rPr lang="en-US" dirty="0" smtClean="0"/>
              <a:t>Legends, scaling, purging, etc.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tma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3542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Example: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Raytheon’s </a:t>
            </a:r>
            <a:r>
              <a:rPr lang="en-US" sz="3600" b="1" dirty="0" smtClean="0"/>
              <a:t>Product Browser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4124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CIMSS Real</a:t>
            </a:r>
            <a:r>
              <a:rPr lang="en-US" dirty="0" smtClean="0"/>
              <a:t>-Time </a:t>
            </a:r>
            <a:r>
              <a:rPr lang="en-US" dirty="0" smtClean="0"/>
              <a:t>Mesoscale Analysis (CRTMA) using MODIS SST composite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71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AWIPS II Capabilities Wish List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Product-push deployment, quick display capability, and direct display sharing with remote users</a:t>
            </a:r>
          </a:p>
          <a:p>
            <a:pPr lvl="1"/>
            <a:r>
              <a:rPr lang="en-US" dirty="0" smtClean="0"/>
              <a:t>Ability to introduce new or special products just in time for use with high-impact or evolving weather events</a:t>
            </a:r>
          </a:p>
          <a:p>
            <a:pPr lvl="1"/>
            <a:r>
              <a:rPr lang="en-US" dirty="0" smtClean="0"/>
              <a:t>Facilitate direct communication in training exercises to allow for interaction and quick answers to questions on data or products</a:t>
            </a:r>
          </a:p>
          <a:p>
            <a:r>
              <a:rPr lang="en-US" dirty="0" smtClean="0"/>
              <a:t>Incorporation of scientific programming languages to leverage display and data store</a:t>
            </a:r>
          </a:p>
          <a:p>
            <a:pPr lvl="1"/>
            <a:r>
              <a:rPr lang="en-US" dirty="0" smtClean="0"/>
              <a:t>Increase use in research sector and academia</a:t>
            </a:r>
          </a:p>
          <a:p>
            <a:pPr lvl="1"/>
            <a:r>
              <a:rPr lang="en-US" dirty="0" smtClean="0"/>
              <a:t>Allow for more efficient techniques development</a:t>
            </a:r>
          </a:p>
          <a:p>
            <a:pPr lvl="1"/>
            <a:r>
              <a:rPr lang="en-US" dirty="0" smtClean="0"/>
              <a:t>Decrease amount of time for training in new language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7105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Conclusions and Future Directions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GOES-R Proving Ground is an orchestrated activity which is advancing the use and knowledge of satellite imagery and future products in operational meteorology (NRC requirement #2) borne out of a need to mitigate risk in preparing users for upcoming capabilities (NRC requirement #1).</a:t>
            </a:r>
          </a:p>
          <a:p>
            <a:r>
              <a:rPr lang="en-US" dirty="0" smtClean="0"/>
              <a:t>AWIPS </a:t>
            </a:r>
            <a:r>
              <a:rPr lang="en-US" dirty="0"/>
              <a:t>II will play a significant role in promoting the capabilities of </a:t>
            </a:r>
            <a:r>
              <a:rPr lang="en-US" dirty="0" smtClean="0"/>
              <a:t>GOES</a:t>
            </a:r>
            <a:r>
              <a:rPr lang="en-US" dirty="0"/>
              <a:t>-R and new polar-orbiting </a:t>
            </a:r>
            <a:r>
              <a:rPr lang="en-US" dirty="0" smtClean="0"/>
              <a:t>satellites (</a:t>
            </a:r>
            <a:r>
              <a:rPr lang="en-US" dirty="0" err="1" smtClean="0"/>
              <a:t>Suomi</a:t>
            </a:r>
            <a:r>
              <a:rPr lang="en-US" dirty="0" smtClean="0"/>
              <a:t> National Polar-orbiting Partnership) </a:t>
            </a:r>
            <a:r>
              <a:rPr lang="en-US" dirty="0"/>
              <a:t>because</a:t>
            </a:r>
            <a:r>
              <a:rPr lang="en-US" dirty="0" smtClean="0"/>
              <a:t> of</a:t>
            </a:r>
          </a:p>
          <a:p>
            <a:pPr lvl="1"/>
            <a:r>
              <a:rPr lang="en-US" dirty="0" smtClean="0"/>
              <a:t>New capabilities and flexibility in the software;</a:t>
            </a:r>
          </a:p>
          <a:p>
            <a:pPr lvl="1"/>
            <a:r>
              <a:rPr lang="en-US" dirty="0" smtClean="0"/>
              <a:t>Expanded </a:t>
            </a:r>
            <a:r>
              <a:rPr lang="en-US" dirty="0"/>
              <a:t>distribution and development </a:t>
            </a:r>
            <a:r>
              <a:rPr lang="en-US" dirty="0" smtClean="0"/>
              <a:t>group/strategy;</a:t>
            </a:r>
          </a:p>
          <a:p>
            <a:pPr lvl="1"/>
            <a:r>
              <a:rPr lang="en-US" dirty="0" smtClean="0"/>
              <a:t>Ongoing implementation </a:t>
            </a:r>
            <a:r>
              <a:rPr lang="en-US" dirty="0"/>
              <a:t>of additional </a:t>
            </a:r>
            <a:r>
              <a:rPr lang="en-US" dirty="0" smtClean="0"/>
              <a:t>features</a:t>
            </a:r>
          </a:p>
          <a:p>
            <a:pPr lvl="2"/>
            <a:r>
              <a:rPr lang="en-US" dirty="0" smtClean="0"/>
              <a:t>Maximize </a:t>
            </a:r>
            <a:r>
              <a:rPr lang="en-US" dirty="0"/>
              <a:t>the utility of satellite imagery and products in concert with other in-situ observations and model </a:t>
            </a:r>
            <a:r>
              <a:rPr lang="en-US" dirty="0" smtClean="0"/>
              <a:t>output.</a:t>
            </a:r>
          </a:p>
          <a:p>
            <a:r>
              <a:rPr lang="en-US" dirty="0" smtClean="0"/>
              <a:t>AWIPS II exceeds NRC</a:t>
            </a:r>
            <a:r>
              <a:rPr lang="en-US" dirty="0" smtClean="0"/>
              <a:t> resource adequacy </a:t>
            </a:r>
            <a:r>
              <a:rPr lang="en-US" dirty="0" smtClean="0"/>
              <a:t>requirement #3.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305500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Conclusions and Future Directions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1053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AWIPS II will also allow for the efficient transfer of new science and technology into NWS operations without delay,</a:t>
            </a:r>
            <a:r>
              <a:rPr lang="en-US" dirty="0" smtClean="0"/>
              <a:t> so long as </a:t>
            </a:r>
            <a:r>
              <a:rPr lang="en-US" dirty="0" smtClean="0"/>
              <a:t>sufficient </a:t>
            </a:r>
            <a:r>
              <a:rPr lang="en-US" dirty="0" smtClean="0"/>
              <a:t>bandwidth is </a:t>
            </a:r>
            <a:r>
              <a:rPr lang="en-US" dirty="0" smtClean="0"/>
              <a:t>provided.</a:t>
            </a:r>
          </a:p>
          <a:p>
            <a:pPr lvl="1"/>
            <a:r>
              <a:rPr lang="en-US" dirty="0" smtClean="0"/>
              <a:t>Limited broadcast, increased subscriptions for smart push/pull</a:t>
            </a:r>
          </a:p>
          <a:p>
            <a:r>
              <a:rPr lang="en-US" dirty="0" smtClean="0"/>
              <a:t>Our </a:t>
            </a:r>
            <a:r>
              <a:rPr lang="en-US" dirty="0"/>
              <a:t>future AWIPS will</a:t>
            </a:r>
            <a:r>
              <a:rPr lang="en-US" dirty="0" smtClean="0"/>
              <a:t> not be confined to NWS offices, but extend </a:t>
            </a:r>
            <a:r>
              <a:rPr lang="en-US" dirty="0"/>
              <a:t>to universities and</a:t>
            </a:r>
            <a:r>
              <a:rPr lang="en-US" dirty="0" smtClean="0"/>
              <a:t> other agencies, becoming </a:t>
            </a:r>
            <a:r>
              <a:rPr lang="en-US" dirty="0"/>
              <a:t>an integral</a:t>
            </a:r>
            <a:r>
              <a:rPr lang="en-US" dirty="0" smtClean="0"/>
              <a:t> communication tool and stimulating research </a:t>
            </a:r>
            <a:r>
              <a:rPr lang="en-US" dirty="0"/>
              <a:t>to operations </a:t>
            </a:r>
            <a:r>
              <a:rPr lang="en-US" dirty="0" smtClean="0"/>
              <a:t>activities, sustaining a continuous </a:t>
            </a:r>
            <a:r>
              <a:rPr lang="en-US" dirty="0" smtClean="0"/>
              <a:t>feedback loop </a:t>
            </a:r>
            <a:r>
              <a:rPr lang="en-US" dirty="0" smtClean="0"/>
              <a:t>(NRC requirement #4).</a:t>
            </a:r>
          </a:p>
          <a:p>
            <a:pPr lvl="1"/>
            <a:r>
              <a:rPr lang="en-US" dirty="0"/>
              <a:t>Unique applications of the software will </a:t>
            </a:r>
            <a:r>
              <a:rPr lang="en-US" dirty="0" smtClean="0"/>
              <a:t>increase</a:t>
            </a:r>
          </a:p>
          <a:p>
            <a:r>
              <a:rPr lang="en-US" dirty="0" smtClean="0"/>
              <a:t>Facing</a:t>
            </a:r>
            <a:r>
              <a:rPr lang="en-US" dirty="0" smtClean="0"/>
              <a:t> future data </a:t>
            </a:r>
            <a:r>
              <a:rPr lang="en-US" dirty="0"/>
              <a:t>overload,</a:t>
            </a:r>
            <a:r>
              <a:rPr lang="en-US" dirty="0" smtClean="0"/>
              <a:t> a methodology is necessary which </a:t>
            </a:r>
            <a:r>
              <a:rPr lang="en-US" dirty="0"/>
              <a:t>optimizes the use of data, imagery, products, and tools which are situation and scenario</a:t>
            </a:r>
            <a:r>
              <a:rPr lang="en-US" dirty="0" smtClean="0"/>
              <a:t> relevant, leading the decision support thought process.</a:t>
            </a:r>
          </a:p>
          <a:p>
            <a:pPr lvl="1"/>
            <a:r>
              <a:rPr lang="en-US" dirty="0" smtClean="0"/>
              <a:t>Don’t let data fusion become data </a:t>
            </a:r>
            <a:r>
              <a:rPr lang="en-US" i="1" dirty="0" smtClean="0"/>
              <a:t>con</a:t>
            </a:r>
            <a:r>
              <a:rPr lang="en-US" dirty="0" smtClean="0"/>
              <a:t>fusion</a:t>
            </a:r>
          </a:p>
          <a:p>
            <a:pPr marL="0" indent="0">
              <a:buNone/>
            </a:pPr>
            <a:r>
              <a:rPr lang="en-US" b="1" dirty="0" smtClean="0"/>
              <a:t>Questions?  Comments?</a:t>
            </a:r>
            <a:br>
              <a:rPr lang="en-US" b="1" dirty="0" smtClean="0"/>
            </a:br>
            <a:r>
              <a:rPr lang="en-US" dirty="0" smtClean="0"/>
              <a:t>Contact </a:t>
            </a:r>
            <a:r>
              <a:rPr lang="en-US" dirty="0"/>
              <a:t>me:  Jordan Gerth, </a:t>
            </a:r>
            <a:r>
              <a:rPr lang="en-US" u="sng" dirty="0" smtClean="0"/>
              <a:t>Jordan.Gerth@noaa.gov</a:t>
            </a:r>
            <a:endParaRPr lang="en-US" u="sng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815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MODIS R2O History at CIMSS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0"/>
            <a:ext cx="8042276" cy="50291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CIMSS grassroots effort to share the latest satellite imagery and products with the National Weather Service (NWS) began with a Research to Operations (R2O) project involving the Moderate Resolution Imaging </a:t>
            </a:r>
            <a:r>
              <a:rPr lang="en-US" dirty="0" err="1" smtClean="0"/>
              <a:t>Spectroradiometer</a:t>
            </a:r>
            <a:r>
              <a:rPr lang="en-US" dirty="0" smtClean="0"/>
              <a:t> (MODIS) instrument to two NASA satellites.</a:t>
            </a:r>
          </a:p>
          <a:p>
            <a:r>
              <a:rPr lang="en-US" dirty="0" smtClean="0"/>
              <a:t>2006 – CIMSS begins distribution of a subset of MODIS channels in netCDF3 to AWIPS I for use at the NWS forecast office in Milwaukee.</a:t>
            </a:r>
          </a:p>
          <a:p>
            <a:r>
              <a:rPr lang="en-US" dirty="0" smtClean="0"/>
              <a:t>2008 – CIMSS successfully displays MODIS channels </a:t>
            </a:r>
            <a:r>
              <a:rPr lang="en-US" dirty="0" smtClean="0"/>
              <a:t>in early </a:t>
            </a:r>
            <a:r>
              <a:rPr lang="en-US" dirty="0" smtClean="0"/>
              <a:t>AWIPS II Task Orders.</a:t>
            </a:r>
          </a:p>
          <a:p>
            <a:r>
              <a:rPr lang="en-US" dirty="0" smtClean="0"/>
              <a:t>2011 – CIMSS’ direct distribution of MODIS imagery and products reaches 50 NWS offices, influencing more than 250 documented forecast decisions in about 5.5 years.  Plans emerge to distribute VIIRS imagery.</a:t>
            </a:r>
          </a:p>
          <a:p>
            <a:r>
              <a:rPr lang="en-US" b="1" dirty="0" smtClean="0"/>
              <a:t>2012 – CIMSS will transition MODIS distribution to data storage formats compliant with AWIPS II.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AWIPS “II” (2012+</a:t>
            </a:r>
            <a:r>
              <a:rPr lang="en-US" sz="4000" b="1" dirty="0" smtClean="0"/>
              <a:t>)</a:t>
            </a:r>
            <a:br>
              <a:rPr lang="en-US" sz="4000" b="1" dirty="0" smtClean="0"/>
            </a:br>
            <a:r>
              <a:rPr lang="en-US" sz="2000" b="1" dirty="0" smtClean="0"/>
              <a:t>The Advanced Weather Interactive Processing System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</a:t>
            </a:r>
            <a:r>
              <a:rPr lang="en-US" sz="2353" dirty="0" smtClean="0"/>
              <a:t>ervice-oriented, client-server architecture, plug-in enabled</a:t>
            </a:r>
          </a:p>
          <a:p>
            <a:r>
              <a:rPr lang="en-US" sz="2353" dirty="0" smtClean="0"/>
              <a:t>Two primary components which can standalone</a:t>
            </a:r>
          </a:p>
          <a:p>
            <a:pPr lvl="1"/>
            <a:r>
              <a:rPr lang="en-US" sz="1806" dirty="0" smtClean="0"/>
              <a:t>Environmental Data </a:t>
            </a:r>
            <a:r>
              <a:rPr lang="en-US" sz="1806" dirty="0" err="1" smtClean="0"/>
              <a:t>EXchange</a:t>
            </a:r>
            <a:r>
              <a:rPr lang="en-US" sz="1806" dirty="0" smtClean="0"/>
              <a:t> (EDEX); HDF5 data store</a:t>
            </a:r>
          </a:p>
          <a:p>
            <a:pPr lvl="1"/>
            <a:r>
              <a:rPr lang="en-US" sz="1806" dirty="0" smtClean="0"/>
              <a:t>Common AWIPS Visualization Environment (CAVE)</a:t>
            </a:r>
          </a:p>
          <a:p>
            <a:r>
              <a:rPr lang="en-US" sz="2353" dirty="0" smtClean="0"/>
              <a:t>Code arranged in object-oriented Java design</a:t>
            </a:r>
          </a:p>
          <a:p>
            <a:r>
              <a:rPr lang="en-US" sz="2353" dirty="0" smtClean="0"/>
              <a:t>Scalable to multiple platforms, computing systems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Some C and FORTRAN used to optimized performance</a:t>
            </a:r>
          </a:p>
          <a:p>
            <a:r>
              <a:rPr lang="en-US" sz="1800" dirty="0" smtClean="0"/>
              <a:t>Configuration through </a:t>
            </a:r>
            <a:r>
              <a:rPr lang="en-US" sz="1800" dirty="0" err="1" smtClean="0"/>
              <a:t>eXtensible</a:t>
            </a:r>
            <a:r>
              <a:rPr lang="en-US" sz="1800" dirty="0" smtClean="0"/>
              <a:t> Markup Language (XML) and Python with </a:t>
            </a:r>
            <a:r>
              <a:rPr lang="en-US" sz="1800" dirty="0" err="1" smtClean="0"/>
              <a:t>numpy</a:t>
            </a:r>
            <a:endParaRPr lang="en-US" sz="1800" dirty="0" smtClean="0"/>
          </a:p>
          <a:p>
            <a:r>
              <a:rPr lang="en-US" sz="1800" dirty="0" smtClean="0"/>
              <a:t>Employs </a:t>
            </a:r>
            <a:r>
              <a:rPr lang="en-US" sz="1800" dirty="0" err="1" smtClean="0"/>
              <a:t>shader</a:t>
            </a:r>
            <a:r>
              <a:rPr lang="en-US" sz="1800" dirty="0" smtClean="0"/>
              <a:t> language for on-GPU calculations</a:t>
            </a:r>
          </a:p>
          <a:p>
            <a:r>
              <a:rPr lang="en-US" sz="1800" dirty="0" smtClean="0"/>
              <a:t>Raytheon-developed code is non-proprietary with unlimited Government purpose rights and eventually will be available to the community through </a:t>
            </a:r>
            <a:r>
              <a:rPr lang="en-US" sz="1800" dirty="0" err="1" smtClean="0"/>
              <a:t>Unidata</a:t>
            </a:r>
            <a:endParaRPr lang="en-US" sz="18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566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How AWIPS II will Improve R2O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Compared to geostationary satellites, polar satellites provide observations on greater spatial and spectral scales, while geostationary satellites provide more expansive coverage over a short time interval, ideal for operational meteorologists in the mid-latitudes and tropics</a:t>
            </a:r>
          </a:p>
          <a:p>
            <a:r>
              <a:rPr lang="en-US" dirty="0" smtClean="0"/>
              <a:t>Legacy AWIPS did not allow multi-layer image combinations</a:t>
            </a:r>
          </a:p>
          <a:p>
            <a:r>
              <a:rPr lang="en-US" dirty="0" err="1" smtClean="0"/>
              <a:t>SPoRT</a:t>
            </a:r>
            <a:r>
              <a:rPr lang="en-US" dirty="0" smtClean="0"/>
              <a:t> initially built</a:t>
            </a:r>
            <a:r>
              <a:rPr lang="en-US" dirty="0" smtClean="0"/>
              <a:t> a combined </a:t>
            </a:r>
            <a:r>
              <a:rPr lang="en-US" dirty="0" smtClean="0"/>
              <a:t>MODIS and GOES product </a:t>
            </a:r>
            <a:r>
              <a:rPr lang="en-US" i="1" dirty="0" smtClean="0"/>
              <a:t>prior</a:t>
            </a:r>
            <a:r>
              <a:rPr lang="en-US" dirty="0" smtClean="0"/>
              <a:t> to transmitting it to legacy AWIPS</a:t>
            </a:r>
          </a:p>
          <a:p>
            <a:r>
              <a:rPr lang="en-US" b="1" dirty="0" smtClean="0"/>
              <a:t>By supporting dynamic image data array manipulations, AWIPS </a:t>
            </a:r>
            <a:r>
              <a:rPr lang="en-US" b="1" dirty="0" smtClean="0"/>
              <a:t>II:</a:t>
            </a:r>
          </a:p>
          <a:p>
            <a:pPr lvl="1"/>
            <a:r>
              <a:rPr lang="en-US" b="1" dirty="0" smtClean="0"/>
              <a:t>allows </a:t>
            </a:r>
            <a:r>
              <a:rPr lang="en-US" b="1" dirty="0" smtClean="0"/>
              <a:t>for more timely creation of this </a:t>
            </a:r>
            <a:r>
              <a:rPr lang="en-US" b="1" dirty="0" smtClean="0"/>
              <a:t>product,</a:t>
            </a:r>
            <a:endParaRPr lang="en-US" b="1" dirty="0" smtClean="0"/>
          </a:p>
          <a:p>
            <a:pPr lvl="1"/>
            <a:r>
              <a:rPr lang="en-US" b="1" dirty="0" smtClean="0"/>
              <a:t>promotes </a:t>
            </a:r>
            <a:r>
              <a:rPr lang="en-US" b="1" dirty="0" smtClean="0"/>
              <a:t>a single, fused source for satellite information, </a:t>
            </a:r>
            <a:r>
              <a:rPr lang="en-US" b="1" dirty="0" smtClean="0"/>
              <a:t>and</a:t>
            </a:r>
          </a:p>
          <a:p>
            <a:pPr lvl="1"/>
            <a:r>
              <a:rPr lang="en-US" b="1" dirty="0" smtClean="0"/>
              <a:t>decreases </a:t>
            </a:r>
            <a:r>
              <a:rPr lang="en-US" b="1" dirty="0" smtClean="0"/>
              <a:t>bandwidth usage while increasing value of imagery to the forecasters.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28600"/>
            <a:ext cx="8042276" cy="682532"/>
          </a:xfrm>
        </p:spPr>
        <p:txBody>
          <a:bodyPr/>
          <a:lstStyle/>
          <a:p>
            <a:r>
              <a:rPr lang="en-US" sz="4000" b="1" dirty="0" smtClean="0"/>
              <a:t>Image Layering in AWIPS II</a:t>
            </a:r>
            <a:endParaRPr lang="en-US" sz="4000" dirty="0"/>
          </a:p>
        </p:txBody>
      </p:sp>
      <p:pic>
        <p:nvPicPr>
          <p:cNvPr id="4" name="Content Placeholder 3" descr="2015-20Jan12-MODISonl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6" r="-2076"/>
          <a:stretch>
            <a:fillRect/>
          </a:stretch>
        </p:blipFill>
        <p:spPr>
          <a:xfrm>
            <a:off x="-156186" y="1143000"/>
            <a:ext cx="9453200" cy="5105399"/>
          </a:xfrm>
        </p:spPr>
      </p:pic>
      <p:sp>
        <p:nvSpPr>
          <p:cNvPr id="6" name="TextBox 5"/>
          <p:cNvSpPr txBox="1"/>
          <p:nvPr/>
        </p:nvSpPr>
        <p:spPr>
          <a:xfrm>
            <a:off x="266814" y="6412468"/>
            <a:ext cx="86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Coverage of 1 km MODIS visible imagery swath, 20:15 UTC 20 January 2012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28600"/>
            <a:ext cx="8042276" cy="682532"/>
          </a:xfrm>
        </p:spPr>
        <p:txBody>
          <a:bodyPr/>
          <a:lstStyle/>
          <a:p>
            <a:r>
              <a:rPr lang="en-US" sz="4000" b="1" dirty="0" smtClean="0"/>
              <a:t>Image Layering in AWIPS II</a:t>
            </a:r>
            <a:endParaRPr lang="en-US" sz="4000" dirty="0"/>
          </a:p>
        </p:txBody>
      </p:sp>
      <p:pic>
        <p:nvPicPr>
          <p:cNvPr id="4" name="Content Placeholder 3" descr="2015-20Jan12-GOESonl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6" r="-2076"/>
          <a:stretch>
            <a:fillRect/>
          </a:stretch>
        </p:blipFill>
        <p:spPr>
          <a:xfrm>
            <a:off x="-156190" y="1143000"/>
            <a:ext cx="9453204" cy="5105401"/>
          </a:xfrm>
        </p:spPr>
      </p:pic>
      <p:sp>
        <p:nvSpPr>
          <p:cNvPr id="5" name="TextBox 4"/>
          <p:cNvSpPr txBox="1"/>
          <p:nvPr/>
        </p:nvSpPr>
        <p:spPr>
          <a:xfrm>
            <a:off x="1281546" y="6412468"/>
            <a:ext cx="661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GOES-13 (East) imagery only, 20:15 UTC 20 January 2012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3080</TotalTime>
  <Words>2569</Words>
  <Application>Microsoft Macintosh PowerPoint</Application>
  <PresentationFormat>On-screen Show (4:3)</PresentationFormat>
  <Paragraphs>214</Paragraphs>
  <Slides>39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Breeze</vt:lpstr>
      <vt:lpstr>How AWIPS II is a Tool to Further R2O in the GOES-R Era</vt:lpstr>
      <vt:lpstr>Presentation Overview</vt:lpstr>
      <vt:lpstr>NRC Report</vt:lpstr>
      <vt:lpstr>MODIS R2O History at CIMSS</vt:lpstr>
      <vt:lpstr>Slide 5</vt:lpstr>
      <vt:lpstr>AWIPS “II” (2012+) The Advanced Weather Interactive Processing System</vt:lpstr>
      <vt:lpstr>How AWIPS II will Improve R2O</vt:lpstr>
      <vt:lpstr>Image Layering in AWIPS II</vt:lpstr>
      <vt:lpstr>Image Layering in AWIPS II</vt:lpstr>
      <vt:lpstr>Image Layering in AWIPS II</vt:lpstr>
      <vt:lpstr>AWIPS II Strategy at CIMSS</vt:lpstr>
      <vt:lpstr>MODIS TPW in AWIPS II</vt:lpstr>
      <vt:lpstr>GOES-R/S Series (2017 to 2028) The Geostationary Operational Environmental Satellite</vt:lpstr>
      <vt:lpstr>Slide 14</vt:lpstr>
      <vt:lpstr>GOES-R Proving Ground</vt:lpstr>
      <vt:lpstr>GOES-R Proving Ground</vt:lpstr>
      <vt:lpstr>The Challenge: Assuring CIMSS products are available in AWIPS “II”</vt:lpstr>
      <vt:lpstr>The Roadmap</vt:lpstr>
      <vt:lpstr>Diversification of paths for data delivery required</vt:lpstr>
      <vt:lpstr>Data Fusion as a Solution</vt:lpstr>
      <vt:lpstr>Example: Low Cloud Ceiling Probability</vt:lpstr>
      <vt:lpstr>Example: AWG MVFR Probability (Day)</vt:lpstr>
      <vt:lpstr>RGB/RGBA Image Compositing</vt:lpstr>
      <vt:lpstr>Simulated ABI Longwave Bands</vt:lpstr>
      <vt:lpstr>Simulated ABI Band 8 (6.19 µm)</vt:lpstr>
      <vt:lpstr>Simulated ABI Band 9 (6.95 µm)</vt:lpstr>
      <vt:lpstr>Simulated ABI Band 10 (7.34 µm)</vt:lpstr>
      <vt:lpstr>Building an RGB: Band 8 – Band 10</vt:lpstr>
      <vt:lpstr>Simulated ABI Band 12 (9.61 µm)</vt:lpstr>
      <vt:lpstr>Building an RGB: Band 12 – Band 13</vt:lpstr>
      <vt:lpstr>Building an RGB:  Band 8 Inverted</vt:lpstr>
      <vt:lpstr>Building an RGB:  Composite</vt:lpstr>
      <vt:lpstr>Potential AWIPS II Capabilities</vt:lpstr>
      <vt:lpstr>AIRS Retrievals in AWIPS II</vt:lpstr>
      <vt:lpstr>Potential AWIPS II Capabilities</vt:lpstr>
      <vt:lpstr>Example: Raytheon’s Product Browser</vt:lpstr>
      <vt:lpstr>AWIPS II Capabilities Wish List</vt:lpstr>
      <vt:lpstr>Conclusions and Future Directions</vt:lpstr>
      <vt:lpstr>Conclusions and Future Directions</vt:lpstr>
    </vt:vector>
  </TitlesOfParts>
  <Company>SSEC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129</cp:revision>
  <dcterms:created xsi:type="dcterms:W3CDTF">2012-01-25T15:58:02Z</dcterms:created>
  <dcterms:modified xsi:type="dcterms:W3CDTF">2012-01-25T16:38:34Z</dcterms:modified>
</cp:coreProperties>
</file>