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348" r:id="rId3"/>
    <p:sldId id="326" r:id="rId4"/>
    <p:sldId id="282" r:id="rId5"/>
    <p:sldId id="328" r:id="rId6"/>
    <p:sldId id="257" r:id="rId7"/>
    <p:sldId id="346" r:id="rId8"/>
    <p:sldId id="329" r:id="rId9"/>
    <p:sldId id="330" r:id="rId10"/>
    <p:sldId id="294" r:id="rId11"/>
    <p:sldId id="327" r:id="rId12"/>
    <p:sldId id="340" r:id="rId13"/>
    <p:sldId id="349" r:id="rId14"/>
    <p:sldId id="336" r:id="rId15"/>
    <p:sldId id="337" r:id="rId16"/>
    <p:sldId id="338" r:id="rId17"/>
    <p:sldId id="339" r:id="rId18"/>
    <p:sldId id="291" r:id="rId19"/>
    <p:sldId id="341" r:id="rId20"/>
    <p:sldId id="342" r:id="rId21"/>
    <p:sldId id="343" r:id="rId22"/>
    <p:sldId id="344" r:id="rId23"/>
    <p:sldId id="322" r:id="rId24"/>
    <p:sldId id="345" r:id="rId25"/>
    <p:sldId id="323" r:id="rId26"/>
    <p:sldId id="324" r:id="rId27"/>
    <p:sldId id="325" r:id="rId28"/>
    <p:sldId id="297" r:id="rId29"/>
    <p:sldId id="332" r:id="rId30"/>
    <p:sldId id="347" r:id="rId31"/>
    <p:sldId id="295" r:id="rId32"/>
    <p:sldId id="33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07B59E-BD39-4CCF-BCF6-A451E71B94C9}">
          <p14:sldIdLst>
            <p14:sldId id="256"/>
            <p14:sldId id="348"/>
            <p14:sldId id="326"/>
            <p14:sldId id="282"/>
            <p14:sldId id="328"/>
            <p14:sldId id="257"/>
            <p14:sldId id="346"/>
            <p14:sldId id="329"/>
            <p14:sldId id="330"/>
            <p14:sldId id="294"/>
            <p14:sldId id="327"/>
            <p14:sldId id="340"/>
            <p14:sldId id="349"/>
            <p14:sldId id="336"/>
            <p14:sldId id="337"/>
            <p14:sldId id="338"/>
            <p14:sldId id="339"/>
            <p14:sldId id="291"/>
            <p14:sldId id="341"/>
            <p14:sldId id="342"/>
            <p14:sldId id="343"/>
            <p14:sldId id="344"/>
            <p14:sldId id="322"/>
            <p14:sldId id="345"/>
            <p14:sldId id="323"/>
            <p14:sldId id="324"/>
            <p14:sldId id="325"/>
            <p14:sldId id="297"/>
            <p14:sldId id="332"/>
            <p14:sldId id="347"/>
            <p14:sldId id="295"/>
            <p14:sldId id="33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3" d="100"/>
          <a:sy n="123" d="100"/>
        </p:scale>
        <p:origin x="-360"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189DA7-DD3C-4F9D-A86A-87EDB3DF733F}" type="datetimeFigureOut">
              <a:rPr lang="en-US" smtClean="0"/>
              <a:t>10/24/2011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A09924-1792-4610-ADE9-186F47966269}" type="slidenum">
              <a:rPr lang="en-US" smtClean="0"/>
              <a:t>‹#›</a:t>
            </a:fld>
            <a:endParaRPr lang="en-US"/>
          </a:p>
        </p:txBody>
      </p:sp>
    </p:spTree>
    <p:extLst>
      <p:ext uri="{BB962C8B-B14F-4D97-AF65-F5344CB8AC3E}">
        <p14:creationId xmlns:p14="http://schemas.microsoft.com/office/powerpoint/2010/main" val="2160391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netCDF</a:t>
            </a:r>
            <a:r>
              <a:rPr lang="en-US" dirty="0" smtClean="0"/>
              <a:t> is network Common Data Format</a:t>
            </a:r>
            <a:endParaRPr lang="en-US" dirty="0"/>
          </a:p>
        </p:txBody>
      </p:sp>
      <p:sp>
        <p:nvSpPr>
          <p:cNvPr id="4" name="Slide Number Placeholder 3"/>
          <p:cNvSpPr>
            <a:spLocks noGrp="1"/>
          </p:cNvSpPr>
          <p:nvPr>
            <p:ph type="sldNum" sz="quarter" idx="10"/>
          </p:nvPr>
        </p:nvSpPr>
        <p:spPr/>
        <p:txBody>
          <a:bodyPr/>
          <a:lstStyle/>
          <a:p>
            <a:fld id="{C5A09924-1792-4610-ADE9-186F47966269}" type="slidenum">
              <a:rPr lang="en-US" smtClean="0"/>
              <a:t>10</a:t>
            </a:fld>
            <a:endParaRPr lang="en-US"/>
          </a:p>
        </p:txBody>
      </p:sp>
    </p:spTree>
    <p:extLst>
      <p:ext uri="{BB962C8B-B14F-4D97-AF65-F5344CB8AC3E}">
        <p14:creationId xmlns:p14="http://schemas.microsoft.com/office/powerpoint/2010/main" val="3212703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GPU is Graphical</a:t>
            </a:r>
            <a:r>
              <a:rPr lang="en-US" baseline="0" dirty="0" smtClean="0"/>
              <a:t> Processing Unit</a:t>
            </a:r>
            <a:endParaRPr lang="en-US" dirty="0"/>
          </a:p>
        </p:txBody>
      </p:sp>
      <p:sp>
        <p:nvSpPr>
          <p:cNvPr id="4" name="Slide Number Placeholder 3"/>
          <p:cNvSpPr>
            <a:spLocks noGrp="1"/>
          </p:cNvSpPr>
          <p:nvPr>
            <p:ph type="sldNum" sz="quarter" idx="10"/>
          </p:nvPr>
        </p:nvSpPr>
        <p:spPr/>
        <p:txBody>
          <a:bodyPr/>
          <a:lstStyle/>
          <a:p>
            <a:fld id="{C5A09924-1792-4610-ADE9-186F47966269}" type="slidenum">
              <a:rPr lang="en-US" smtClean="0"/>
              <a:t>11</a:t>
            </a:fld>
            <a:endParaRPr lang="en-US"/>
          </a:p>
        </p:txBody>
      </p:sp>
    </p:spTree>
    <p:extLst>
      <p:ext uri="{BB962C8B-B14F-4D97-AF65-F5344CB8AC3E}">
        <p14:creationId xmlns:p14="http://schemas.microsoft.com/office/powerpoint/2010/main" val="3300173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RH is relative humidity</a:t>
            </a:r>
            <a:endParaRPr lang="en-US" dirty="0"/>
          </a:p>
        </p:txBody>
      </p:sp>
      <p:sp>
        <p:nvSpPr>
          <p:cNvPr id="4" name="Slide Number Placeholder 3"/>
          <p:cNvSpPr>
            <a:spLocks noGrp="1"/>
          </p:cNvSpPr>
          <p:nvPr>
            <p:ph type="sldNum" sz="quarter" idx="10"/>
          </p:nvPr>
        </p:nvSpPr>
        <p:spPr/>
        <p:txBody>
          <a:bodyPr/>
          <a:lstStyle/>
          <a:p>
            <a:fld id="{C5A09924-1792-4610-ADE9-186F47966269}" type="slidenum">
              <a:rPr lang="en-US" smtClean="0"/>
              <a:t>15</a:t>
            </a:fld>
            <a:endParaRPr lang="en-US"/>
          </a:p>
        </p:txBody>
      </p:sp>
    </p:spTree>
    <p:extLst>
      <p:ext uri="{BB962C8B-B14F-4D97-AF65-F5344CB8AC3E}">
        <p14:creationId xmlns:p14="http://schemas.microsoft.com/office/powerpoint/2010/main" val="115226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-50 to -27; White -27</a:t>
            </a:r>
            <a:r>
              <a:rPr lang="en-US" baseline="0" dirty="0" smtClean="0"/>
              <a:t> to 0</a:t>
            </a:r>
            <a:endParaRPr lang="en-US" dirty="0"/>
          </a:p>
        </p:txBody>
      </p:sp>
      <p:sp>
        <p:nvSpPr>
          <p:cNvPr id="4" name="Slide Number Placeholder 3"/>
          <p:cNvSpPr>
            <a:spLocks noGrp="1"/>
          </p:cNvSpPr>
          <p:nvPr>
            <p:ph type="sldNum" sz="quarter" idx="10"/>
          </p:nvPr>
        </p:nvSpPr>
        <p:spPr/>
        <p:txBody>
          <a:bodyPr/>
          <a:lstStyle/>
          <a:p>
            <a:fld id="{C5A09924-1792-4610-ADE9-186F47966269}" type="slidenum">
              <a:rPr lang="en-US" smtClean="0"/>
              <a:t>23</a:t>
            </a:fld>
            <a:endParaRPr lang="en-US"/>
          </a:p>
        </p:txBody>
      </p:sp>
    </p:spTree>
    <p:extLst>
      <p:ext uri="{BB962C8B-B14F-4D97-AF65-F5344CB8AC3E}">
        <p14:creationId xmlns:p14="http://schemas.microsoft.com/office/powerpoint/2010/main" val="337241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 27</a:t>
            </a:r>
            <a:r>
              <a:rPr lang="en-US" baseline="0" dirty="0" smtClean="0"/>
              <a:t> to </a:t>
            </a:r>
            <a:r>
              <a:rPr lang="en-US" dirty="0" smtClean="0"/>
              <a:t>127</a:t>
            </a:r>
            <a:endParaRPr lang="en-US" dirty="0"/>
          </a:p>
        </p:txBody>
      </p:sp>
      <p:sp>
        <p:nvSpPr>
          <p:cNvPr id="4" name="Slide Number Placeholder 3"/>
          <p:cNvSpPr>
            <a:spLocks noGrp="1"/>
          </p:cNvSpPr>
          <p:nvPr>
            <p:ph type="sldNum" sz="quarter" idx="10"/>
          </p:nvPr>
        </p:nvSpPr>
        <p:spPr/>
        <p:txBody>
          <a:bodyPr/>
          <a:lstStyle/>
          <a:p>
            <a:fld id="{C5A09924-1792-4610-ADE9-186F47966269}" type="slidenum">
              <a:rPr lang="en-US" smtClean="0"/>
              <a:t>25</a:t>
            </a:fld>
            <a:endParaRPr lang="en-US"/>
          </a:p>
        </p:txBody>
      </p:sp>
    </p:spTree>
    <p:extLst>
      <p:ext uri="{BB962C8B-B14F-4D97-AF65-F5344CB8AC3E}">
        <p14:creationId xmlns:p14="http://schemas.microsoft.com/office/powerpoint/2010/main" val="2030972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27 to</a:t>
            </a:r>
            <a:r>
              <a:rPr lang="en-US" baseline="0" dirty="0" smtClean="0"/>
              <a:t> </a:t>
            </a:r>
            <a:r>
              <a:rPr lang="en-US" dirty="0" smtClean="0"/>
              <a:t>67</a:t>
            </a:r>
            <a:endParaRPr lang="en-US" dirty="0"/>
          </a:p>
        </p:txBody>
      </p:sp>
      <p:sp>
        <p:nvSpPr>
          <p:cNvPr id="4" name="Slide Number Placeholder 3"/>
          <p:cNvSpPr>
            <a:spLocks noGrp="1"/>
          </p:cNvSpPr>
          <p:nvPr>
            <p:ph type="sldNum" sz="quarter" idx="10"/>
          </p:nvPr>
        </p:nvSpPr>
        <p:spPr/>
        <p:txBody>
          <a:bodyPr/>
          <a:lstStyle/>
          <a:p>
            <a:fld id="{C5A09924-1792-4610-ADE9-186F47966269}" type="slidenum">
              <a:rPr lang="en-US" smtClean="0"/>
              <a:t>26</a:t>
            </a:fld>
            <a:endParaRPr lang="en-US"/>
          </a:p>
        </p:txBody>
      </p:sp>
    </p:spTree>
    <p:extLst>
      <p:ext uri="{BB962C8B-B14F-4D97-AF65-F5344CB8AC3E}">
        <p14:creationId xmlns:p14="http://schemas.microsoft.com/office/powerpoint/2010/main" val="3478954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MODIS is Moderate Resolution Imaging </a:t>
            </a:r>
            <a:r>
              <a:rPr lang="en-US" dirty="0" err="1" smtClean="0"/>
              <a:t>Spectroradiometer</a:t>
            </a:r>
            <a:endParaRPr lang="en-US" dirty="0"/>
          </a:p>
        </p:txBody>
      </p:sp>
      <p:sp>
        <p:nvSpPr>
          <p:cNvPr id="4" name="Slide Number Placeholder 3"/>
          <p:cNvSpPr>
            <a:spLocks noGrp="1"/>
          </p:cNvSpPr>
          <p:nvPr>
            <p:ph type="sldNum" sz="quarter" idx="10"/>
          </p:nvPr>
        </p:nvSpPr>
        <p:spPr/>
        <p:txBody>
          <a:bodyPr/>
          <a:lstStyle/>
          <a:p>
            <a:fld id="{C5A09924-1792-4610-ADE9-186F47966269}" type="slidenum">
              <a:rPr lang="en-US" smtClean="0"/>
              <a:t>29</a:t>
            </a:fld>
            <a:endParaRPr lang="en-US"/>
          </a:p>
        </p:txBody>
      </p:sp>
    </p:spTree>
    <p:extLst>
      <p:ext uri="{BB962C8B-B14F-4D97-AF65-F5344CB8AC3E}">
        <p14:creationId xmlns:p14="http://schemas.microsoft.com/office/powerpoint/2010/main" val="871143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NPP is NPOESS Preparatory Project</a:t>
            </a:r>
            <a:endParaRPr lang="en-US" dirty="0"/>
          </a:p>
        </p:txBody>
      </p:sp>
      <p:sp>
        <p:nvSpPr>
          <p:cNvPr id="4" name="Slide Number Placeholder 3"/>
          <p:cNvSpPr>
            <a:spLocks noGrp="1"/>
          </p:cNvSpPr>
          <p:nvPr>
            <p:ph type="sldNum" sz="quarter" idx="10"/>
          </p:nvPr>
        </p:nvSpPr>
        <p:spPr/>
        <p:txBody>
          <a:bodyPr/>
          <a:lstStyle/>
          <a:p>
            <a:fld id="{C5A09924-1792-4610-ADE9-186F47966269}" type="slidenum">
              <a:rPr lang="en-US" smtClean="0"/>
              <a:t>30</a:t>
            </a:fld>
            <a:endParaRPr lang="en-US"/>
          </a:p>
        </p:txBody>
      </p:sp>
    </p:spTree>
    <p:extLst>
      <p:ext uri="{BB962C8B-B14F-4D97-AF65-F5344CB8AC3E}">
        <p14:creationId xmlns:p14="http://schemas.microsoft.com/office/powerpoint/2010/main" val="2122733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pPr eaLnBrk="1" latinLnBrk="0" hangingPunct="1"/>
            <a:fld id="{ACDF6120-F1F0-4C60-9FE9-39AC71A9C79D}" type="datetimeFigureOut">
              <a:rPr lang="en-US" smtClean="0"/>
              <a:pPr eaLnBrk="1" latinLnBrk="0" hangingPunct="1"/>
              <a:t>10/24/2011</a:t>
            </a:fld>
            <a:endParaRPr lang="en-US" sz="1600" dirty="0"/>
          </a:p>
        </p:txBody>
      </p:sp>
      <p:sp>
        <p:nvSpPr>
          <p:cNvPr id="17" name="Footer Placeholder 16"/>
          <p:cNvSpPr>
            <a:spLocks noGrp="1"/>
          </p:cNvSpPr>
          <p:nvPr>
            <p:ph type="ftr" sz="quarter" idx="11"/>
          </p:nvPr>
        </p:nvSpPr>
        <p:spPr>
          <a:xfrm>
            <a:off x="2898648" y="6355080"/>
            <a:ext cx="3474720" cy="365760"/>
          </a:xfrm>
        </p:spPr>
        <p:txBody>
          <a:bodyPr/>
          <a:lstStyle/>
          <a:p>
            <a:endParaRPr kumimoji="0" lang="en-US" dirty="0"/>
          </a:p>
        </p:txBody>
      </p:sp>
      <p:sp>
        <p:nvSpPr>
          <p:cNvPr id="29" name="Slide Number Placeholder 28"/>
          <p:cNvSpPr>
            <a:spLocks noGrp="1"/>
          </p:cNvSpPr>
          <p:nvPr>
            <p:ph type="sldNum" sz="quarter" idx="12"/>
          </p:nvPr>
        </p:nvSpPr>
        <p:spPr>
          <a:xfrm>
            <a:off x="1216152" y="6355080"/>
            <a:ext cx="1219200" cy="365760"/>
          </a:xfrm>
        </p:spPr>
        <p:txBody>
          <a:bodyPr/>
          <a:lstStyle/>
          <a:p>
            <a:fld id="{EA7C8D44-3667-46F6-9772-CC52308E2A7F}" type="slidenum">
              <a:rPr kumimoji="0" lang="en-US" smtClean="0"/>
              <a:pPr eaLnBrk="1" latinLnBrk="0" hangingPunct="1"/>
              <a:t>‹#›</a:t>
            </a:fld>
            <a:endParaRPr kumimoji="0" lang="en-US" dirty="0"/>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10/24/2011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10/24/2011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10/24/2011</a:t>
            </a:fld>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dirty="0"/>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pPr eaLnBrk="1" latinLnBrk="0" hangingPunct="1"/>
            <a:fld id="{ACDF6120-F1F0-4C60-9FE9-39AC71A9C79D}" type="datetimeFigureOut">
              <a:rPr lang="en-US" smtClean="0"/>
              <a:pPr eaLnBrk="1" latinLnBrk="0" hangingPunct="1"/>
              <a:t>10/24/2011</a:t>
            </a:fld>
            <a:endParaRPr lang="en-US" dirty="0"/>
          </a:p>
        </p:txBody>
      </p:sp>
      <p:sp>
        <p:nvSpPr>
          <p:cNvPr id="5" name="Footer Placeholder 4"/>
          <p:cNvSpPr>
            <a:spLocks noGrp="1"/>
          </p:cNvSpPr>
          <p:nvPr>
            <p:ph type="ftr" sz="quarter" idx="11"/>
          </p:nvPr>
        </p:nvSpPr>
        <p:spPr>
          <a:xfrm>
            <a:off x="2898648" y="6355080"/>
            <a:ext cx="3474720" cy="365760"/>
          </a:xfrm>
        </p:spPr>
        <p:txBody>
          <a:bodyPr/>
          <a:lstStyle/>
          <a:p>
            <a:endParaRPr kumimoji="0" lang="en-US" dirty="0"/>
          </a:p>
        </p:txBody>
      </p:sp>
      <p:sp>
        <p:nvSpPr>
          <p:cNvPr id="6" name="Slide Number Placeholder 5"/>
          <p:cNvSpPr>
            <a:spLocks noGrp="1"/>
          </p:cNvSpPr>
          <p:nvPr>
            <p:ph type="sldNum" sz="quarter" idx="12"/>
          </p:nvPr>
        </p:nvSpPr>
        <p:spPr>
          <a:xfrm>
            <a:off x="1069848" y="6355080"/>
            <a:ext cx="1520952" cy="365760"/>
          </a:xfrm>
        </p:spPr>
        <p:txBody>
          <a:bodyPr/>
          <a:lstStyle/>
          <a:p>
            <a:fld id="{EA7C8D44-3667-46F6-9772-CC52308E2A7F}" type="slidenum">
              <a:rPr kumimoji="0" lang="en-US" smtClean="0"/>
              <a:pPr eaLnBrk="1" latinLnBrk="0" hangingPunct="1"/>
              <a:t>‹#›</a:t>
            </a:fld>
            <a:endParaRPr kumimoji="0" lang="en-US" dirty="0"/>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10/24/2011</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10/24/2011</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10/24/2011</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10/24/2011</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10/24/2011</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ACDF6120-F1F0-4C60-9FE9-39AC71A9C79D}" type="datetimeFigureOut">
              <a:rPr lang="en-US" smtClean="0"/>
              <a:pPr eaLnBrk="1" latinLnBrk="0" hangingPunct="1"/>
              <a:t>10/24/2011</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EA7C8D44-3667-46F6-9772-CC52308E2A7F}" type="slidenum">
              <a:rPr kumimoji="0" lang="en-US" smtClean="0"/>
              <a:pPr eaLnBrk="1" latinLnBrk="0" hangingPunct="1"/>
              <a:t>‹#›</a:t>
            </a:fld>
            <a:endParaRPr kumimoji="0"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eaLnBrk="1" latinLnBrk="0" hangingPunct="1"/>
            <a:fld id="{ACDF6120-F1F0-4C60-9FE9-39AC71A9C79D}" type="datetimeFigureOut">
              <a:rPr lang="en-US" smtClean="0"/>
              <a:pPr eaLnBrk="1" latinLnBrk="0" hangingPunct="1"/>
              <a:t>10/24/2011</a:t>
            </a:fld>
            <a:endParaRPr lang="en-US" sz="1400" dirty="0">
              <a:solidFill>
                <a:schemeClr val="tx2"/>
              </a:solidFill>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algn="r" eaLnBrk="1" latinLnBrk="0" hangingPunct="1"/>
            <a:endParaRPr kumimoji="0" lang="en-US" sz="1400" dirty="0">
              <a:solidFill>
                <a:schemeClr val="tx2"/>
              </a:solidFill>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algn="l" eaLnBrk="1" latinLnBrk="0" hangingPunct="1"/>
            <a:fld id="{EA7C8D44-3667-46F6-9772-CC52308E2A7F}" type="slidenum">
              <a:rPr kumimoji="0" lang="en-US" smtClean="0"/>
              <a:pPr algn="l" eaLnBrk="1" latinLnBrk="0" hangingPunct="1"/>
              <a:t>‹#›</a:t>
            </a:fld>
            <a:endParaRPr kumimoji="0" lang="en-US" sz="1600" dirty="0">
              <a:solidFill>
                <a:schemeClr val="tx2"/>
              </a:solidFill>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cimss.ssec.wisc.edu/goes_r/proving-ground/nssl_abi/nssl_abi_rt.html" TargetMode="External"/><Relationship Id="rId2" Type="http://schemas.openxmlformats.org/officeDocument/2006/relationships/hyperlink" Target="http://www.nssl.noaa.gov/wr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3733800"/>
            <a:ext cx="6858000" cy="1143000"/>
          </a:xfrm>
        </p:spPr>
        <p:txBody>
          <a:bodyPr>
            <a:normAutofit fontScale="90000"/>
          </a:bodyPr>
          <a:lstStyle/>
          <a:p>
            <a:r>
              <a:rPr lang="en-US" sz="2800" b="1" dirty="0"/>
              <a:t>How AWIPS II will bring GOES-R Capabilities and Science to the Field, </a:t>
            </a:r>
            <a:r>
              <a:rPr lang="en-US" sz="2800" dirty="0"/>
              <a:t>both Pre- and Post-Launch</a:t>
            </a:r>
            <a:r>
              <a:rPr lang="en-US" dirty="0"/>
              <a:t/>
            </a:r>
            <a:br>
              <a:rPr lang="en-US" dirty="0"/>
            </a:br>
            <a:endParaRPr lang="en-US" dirty="0"/>
          </a:p>
        </p:txBody>
      </p:sp>
      <p:sp>
        <p:nvSpPr>
          <p:cNvPr id="3" name="Subtitle 2"/>
          <p:cNvSpPr>
            <a:spLocks noGrp="1"/>
          </p:cNvSpPr>
          <p:nvPr>
            <p:ph type="subTitle" idx="1"/>
          </p:nvPr>
        </p:nvSpPr>
        <p:spPr/>
        <p:txBody>
          <a:bodyPr>
            <a:normAutofit fontScale="70000" lnSpcReduction="20000"/>
          </a:bodyPr>
          <a:lstStyle/>
          <a:p>
            <a:r>
              <a:rPr lang="en-US" b="1" dirty="0" smtClean="0"/>
              <a:t>Jordan </a:t>
            </a:r>
            <a:r>
              <a:rPr lang="en-US" b="1" dirty="0" err="1" smtClean="0"/>
              <a:t>Gerth</a:t>
            </a:r>
            <a:r>
              <a:rPr lang="en-US" dirty="0" smtClean="0"/>
              <a:t>, Research Assistant</a:t>
            </a:r>
            <a:endParaRPr lang="en-US" b="1" dirty="0" smtClean="0"/>
          </a:p>
          <a:p>
            <a:r>
              <a:rPr lang="en-US" sz="1800" dirty="0" smtClean="0"/>
              <a:t>Cooperative Institute for Meteorological Satellite Studies, University of Wisconsin</a:t>
            </a:r>
            <a:endParaRPr lang="en-US" sz="1800" dirty="0"/>
          </a:p>
        </p:txBody>
      </p:sp>
      <p:pic>
        <p:nvPicPr>
          <p:cNvPr id="5" name="Picture 42"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70" y="562768"/>
            <a:ext cx="2582863"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22337" y="5867400"/>
            <a:ext cx="7307263"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Joint NWA/GUC Session I – Thursday, October 20, 2011</a:t>
            </a:r>
          </a:p>
          <a:p>
            <a:pPr algn="ctr"/>
            <a:r>
              <a:rPr lang="en-US" sz="1100" dirty="0" smtClean="0"/>
              <a:t>National Weather Association Annual Meeting, Birmingham, Alabama</a:t>
            </a:r>
            <a:endParaRPr lang="en-US" sz="1100" dirty="0"/>
          </a:p>
        </p:txBody>
      </p:sp>
      <p:pic>
        <p:nvPicPr>
          <p:cNvPr id="2050" name="Picture 2" descr="http://www.goes-r.gov/education/images/logos/Color/Large/GOES-R_logo_larg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799" y="562768"/>
            <a:ext cx="4015494" cy="256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7858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AWIPS “I” (1998 to 2011)</a:t>
            </a:r>
            <a:endParaRPr lang="en-US" dirty="0"/>
          </a:p>
        </p:txBody>
      </p:sp>
      <p:sp>
        <p:nvSpPr>
          <p:cNvPr id="3" name="Content Placeholder 2"/>
          <p:cNvSpPr>
            <a:spLocks noGrp="1"/>
          </p:cNvSpPr>
          <p:nvPr>
            <p:ph sz="quarter" idx="1"/>
          </p:nvPr>
        </p:nvSpPr>
        <p:spPr/>
        <p:txBody>
          <a:bodyPr>
            <a:normAutofit/>
          </a:bodyPr>
          <a:lstStyle/>
          <a:p>
            <a:pPr>
              <a:lnSpc>
                <a:spcPct val="80000"/>
              </a:lnSpc>
            </a:pPr>
            <a:r>
              <a:rPr lang="en-US" sz="2400" dirty="0"/>
              <a:t>Advanced Weather Interactive Processing </a:t>
            </a:r>
            <a:r>
              <a:rPr lang="en-US" sz="2400" dirty="0" smtClean="0"/>
              <a:t>System</a:t>
            </a:r>
          </a:p>
          <a:p>
            <a:pPr>
              <a:lnSpc>
                <a:spcPct val="80000"/>
              </a:lnSpc>
            </a:pPr>
            <a:r>
              <a:rPr lang="en-US" sz="2400" dirty="0" smtClean="0"/>
              <a:t>Modular, discretized architecture</a:t>
            </a:r>
          </a:p>
          <a:p>
            <a:pPr>
              <a:lnSpc>
                <a:spcPct val="80000"/>
              </a:lnSpc>
            </a:pPr>
            <a:r>
              <a:rPr lang="en-US" sz="2400" dirty="0" smtClean="0"/>
              <a:t>Numerous components, each of which was essentially standalone and responsible for a different function</a:t>
            </a:r>
          </a:p>
          <a:p>
            <a:pPr lvl="1">
              <a:lnSpc>
                <a:spcPct val="80000"/>
              </a:lnSpc>
            </a:pPr>
            <a:r>
              <a:rPr lang="en-US" sz="2100" dirty="0" smtClean="0"/>
              <a:t>Different decoder for each ingest data type; netCDF3 data store</a:t>
            </a:r>
          </a:p>
          <a:p>
            <a:pPr lvl="1">
              <a:lnSpc>
                <a:spcPct val="80000"/>
              </a:lnSpc>
            </a:pPr>
            <a:r>
              <a:rPr lang="en-US" sz="2100" dirty="0" smtClean="0"/>
              <a:t>Display Two-Dimensions (D2D), graphical frontend</a:t>
            </a:r>
          </a:p>
          <a:p>
            <a:pPr lvl="1">
              <a:lnSpc>
                <a:spcPct val="80000"/>
              </a:lnSpc>
            </a:pPr>
            <a:r>
              <a:rPr lang="en-US" sz="2100" dirty="0" smtClean="0"/>
              <a:t>Notification server and purge process</a:t>
            </a:r>
          </a:p>
          <a:p>
            <a:pPr>
              <a:lnSpc>
                <a:spcPct val="80000"/>
              </a:lnSpc>
            </a:pPr>
            <a:r>
              <a:rPr lang="en-US" sz="2400" dirty="0" smtClean="0"/>
              <a:t>Built specifically for National Weather Service multiple server, multiple workstation hardware configuration</a:t>
            </a:r>
          </a:p>
          <a:p>
            <a:pPr>
              <a:lnSpc>
                <a:spcPct val="80000"/>
              </a:lnSpc>
            </a:pPr>
            <a:r>
              <a:rPr lang="en-US" sz="2400" dirty="0" smtClean="0"/>
              <a:t>Predominantly C and FORTRAN code, with some </a:t>
            </a:r>
            <a:r>
              <a:rPr lang="en-US" sz="2400" dirty="0" err="1" smtClean="0"/>
              <a:t>Tcl</a:t>
            </a:r>
            <a:r>
              <a:rPr lang="en-US" sz="2400" dirty="0" smtClean="0"/>
              <a:t> for GUI</a:t>
            </a:r>
          </a:p>
          <a:p>
            <a:pPr>
              <a:lnSpc>
                <a:spcPct val="80000"/>
              </a:lnSpc>
            </a:pPr>
            <a:r>
              <a:rPr lang="en-US" sz="2400" dirty="0" smtClean="0"/>
              <a:t>Flat text, pipe-delimited localization files</a:t>
            </a:r>
          </a:p>
          <a:p>
            <a:pPr>
              <a:lnSpc>
                <a:spcPct val="80000"/>
              </a:lnSpc>
            </a:pPr>
            <a:r>
              <a:rPr lang="en-US" sz="2400" dirty="0" smtClean="0"/>
              <a:t>Basic visualization functionality</a:t>
            </a:r>
          </a:p>
          <a:p>
            <a:pPr>
              <a:lnSpc>
                <a:spcPct val="80000"/>
              </a:lnSpc>
            </a:pPr>
            <a:r>
              <a:rPr lang="en-US" sz="2400" dirty="0" smtClean="0"/>
              <a:t>Not community software with source code generally not available, even at NWS field offices</a:t>
            </a:r>
          </a:p>
          <a:p>
            <a:pPr lvl="1">
              <a:lnSpc>
                <a:spcPct val="80000"/>
              </a:lnSpc>
            </a:pPr>
            <a:endParaRPr lang="en-US" sz="2100" dirty="0" smtClean="0"/>
          </a:p>
        </p:txBody>
      </p:sp>
    </p:spTree>
    <p:extLst>
      <p:ext uri="{BB962C8B-B14F-4D97-AF65-F5344CB8AC3E}">
        <p14:creationId xmlns:p14="http://schemas.microsoft.com/office/powerpoint/2010/main" val="1276296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AWIPS “II” (2012+)</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Service-oriented, client-server architecture, plug-in enabled</a:t>
            </a:r>
          </a:p>
          <a:p>
            <a:r>
              <a:rPr lang="en-US" dirty="0" smtClean="0"/>
              <a:t>Two primary components which can standalone</a:t>
            </a:r>
          </a:p>
          <a:p>
            <a:pPr lvl="1"/>
            <a:r>
              <a:rPr lang="en-US" dirty="0" smtClean="0"/>
              <a:t>Environmental Data </a:t>
            </a:r>
            <a:r>
              <a:rPr lang="en-US" dirty="0" err="1" smtClean="0"/>
              <a:t>EXchange</a:t>
            </a:r>
            <a:r>
              <a:rPr lang="en-US" dirty="0" smtClean="0"/>
              <a:t> (EDEX); HDF5 data store</a:t>
            </a:r>
          </a:p>
          <a:p>
            <a:pPr lvl="1"/>
            <a:r>
              <a:rPr lang="en-US" dirty="0" smtClean="0"/>
              <a:t>Common AWIPS Visualization Environment (CAVE)</a:t>
            </a:r>
          </a:p>
          <a:p>
            <a:r>
              <a:rPr lang="en-US" dirty="0" smtClean="0"/>
              <a:t>Code arranged in object-oriented Java design</a:t>
            </a:r>
          </a:p>
          <a:p>
            <a:r>
              <a:rPr lang="en-US" dirty="0" smtClean="0"/>
              <a:t>Scalable to multiple platforms, computing systems</a:t>
            </a:r>
          </a:p>
          <a:p>
            <a:r>
              <a:rPr lang="en-US" dirty="0" smtClean="0"/>
              <a:t>Some C and FORTRAN used to optimized performance</a:t>
            </a:r>
          </a:p>
          <a:p>
            <a:r>
              <a:rPr lang="en-US" dirty="0" smtClean="0"/>
              <a:t>Configuration through </a:t>
            </a:r>
            <a:r>
              <a:rPr lang="en-US" dirty="0" err="1" smtClean="0"/>
              <a:t>eXtensible</a:t>
            </a:r>
            <a:r>
              <a:rPr lang="en-US" dirty="0" smtClean="0"/>
              <a:t> Markup Language (XML) and Python with </a:t>
            </a:r>
            <a:r>
              <a:rPr lang="en-US" dirty="0" err="1" smtClean="0"/>
              <a:t>numpy</a:t>
            </a:r>
            <a:endParaRPr lang="en-US" dirty="0" smtClean="0"/>
          </a:p>
          <a:p>
            <a:r>
              <a:rPr lang="en-US" dirty="0" smtClean="0"/>
              <a:t>Employs </a:t>
            </a:r>
            <a:r>
              <a:rPr lang="en-US" dirty="0" err="1" smtClean="0"/>
              <a:t>shader</a:t>
            </a:r>
            <a:r>
              <a:rPr lang="en-US" dirty="0" smtClean="0"/>
              <a:t> language for on-GPU calculations</a:t>
            </a:r>
          </a:p>
          <a:p>
            <a:r>
              <a:rPr lang="en-US" dirty="0" smtClean="0"/>
              <a:t>Raytheon-developed code is non-proprietary with unlimited Government purpose rights and eventually will be available to the community through </a:t>
            </a:r>
            <a:r>
              <a:rPr lang="en-US" dirty="0" err="1" smtClean="0"/>
              <a:t>Unidata</a:t>
            </a:r>
            <a:endParaRPr lang="en-US" dirty="0" smtClean="0"/>
          </a:p>
          <a:p>
            <a:r>
              <a:rPr lang="en-US" dirty="0" smtClean="0"/>
              <a:t>EDEX has </a:t>
            </a:r>
            <a:r>
              <a:rPr lang="en-US" dirty="0" err="1" smtClean="0"/>
              <a:t>McIDAS</a:t>
            </a:r>
            <a:r>
              <a:rPr lang="en-US" dirty="0" smtClean="0"/>
              <a:t> AREA ingest capability for satellite data</a:t>
            </a:r>
          </a:p>
          <a:p>
            <a:endParaRPr lang="en-US" dirty="0"/>
          </a:p>
        </p:txBody>
      </p:sp>
    </p:spTree>
    <p:extLst>
      <p:ext uri="{BB962C8B-B14F-4D97-AF65-F5344CB8AC3E}">
        <p14:creationId xmlns:p14="http://schemas.microsoft.com/office/powerpoint/2010/main" val="11556678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nu"/>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81100"/>
            <a:ext cx="9144000" cy="5143500"/>
          </a:xfrm>
          <a:prstGeom prst="rect">
            <a:avLst/>
          </a:prstGeom>
          <a:noFill/>
          <a:ln>
            <a:noFill/>
          </a:ln>
        </p:spPr>
      </p:pic>
      <p:sp>
        <p:nvSpPr>
          <p:cNvPr id="3" name="Title 2"/>
          <p:cNvSpPr>
            <a:spLocks noGrp="1"/>
          </p:cNvSpPr>
          <p:nvPr>
            <p:ph type="title"/>
          </p:nvPr>
        </p:nvSpPr>
        <p:spPr/>
        <p:txBody>
          <a:bodyPr>
            <a:normAutofit fontScale="90000"/>
          </a:bodyPr>
          <a:lstStyle/>
          <a:p>
            <a:r>
              <a:rPr lang="en-US" dirty="0" smtClean="0"/>
              <a:t>The Challenge:</a:t>
            </a:r>
            <a:br>
              <a:rPr lang="en-US" dirty="0" smtClean="0"/>
            </a:br>
            <a:r>
              <a:rPr lang="en-US" sz="2700" dirty="0" smtClean="0"/>
              <a:t>Assuring CIMSS products are available in AWIPS “II”</a:t>
            </a:r>
            <a:endParaRPr lang="en-US" sz="2700" dirty="0"/>
          </a:p>
        </p:txBody>
      </p:sp>
      <p:pic>
        <p:nvPicPr>
          <p:cNvPr id="3074" name="Picture 2" descr="http://cimss.ssec.wisc.edu/goes/blog/wp-content/uploads/2008/10/awips_capture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2667000"/>
            <a:ext cx="4769386" cy="407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2151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81000"/>
          </a:xfrm>
        </p:spPr>
        <p:txBody>
          <a:bodyPr>
            <a:normAutofit fontScale="90000"/>
          </a:bodyPr>
          <a:lstStyle/>
          <a:p>
            <a:r>
              <a:rPr lang="en-US" dirty="0" smtClean="0"/>
              <a:t>The Roadmap</a:t>
            </a:r>
            <a:endParaRPr lang="en-US" dirty="0"/>
          </a:p>
        </p:txBody>
      </p:sp>
      <p:pic>
        <p:nvPicPr>
          <p:cNvPr id="7170" name="Picture 2" descr="C:\Users\jgerth\AppData\Local\Microsoft\Windows\Temporary Internet Files\Content.IE5\HJ2E2IPO\MP90042767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381"/>
            <a:ext cx="9144000" cy="60936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0200" y="5562600"/>
            <a:ext cx="6511463" cy="646331"/>
          </a:xfrm>
          <a:prstGeom prst="rect">
            <a:avLst/>
          </a:prstGeom>
          <a:noFill/>
        </p:spPr>
        <p:txBody>
          <a:bodyPr wrap="none" rtlCol="0">
            <a:spAutoFit/>
          </a:bodyPr>
          <a:lstStyle/>
          <a:p>
            <a:r>
              <a:rPr lang="en-US" sz="3600" b="1" dirty="0" smtClean="0">
                <a:solidFill>
                  <a:schemeClr val="bg1"/>
                </a:solidFill>
                <a:effectLst>
                  <a:outerShdw blurRad="38100" dist="38100" dir="2700000" algn="tl">
                    <a:srgbClr val="000000">
                      <a:alpha val="43137"/>
                    </a:srgbClr>
                  </a:outerShdw>
                </a:effectLst>
              </a:rPr>
              <a:t>New data distribution format</a:t>
            </a:r>
            <a:endParaRPr lang="en-US" sz="3600" b="1"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4572000" y="3429000"/>
            <a:ext cx="3292248" cy="523220"/>
          </a:xfrm>
          <a:prstGeom prst="rect">
            <a:avLst/>
          </a:prstGeom>
          <a:noFill/>
        </p:spPr>
        <p:txBody>
          <a:bodyPr wrap="none" rtlCol="0">
            <a:spAutoFit/>
          </a:bodyPr>
          <a:lstStyle/>
          <a:p>
            <a:r>
              <a:rPr lang="en-US" sz="2800" b="1" dirty="0" smtClean="0">
                <a:solidFill>
                  <a:schemeClr val="bg1"/>
                </a:solidFill>
                <a:effectLst>
                  <a:outerShdw blurRad="38100" dist="38100" dir="2700000" algn="tl">
                    <a:srgbClr val="000000">
                      <a:alpha val="43137"/>
                    </a:srgbClr>
                  </a:outerShdw>
                </a:effectLst>
              </a:rPr>
              <a:t>New configuration</a:t>
            </a:r>
            <a:endParaRPr lang="en-US" sz="28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5334000" y="2491194"/>
            <a:ext cx="2085571"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New functionality</a:t>
            </a:r>
            <a:endParaRPr lang="en-US" b="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5562600" y="1828800"/>
            <a:ext cx="715260" cy="415498"/>
          </a:xfrm>
          <a:prstGeom prst="rect">
            <a:avLst/>
          </a:prstGeom>
          <a:noFill/>
        </p:spPr>
        <p:txBody>
          <a:bodyPr wrap="none" rtlCol="0">
            <a:spAutoFit/>
          </a:bodyPr>
          <a:lstStyle/>
          <a:p>
            <a:r>
              <a:rPr lang="en-US" sz="1050" b="1" dirty="0" smtClean="0">
                <a:solidFill>
                  <a:schemeClr val="bg1"/>
                </a:solidFill>
                <a:effectLst>
                  <a:outerShdw blurRad="38100" dist="38100" dir="2700000" algn="tl">
                    <a:srgbClr val="000000">
                      <a:alpha val="43137"/>
                    </a:srgbClr>
                  </a:outerShdw>
                </a:effectLst>
              </a:rPr>
              <a:t>GOES-R</a:t>
            </a:r>
          </a:p>
          <a:p>
            <a:r>
              <a:rPr lang="en-US" sz="1050" b="1" dirty="0">
                <a:solidFill>
                  <a:schemeClr val="bg1"/>
                </a:solidFill>
                <a:effectLst>
                  <a:outerShdw blurRad="38100" dist="38100" dir="2700000" algn="tl">
                    <a:srgbClr val="000000">
                      <a:alpha val="43137"/>
                    </a:srgbClr>
                  </a:outerShdw>
                </a:effectLst>
              </a:rPr>
              <a:t> </a:t>
            </a:r>
            <a:r>
              <a:rPr lang="en-US" sz="1050" b="1" dirty="0" smtClean="0">
                <a:solidFill>
                  <a:schemeClr val="bg1"/>
                </a:solidFill>
                <a:effectLst>
                  <a:outerShdw blurRad="38100" dist="38100" dir="2700000" algn="tl">
                    <a:srgbClr val="000000">
                      <a:alpha val="43137"/>
                    </a:srgbClr>
                  </a:outerShdw>
                </a:effectLst>
              </a:rPr>
              <a:t> Launch</a:t>
            </a:r>
            <a:endParaRPr 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118920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Fusion</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Data fusion is a methodology current under investigation by NWS OST as a way to solve future information overload by combining different data sets into a more complete, actionable product than any one component separately</a:t>
            </a:r>
          </a:p>
          <a:p>
            <a:r>
              <a:rPr lang="en-US" dirty="0" smtClean="0"/>
              <a:t>Some GOES-R Algorithm Working Group (AWG) products are already considered fused because they use model output in addition to satellite observations from multiple bands</a:t>
            </a:r>
          </a:p>
          <a:p>
            <a:r>
              <a:rPr lang="en-US" dirty="0" smtClean="0"/>
              <a:t>If the users are unfamiliar with the inputs into the fused product, misinterpretation of results and underestimate of error may result</a:t>
            </a:r>
          </a:p>
          <a:p>
            <a:pPr lvl="1"/>
            <a:r>
              <a:rPr lang="en-US" dirty="0" smtClean="0"/>
              <a:t>Data fusion can appear more absolute than it is</a:t>
            </a:r>
          </a:p>
          <a:p>
            <a:r>
              <a:rPr lang="en-US" dirty="0" smtClean="0"/>
              <a:t>AWIPS II is the ideal tool for data fusion because it can quickly combine disparate data types into a single product and allow for interrogation of original components</a:t>
            </a:r>
          </a:p>
          <a:p>
            <a:r>
              <a:rPr lang="en-US" dirty="0" smtClean="0"/>
              <a:t>Data fusion should be user developed and controlled</a:t>
            </a:r>
          </a:p>
        </p:txBody>
      </p:sp>
    </p:spTree>
    <p:extLst>
      <p:ext uri="{BB962C8B-B14F-4D97-AF65-F5344CB8AC3E}">
        <p14:creationId xmlns:p14="http://schemas.microsoft.com/office/powerpoint/2010/main" val="779094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Low Cloud Ceiling Probability</a:t>
            </a:r>
            <a:endParaRPr lang="en-US" dirty="0"/>
          </a:p>
        </p:txBody>
      </p:sp>
      <p:sp>
        <p:nvSpPr>
          <p:cNvPr id="3" name="Content Placeholder 2"/>
          <p:cNvSpPr>
            <a:spLocks noGrp="1"/>
          </p:cNvSpPr>
          <p:nvPr>
            <p:ph sz="quarter" idx="1"/>
          </p:nvPr>
        </p:nvSpPr>
        <p:spPr/>
        <p:txBody>
          <a:bodyPr>
            <a:normAutofit fontScale="85000" lnSpcReduction="20000"/>
          </a:bodyPr>
          <a:lstStyle/>
          <a:p>
            <a:r>
              <a:rPr lang="en-US" dirty="0" smtClean="0"/>
              <a:t>GOES-R participation in </a:t>
            </a:r>
            <a:r>
              <a:rPr lang="en-US" dirty="0" err="1" smtClean="0"/>
              <a:t>testbeds</a:t>
            </a:r>
            <a:r>
              <a:rPr lang="en-US" dirty="0" smtClean="0"/>
              <a:t> has indicated that forecasters are interested in evaluating components to assess magnitude, error, and probability rather than a single deterministic solution</a:t>
            </a:r>
          </a:p>
          <a:p>
            <a:pPr lvl="1"/>
            <a:r>
              <a:rPr lang="en-US" dirty="0" smtClean="0"/>
              <a:t>Convective initiation product</a:t>
            </a:r>
          </a:p>
          <a:p>
            <a:pPr lvl="2"/>
            <a:r>
              <a:rPr lang="en-US" dirty="0" smtClean="0"/>
              <a:t>Interest in cooling rate as an indicator of realized buoyancy</a:t>
            </a:r>
          </a:p>
          <a:p>
            <a:pPr lvl="1"/>
            <a:r>
              <a:rPr lang="en-US" dirty="0" smtClean="0"/>
              <a:t>Trend toward model blends and ensembles</a:t>
            </a:r>
          </a:p>
          <a:p>
            <a:pPr lvl="2"/>
            <a:r>
              <a:rPr lang="en-US" dirty="0" smtClean="0"/>
              <a:t>Evaluating the envelope of solutions</a:t>
            </a:r>
          </a:p>
          <a:p>
            <a:r>
              <a:rPr lang="en-US" dirty="0" smtClean="0"/>
              <a:t>This summer, NWS Sullivan evaluated the GOES-R AWG Low Cloud Ceiling Probability products, created with existing bands on GOES-East and GOES-West for every scan</a:t>
            </a:r>
          </a:p>
          <a:p>
            <a:pPr lvl="1"/>
            <a:r>
              <a:rPr lang="en-US" dirty="0" smtClean="0"/>
              <a:t>Developed </a:t>
            </a:r>
            <a:r>
              <a:rPr lang="en-US" dirty="0"/>
              <a:t>by Mike </a:t>
            </a:r>
            <a:r>
              <a:rPr lang="en-US" dirty="0" err="1"/>
              <a:t>Pavolonis</a:t>
            </a:r>
            <a:r>
              <a:rPr lang="en-US" dirty="0"/>
              <a:t> and Corey Calvert</a:t>
            </a:r>
            <a:endParaRPr lang="en-US" dirty="0" smtClean="0"/>
          </a:p>
          <a:p>
            <a:pPr lvl="1"/>
            <a:r>
              <a:rPr lang="en-US" dirty="0" smtClean="0"/>
              <a:t>Daytime </a:t>
            </a:r>
            <a:r>
              <a:rPr lang="en-US" dirty="0"/>
              <a:t>fog probability is a function of the spatial uniformity of the 11 </a:t>
            </a:r>
            <a:r>
              <a:rPr lang="en-US" dirty="0" err="1"/>
              <a:t>μm</a:t>
            </a:r>
            <a:r>
              <a:rPr lang="en-US" dirty="0"/>
              <a:t> brightness temperature of the clouds, the temperature difference between the cloud and the </a:t>
            </a:r>
            <a:r>
              <a:rPr lang="en-US" dirty="0" smtClean="0"/>
              <a:t>surface, </a:t>
            </a:r>
            <a:r>
              <a:rPr lang="en-US" dirty="0"/>
              <a:t>and the modeled RH</a:t>
            </a:r>
          </a:p>
          <a:p>
            <a:pPr lvl="1"/>
            <a:r>
              <a:rPr lang="en-US" dirty="0"/>
              <a:t>Nighttime fog probability is a function of cloud emissivity at 3.9 </a:t>
            </a:r>
            <a:r>
              <a:rPr lang="en-US" dirty="0" err="1"/>
              <a:t>μm</a:t>
            </a:r>
            <a:r>
              <a:rPr lang="en-US" dirty="0"/>
              <a:t>, the temperature difference between the cloud and the </a:t>
            </a:r>
            <a:r>
              <a:rPr lang="en-US" dirty="0" smtClean="0"/>
              <a:t>surface, </a:t>
            </a:r>
            <a:r>
              <a:rPr lang="en-US" dirty="0"/>
              <a:t>and the modeled </a:t>
            </a:r>
            <a:r>
              <a:rPr lang="en-US" dirty="0" smtClean="0"/>
              <a:t>RH</a:t>
            </a:r>
            <a:endParaRPr lang="en-US" dirty="0"/>
          </a:p>
        </p:txBody>
      </p:sp>
    </p:spTree>
    <p:extLst>
      <p:ext uri="{BB962C8B-B14F-4D97-AF65-F5344CB8AC3E}">
        <p14:creationId xmlns:p14="http://schemas.microsoft.com/office/powerpoint/2010/main" val="25551374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vf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81100"/>
            <a:ext cx="9144000" cy="5143500"/>
          </a:xfrm>
          <a:prstGeom prst="rect">
            <a:avLst/>
          </a:prstGeom>
          <a:noFill/>
          <a:ln>
            <a:noFill/>
          </a:ln>
        </p:spPr>
      </p:pic>
      <p:sp>
        <p:nvSpPr>
          <p:cNvPr id="4" name="Title 3"/>
          <p:cNvSpPr>
            <a:spLocks noGrp="1"/>
          </p:cNvSpPr>
          <p:nvPr>
            <p:ph type="title"/>
          </p:nvPr>
        </p:nvSpPr>
        <p:spPr/>
        <p:txBody>
          <a:bodyPr/>
          <a:lstStyle/>
          <a:p>
            <a:r>
              <a:rPr lang="en-US" dirty="0" smtClean="0"/>
              <a:t>Example:  AWG MVFR Probability (Day)</a:t>
            </a:r>
            <a:endParaRPr lang="en-US" dirty="0"/>
          </a:p>
        </p:txBody>
      </p:sp>
      <p:sp>
        <p:nvSpPr>
          <p:cNvPr id="3" name="Rectangle 2"/>
          <p:cNvSpPr/>
          <p:nvPr/>
        </p:nvSpPr>
        <p:spPr>
          <a:xfrm>
            <a:off x="533400" y="6352401"/>
            <a:ext cx="8610600" cy="276999"/>
          </a:xfrm>
          <a:prstGeom prst="rect">
            <a:avLst/>
          </a:prstGeom>
        </p:spPr>
        <p:txBody>
          <a:bodyPr wrap="square">
            <a:spAutoFit/>
          </a:bodyPr>
          <a:lstStyle/>
          <a:p>
            <a:r>
              <a:rPr lang="en-US" sz="1200" dirty="0"/>
              <a:t>The </a:t>
            </a:r>
            <a:r>
              <a:rPr lang="en-US" sz="1200" b="1" i="1" dirty="0"/>
              <a:t>probability of MVFR</a:t>
            </a:r>
            <a:r>
              <a:rPr lang="en-US" sz="1200" dirty="0"/>
              <a:t> product reports the probability that the cloud ceiling is &lt; 3000 feet, </a:t>
            </a:r>
            <a:r>
              <a:rPr lang="en-US" sz="1200" b="1" dirty="0"/>
              <a:t>regardless of surface visibility. </a:t>
            </a:r>
            <a:endParaRPr lang="en-US" sz="1200" dirty="0"/>
          </a:p>
        </p:txBody>
      </p:sp>
    </p:spTree>
    <p:extLst>
      <p:ext uri="{BB962C8B-B14F-4D97-AF65-F5344CB8AC3E}">
        <p14:creationId xmlns:p14="http://schemas.microsoft.com/office/powerpoint/2010/main" val="24399549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81100"/>
            <a:ext cx="9144000" cy="5143500"/>
          </a:xfrm>
          <a:prstGeom prst="rect">
            <a:avLst/>
          </a:prstGeom>
          <a:noFill/>
          <a:ln>
            <a:noFill/>
          </a:ln>
        </p:spPr>
      </p:pic>
      <p:sp>
        <p:nvSpPr>
          <p:cNvPr id="3" name="Title 2"/>
          <p:cNvSpPr>
            <a:spLocks noGrp="1"/>
          </p:cNvSpPr>
          <p:nvPr>
            <p:ph type="title"/>
          </p:nvPr>
        </p:nvSpPr>
        <p:spPr/>
        <p:txBody>
          <a:bodyPr/>
          <a:lstStyle/>
          <a:p>
            <a:r>
              <a:rPr lang="en-US" dirty="0" smtClean="0"/>
              <a:t>Example:  AWG IFR Probability (Day)</a:t>
            </a:r>
            <a:endParaRPr lang="en-US" dirty="0"/>
          </a:p>
        </p:txBody>
      </p:sp>
      <p:sp>
        <p:nvSpPr>
          <p:cNvPr id="4" name="Rectangle 3"/>
          <p:cNvSpPr/>
          <p:nvPr/>
        </p:nvSpPr>
        <p:spPr>
          <a:xfrm>
            <a:off x="533400" y="6352401"/>
            <a:ext cx="8610600" cy="276999"/>
          </a:xfrm>
          <a:prstGeom prst="rect">
            <a:avLst/>
          </a:prstGeom>
        </p:spPr>
        <p:txBody>
          <a:bodyPr wrap="square">
            <a:spAutoFit/>
          </a:bodyPr>
          <a:lstStyle/>
          <a:p>
            <a:r>
              <a:rPr lang="en-US" sz="1200" dirty="0"/>
              <a:t>The </a:t>
            </a:r>
            <a:r>
              <a:rPr lang="en-US" sz="1200" b="1" i="1" dirty="0"/>
              <a:t>probability of IFR</a:t>
            </a:r>
            <a:r>
              <a:rPr lang="en-US" sz="1200" dirty="0"/>
              <a:t> product reports the probability that the cloud ceiling is &lt; 1000 feet, </a:t>
            </a:r>
            <a:r>
              <a:rPr lang="en-US" sz="1200" b="1" dirty="0"/>
              <a:t>regardless of surface visibility.</a:t>
            </a:r>
            <a:endParaRPr lang="en-US" sz="1200" dirty="0"/>
          </a:p>
        </p:txBody>
      </p:sp>
    </p:spTree>
    <p:extLst>
      <p:ext uri="{BB962C8B-B14F-4D97-AF65-F5344CB8AC3E}">
        <p14:creationId xmlns:p14="http://schemas.microsoft.com/office/powerpoint/2010/main" val="35454461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RGB/RGBA Image Compositing</a:t>
            </a:r>
            <a:endParaRPr lang="en-US" dirty="0"/>
          </a:p>
        </p:txBody>
      </p:sp>
      <p:sp>
        <p:nvSpPr>
          <p:cNvPr id="3" name="Content Placeholder 2"/>
          <p:cNvSpPr>
            <a:spLocks noGrp="1"/>
          </p:cNvSpPr>
          <p:nvPr>
            <p:ph sz="quarter" idx="1"/>
          </p:nvPr>
        </p:nvSpPr>
        <p:spPr>
          <a:xfrm>
            <a:off x="457200" y="1219200"/>
            <a:ext cx="8229600" cy="5029200"/>
          </a:xfrm>
        </p:spPr>
        <p:txBody>
          <a:bodyPr>
            <a:normAutofit fontScale="85000" lnSpcReduction="10000"/>
          </a:bodyPr>
          <a:lstStyle/>
          <a:p>
            <a:r>
              <a:rPr lang="en-US" dirty="0"/>
              <a:t>In order to maximize the use of current and future satellite imagery and products, as well as the software display, it is necessary to integrate and support a flexible bit depth data format and </a:t>
            </a:r>
            <a:r>
              <a:rPr lang="en-US" dirty="0" smtClean="0"/>
              <a:t>user-driven three-way </a:t>
            </a:r>
            <a:r>
              <a:rPr lang="en-US" dirty="0"/>
              <a:t>or four-way (with an alpha channel) image blending functionality into the AWIPS </a:t>
            </a:r>
            <a:r>
              <a:rPr lang="en-US" dirty="0" smtClean="0"/>
              <a:t>II software.</a:t>
            </a:r>
          </a:p>
          <a:p>
            <a:r>
              <a:rPr lang="en-US" dirty="0" smtClean="0"/>
              <a:t>This </a:t>
            </a:r>
            <a:r>
              <a:rPr lang="en-US" dirty="0"/>
              <a:t>would leverage a red-green-blue-alpha (RGBA) capability in pre-release versions of the migrated software</a:t>
            </a:r>
            <a:r>
              <a:rPr lang="en-US" dirty="0" smtClean="0"/>
              <a:t>.</a:t>
            </a:r>
            <a:endParaRPr lang="en-US" dirty="0"/>
          </a:p>
          <a:p>
            <a:r>
              <a:rPr lang="en-US" dirty="0"/>
              <a:t>The implementation of a data format and display system allowing for bit depths greater than the current specification has numerous applications useful to operational weather analysis and forecasting beyond current capabilities and </a:t>
            </a:r>
            <a:r>
              <a:rPr lang="en-US" dirty="0" smtClean="0"/>
              <a:t>techniques.</a:t>
            </a:r>
          </a:p>
          <a:p>
            <a:r>
              <a:rPr lang="en-US" dirty="0" smtClean="0"/>
              <a:t>To support data fusion, image differences, individual bands, and other band manipulations can be assigned to a color in the RGB triplet.  RGB products are currently undergoing evaluation at the </a:t>
            </a:r>
            <a:r>
              <a:rPr lang="en-US" dirty="0" err="1" smtClean="0"/>
              <a:t>Hydromet</a:t>
            </a:r>
            <a:r>
              <a:rPr lang="en-US" dirty="0" smtClean="0"/>
              <a:t> Prediction Center and National Hurricane Center.</a:t>
            </a:r>
            <a:endParaRPr lang="en-US" dirty="0"/>
          </a:p>
        </p:txBody>
      </p:sp>
    </p:spTree>
    <p:extLst>
      <p:ext uri="{BB962C8B-B14F-4D97-AF65-F5344CB8AC3E}">
        <p14:creationId xmlns:p14="http://schemas.microsoft.com/office/powerpoint/2010/main" val="1375842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Simulated ABI </a:t>
            </a:r>
            <a:r>
              <a:rPr lang="en-US" dirty="0" err="1" smtClean="0"/>
              <a:t>Longwave</a:t>
            </a:r>
            <a:r>
              <a:rPr lang="en-US" dirty="0" smtClean="0"/>
              <a:t> Bands</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Bands 8 through 16 are produced from the National Severe Storms Laboratory (NSSL) Weather Research and Forecast (WRF) model output.</a:t>
            </a:r>
          </a:p>
          <a:p>
            <a:r>
              <a:rPr lang="en-US" dirty="0" err="1" smtClean="0"/>
              <a:t>CompactOPTRAN</a:t>
            </a:r>
            <a:r>
              <a:rPr lang="en-US" dirty="0" smtClean="0"/>
              <a:t> computes optical depths at each model layer based on temperature and water vapor mixing ratio.</a:t>
            </a:r>
          </a:p>
          <a:p>
            <a:r>
              <a:rPr lang="en-US" dirty="0" smtClean="0"/>
              <a:t>36-hour simulation at 4 km spatial resolution is started once per day at 00 UTC, with imagery available by 12 UTC.</a:t>
            </a:r>
          </a:p>
          <a:p>
            <a:r>
              <a:rPr lang="en-US" dirty="0" smtClean="0"/>
              <a:t>Currently limited distribution in AWIPS and N-AWIPS to select NWS forecast offices and National Centers.</a:t>
            </a:r>
          </a:p>
          <a:p>
            <a:r>
              <a:rPr lang="en-US" dirty="0" smtClean="0"/>
              <a:t>Output </a:t>
            </a:r>
            <a:r>
              <a:rPr lang="en-US" dirty="0"/>
              <a:t>available online </a:t>
            </a:r>
            <a:r>
              <a:rPr lang="en-US" dirty="0" smtClean="0"/>
              <a:t>at</a:t>
            </a:r>
          </a:p>
          <a:p>
            <a:pPr lvl="1"/>
            <a:r>
              <a:rPr lang="en-US" sz="1900" dirty="0" smtClean="0">
                <a:hlinkClick r:id="rId2"/>
              </a:rPr>
              <a:t>http</a:t>
            </a:r>
            <a:r>
              <a:rPr lang="en-US" sz="1900" dirty="0">
                <a:hlinkClick r:id="rId2"/>
              </a:rPr>
              <a:t>://</a:t>
            </a:r>
            <a:r>
              <a:rPr lang="en-US" sz="1900" dirty="0" smtClean="0">
                <a:hlinkClick r:id="rId2"/>
              </a:rPr>
              <a:t>www.nssl.noaa.gov/wrf/</a:t>
            </a:r>
            <a:endParaRPr lang="en-US" sz="1900" dirty="0"/>
          </a:p>
          <a:p>
            <a:r>
              <a:rPr lang="en-US" dirty="0" smtClean="0"/>
              <a:t>with </a:t>
            </a:r>
            <a:r>
              <a:rPr lang="en-US" dirty="0"/>
              <a:t>imagery </a:t>
            </a:r>
            <a:r>
              <a:rPr lang="en-US" dirty="0" smtClean="0"/>
              <a:t>at</a:t>
            </a:r>
          </a:p>
          <a:p>
            <a:pPr lvl="1"/>
            <a:r>
              <a:rPr lang="en-US" sz="1900" dirty="0" smtClean="0">
                <a:hlinkClick r:id="rId3"/>
              </a:rPr>
              <a:t>http</a:t>
            </a:r>
            <a:r>
              <a:rPr lang="en-US" sz="1900" dirty="0">
                <a:hlinkClick r:id="rId3"/>
              </a:rPr>
              <a:t>://</a:t>
            </a:r>
            <a:r>
              <a:rPr lang="en-US" sz="1900" dirty="0" smtClean="0">
                <a:hlinkClick r:id="rId3"/>
              </a:rPr>
              <a:t>cimss.ssec.wisc.edu/goes_r/proving-ground/nssl_abi/nssl_abi_rt.html</a:t>
            </a:r>
            <a:endParaRPr lang="en-US" sz="1900" dirty="0" smtClean="0"/>
          </a:p>
          <a:p>
            <a:endParaRPr lang="en-US" dirty="0"/>
          </a:p>
        </p:txBody>
      </p:sp>
    </p:spTree>
    <p:extLst>
      <p:ext uri="{BB962C8B-B14F-4D97-AF65-F5344CB8AC3E}">
        <p14:creationId xmlns:p14="http://schemas.microsoft.com/office/powerpoint/2010/main" val="22759327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1100"/>
            <a:ext cx="9144000" cy="5143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1100"/>
            <a:ext cx="9144000" cy="5143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81100"/>
            <a:ext cx="9144000" cy="51435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81100"/>
            <a:ext cx="9144000" cy="51435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81100"/>
            <a:ext cx="9144000" cy="5143500"/>
          </a:xfrm>
          <a:prstGeom prst="rect">
            <a:avLst/>
          </a:prstGeom>
        </p:spPr>
      </p:pic>
      <p:sp>
        <p:nvSpPr>
          <p:cNvPr id="9" name="Title 8"/>
          <p:cNvSpPr>
            <a:spLocks noGrp="1"/>
          </p:cNvSpPr>
          <p:nvPr>
            <p:ph type="title"/>
          </p:nvPr>
        </p:nvSpPr>
        <p:spPr/>
        <p:txBody>
          <a:bodyPr/>
          <a:lstStyle/>
          <a:p>
            <a:r>
              <a:rPr lang="en-US" dirty="0" smtClean="0"/>
              <a:t>Panning and Zooming in AWIPS II</a:t>
            </a:r>
            <a:endParaRPr lang="en-US" dirty="0"/>
          </a:p>
        </p:txBody>
      </p:sp>
      <p:sp>
        <p:nvSpPr>
          <p:cNvPr id="10" name="TextBox 9"/>
          <p:cNvSpPr txBox="1"/>
          <p:nvPr/>
        </p:nvSpPr>
        <p:spPr>
          <a:xfrm>
            <a:off x="4400073" y="6488668"/>
            <a:ext cx="4743927" cy="369332"/>
          </a:xfrm>
          <a:prstGeom prst="rect">
            <a:avLst/>
          </a:prstGeom>
          <a:noFill/>
        </p:spPr>
        <p:txBody>
          <a:bodyPr wrap="none" rtlCol="0">
            <a:spAutoFit/>
          </a:bodyPr>
          <a:lstStyle/>
          <a:p>
            <a:r>
              <a:rPr lang="en-US" i="1" dirty="0"/>
              <a:t>w</a:t>
            </a:r>
            <a:r>
              <a:rPr lang="en-US" i="1" dirty="0" smtClean="0"/>
              <a:t>ith GOES-R Simulated ABI Channels 13 through 16</a:t>
            </a:r>
            <a:endParaRPr lang="en-US" i="1" dirty="0"/>
          </a:p>
        </p:txBody>
      </p:sp>
    </p:spTree>
    <p:extLst>
      <p:ext uri="{BB962C8B-B14F-4D97-AF65-F5344CB8AC3E}">
        <p14:creationId xmlns:p14="http://schemas.microsoft.com/office/powerpoint/2010/main" val="279269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1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2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r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81100"/>
            <a:ext cx="9144000" cy="5143500"/>
          </a:xfrm>
          <a:prstGeom prst="rect">
            <a:avLst/>
          </a:prstGeom>
          <a:noFill/>
          <a:ln>
            <a:noFill/>
          </a:ln>
        </p:spPr>
      </p:pic>
      <p:sp>
        <p:nvSpPr>
          <p:cNvPr id="3" name="Title 2"/>
          <p:cNvSpPr>
            <a:spLocks noGrp="1"/>
          </p:cNvSpPr>
          <p:nvPr>
            <p:ph type="title"/>
          </p:nvPr>
        </p:nvSpPr>
        <p:spPr/>
        <p:txBody>
          <a:bodyPr/>
          <a:lstStyle/>
          <a:p>
            <a:r>
              <a:rPr lang="en-US" dirty="0" smtClean="0"/>
              <a:t>Simulated ABI Band 8 (6.19 µm)</a:t>
            </a:r>
            <a:endParaRPr lang="en-US" dirty="0"/>
          </a:p>
        </p:txBody>
      </p:sp>
      <p:pic>
        <p:nvPicPr>
          <p:cNvPr id="4" name="Picture 2" descr="http://cimss.ssec.wisc.edu/goes/wf/ABI/images/WF_GABI-01I_BAND08_WV1.0_ZEN00_ATM06_SKINT000_WF.png"/>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52400" y="3200400"/>
            <a:ext cx="30480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5430" y="6397823"/>
            <a:ext cx="8508570" cy="307777"/>
          </a:xfrm>
          <a:prstGeom prst="rect">
            <a:avLst/>
          </a:prstGeom>
          <a:noFill/>
        </p:spPr>
        <p:txBody>
          <a:bodyPr wrap="square" rtlCol="0">
            <a:spAutoFit/>
          </a:bodyPr>
          <a:lstStyle/>
          <a:p>
            <a:r>
              <a:rPr lang="en-US" sz="1400" dirty="0" smtClean="0"/>
              <a:t>Weighting function for US Standard profile indicates sensitivity to upper tropospheric moisture</a:t>
            </a:r>
            <a:endParaRPr lang="en-US" sz="1400" dirty="0"/>
          </a:p>
        </p:txBody>
      </p:sp>
    </p:spTree>
    <p:extLst>
      <p:ext uri="{BB962C8B-B14F-4D97-AF65-F5344CB8AC3E}">
        <p14:creationId xmlns:p14="http://schemas.microsoft.com/office/powerpoint/2010/main" val="39009252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nd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81100"/>
            <a:ext cx="9144000" cy="5143500"/>
          </a:xfrm>
          <a:prstGeom prst="rect">
            <a:avLst/>
          </a:prstGeom>
          <a:noFill/>
          <a:ln>
            <a:noFill/>
          </a:ln>
        </p:spPr>
      </p:pic>
      <p:sp>
        <p:nvSpPr>
          <p:cNvPr id="4" name="Title 3"/>
          <p:cNvSpPr>
            <a:spLocks noGrp="1"/>
          </p:cNvSpPr>
          <p:nvPr>
            <p:ph type="title"/>
          </p:nvPr>
        </p:nvSpPr>
        <p:spPr/>
        <p:txBody>
          <a:bodyPr/>
          <a:lstStyle/>
          <a:p>
            <a:r>
              <a:rPr lang="en-US" dirty="0"/>
              <a:t>Simulated ABI Band </a:t>
            </a:r>
            <a:r>
              <a:rPr lang="en-US" dirty="0" smtClean="0"/>
              <a:t>9 </a:t>
            </a:r>
            <a:r>
              <a:rPr lang="en-US" dirty="0"/>
              <a:t>(</a:t>
            </a:r>
            <a:r>
              <a:rPr lang="en-US" dirty="0" smtClean="0"/>
              <a:t>6.95 </a:t>
            </a:r>
            <a:r>
              <a:rPr lang="en-US" dirty="0"/>
              <a:t>µm)</a:t>
            </a:r>
          </a:p>
        </p:txBody>
      </p:sp>
      <p:pic>
        <p:nvPicPr>
          <p:cNvPr id="2052" name="Picture 4" descr="http://cimss.ssec.wisc.edu/goes/wf/ABI/images/WF_GABI-01I_BAND09_WV1.0_ZEN00_ATM06_SKINT000_WF.png"/>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52401" y="3200400"/>
            <a:ext cx="3047999" cy="2743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35430" y="6397823"/>
            <a:ext cx="8508570" cy="307777"/>
          </a:xfrm>
          <a:prstGeom prst="rect">
            <a:avLst/>
          </a:prstGeom>
          <a:noFill/>
        </p:spPr>
        <p:txBody>
          <a:bodyPr wrap="square" rtlCol="0">
            <a:spAutoFit/>
          </a:bodyPr>
          <a:lstStyle/>
          <a:p>
            <a:r>
              <a:rPr lang="en-US" sz="1400" dirty="0" smtClean="0"/>
              <a:t>Weighting function for US Standard profile indicates sensitivity to upper middle tropospheric moisture</a:t>
            </a:r>
            <a:endParaRPr lang="en-US" sz="1400" dirty="0"/>
          </a:p>
        </p:txBody>
      </p:sp>
    </p:spTree>
    <p:extLst>
      <p:ext uri="{BB962C8B-B14F-4D97-AF65-F5344CB8AC3E}">
        <p14:creationId xmlns:p14="http://schemas.microsoft.com/office/powerpoint/2010/main" val="11092538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r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81100"/>
            <a:ext cx="9144000" cy="5143500"/>
          </a:xfrm>
          <a:prstGeom prst="rect">
            <a:avLst/>
          </a:prstGeom>
          <a:noFill/>
          <a:ln>
            <a:noFill/>
          </a:ln>
        </p:spPr>
      </p:pic>
      <p:sp>
        <p:nvSpPr>
          <p:cNvPr id="3" name="Title 2"/>
          <p:cNvSpPr>
            <a:spLocks noGrp="1"/>
          </p:cNvSpPr>
          <p:nvPr>
            <p:ph type="title"/>
          </p:nvPr>
        </p:nvSpPr>
        <p:spPr/>
        <p:txBody>
          <a:bodyPr/>
          <a:lstStyle/>
          <a:p>
            <a:r>
              <a:rPr lang="en-US" dirty="0"/>
              <a:t>Simulated ABI Band </a:t>
            </a:r>
            <a:r>
              <a:rPr lang="en-US" dirty="0" smtClean="0"/>
              <a:t>10 (7.34 </a:t>
            </a:r>
            <a:r>
              <a:rPr lang="en-US" dirty="0"/>
              <a:t>µm)</a:t>
            </a:r>
          </a:p>
        </p:txBody>
      </p:sp>
      <p:pic>
        <p:nvPicPr>
          <p:cNvPr id="4098" name="Picture 2" descr="http://cimss.ssec.wisc.edu/goes/wf/ABI/images/WF_GABI-01I_BAND10_WV1.0_ZEN00_ATM06_SKINT000_WF.png"/>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52400" y="3200400"/>
            <a:ext cx="30480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5430" y="6397823"/>
            <a:ext cx="8508570" cy="307777"/>
          </a:xfrm>
          <a:prstGeom prst="rect">
            <a:avLst/>
          </a:prstGeom>
          <a:noFill/>
        </p:spPr>
        <p:txBody>
          <a:bodyPr wrap="square" rtlCol="0">
            <a:spAutoFit/>
          </a:bodyPr>
          <a:lstStyle/>
          <a:p>
            <a:r>
              <a:rPr lang="en-US" sz="1400" dirty="0" smtClean="0"/>
              <a:t>Weighting function for US Standard profile indicates sensitivity to lower middle tropospheric moisture</a:t>
            </a:r>
            <a:endParaRPr lang="en-US" sz="1400" dirty="0"/>
          </a:p>
        </p:txBody>
      </p:sp>
    </p:spTree>
    <p:extLst>
      <p:ext uri="{BB962C8B-B14F-4D97-AF65-F5344CB8AC3E}">
        <p14:creationId xmlns:p14="http://schemas.microsoft.com/office/powerpoint/2010/main" val="8732624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gbred"/>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181100"/>
            <a:ext cx="9144000" cy="5143500"/>
          </a:xfrm>
          <a:prstGeom prst="rect">
            <a:avLst/>
          </a:prstGeom>
          <a:noFill/>
          <a:ln>
            <a:noFill/>
          </a:ln>
        </p:spPr>
      </p:pic>
      <p:sp>
        <p:nvSpPr>
          <p:cNvPr id="3" name="Title 2"/>
          <p:cNvSpPr>
            <a:spLocks noGrp="1"/>
          </p:cNvSpPr>
          <p:nvPr>
            <p:ph type="title"/>
          </p:nvPr>
        </p:nvSpPr>
        <p:spPr/>
        <p:txBody>
          <a:bodyPr/>
          <a:lstStyle/>
          <a:p>
            <a:r>
              <a:rPr lang="en-US" dirty="0" smtClean="0"/>
              <a:t>Building an RGB: Band 8 – Band 10</a:t>
            </a:r>
            <a:endParaRPr lang="en-US" dirty="0"/>
          </a:p>
        </p:txBody>
      </p:sp>
      <p:sp>
        <p:nvSpPr>
          <p:cNvPr id="4" name="TextBox 3"/>
          <p:cNvSpPr txBox="1"/>
          <p:nvPr/>
        </p:nvSpPr>
        <p:spPr>
          <a:xfrm>
            <a:off x="635430" y="6397823"/>
            <a:ext cx="8508570" cy="307777"/>
          </a:xfrm>
          <a:prstGeom prst="rect">
            <a:avLst/>
          </a:prstGeom>
          <a:noFill/>
        </p:spPr>
        <p:txBody>
          <a:bodyPr wrap="square" rtlCol="0">
            <a:spAutoFit/>
          </a:bodyPr>
          <a:lstStyle/>
          <a:p>
            <a:r>
              <a:rPr lang="en-US" sz="1400" dirty="0" smtClean="0"/>
              <a:t>Red with alpha gradient (upper – lower tropospheric moisture </a:t>
            </a:r>
            <a:r>
              <a:rPr lang="en-US" sz="1400" dirty="0" smtClean="0"/>
              <a:t>difference), </a:t>
            </a:r>
            <a:r>
              <a:rPr lang="en-US" sz="1400" dirty="0" smtClean="0"/>
              <a:t>white with alpha gradient (clouds) </a:t>
            </a:r>
            <a:endParaRPr lang="en-US" sz="1400" dirty="0"/>
          </a:p>
        </p:txBody>
      </p:sp>
    </p:spTree>
    <p:extLst>
      <p:ext uri="{BB962C8B-B14F-4D97-AF65-F5344CB8AC3E}">
        <p14:creationId xmlns:p14="http://schemas.microsoft.com/office/powerpoint/2010/main" val="21010542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r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81100"/>
            <a:ext cx="9144000" cy="5143500"/>
          </a:xfrm>
          <a:prstGeom prst="rect">
            <a:avLst/>
          </a:prstGeom>
          <a:noFill/>
          <a:ln>
            <a:noFill/>
          </a:ln>
        </p:spPr>
      </p:pic>
      <p:sp>
        <p:nvSpPr>
          <p:cNvPr id="3" name="TextBox 2"/>
          <p:cNvSpPr txBox="1"/>
          <p:nvPr/>
        </p:nvSpPr>
        <p:spPr>
          <a:xfrm>
            <a:off x="635430" y="6397823"/>
            <a:ext cx="8508570" cy="307777"/>
          </a:xfrm>
          <a:prstGeom prst="rect">
            <a:avLst/>
          </a:prstGeom>
          <a:noFill/>
        </p:spPr>
        <p:txBody>
          <a:bodyPr wrap="square" rtlCol="0">
            <a:spAutoFit/>
          </a:bodyPr>
          <a:lstStyle/>
          <a:p>
            <a:r>
              <a:rPr lang="en-US" sz="1400" dirty="0" smtClean="0"/>
              <a:t>Weighting function for US Standard profile indicates sensitivity to ozone</a:t>
            </a:r>
            <a:endParaRPr lang="en-US" sz="1400" dirty="0"/>
          </a:p>
        </p:txBody>
      </p:sp>
      <p:pic>
        <p:nvPicPr>
          <p:cNvPr id="5122" name="Picture 2" descr="http://cimss.ssec.wisc.edu/goes/wf/ABI/images/WF_GABI-01I_BAND12_WV1.0_ZEN00_ATM06_SKINT000_WF.png"/>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52401" y="3200400"/>
            <a:ext cx="304799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p:nvPr>
        </p:nvSpPr>
        <p:spPr/>
        <p:txBody>
          <a:bodyPr/>
          <a:lstStyle/>
          <a:p>
            <a:r>
              <a:rPr lang="en-US" dirty="0"/>
              <a:t>Simulated ABI Band </a:t>
            </a:r>
            <a:r>
              <a:rPr lang="en-US" dirty="0" smtClean="0"/>
              <a:t>12 (9.61 </a:t>
            </a:r>
            <a:r>
              <a:rPr lang="en-US" dirty="0"/>
              <a:t>µm)</a:t>
            </a:r>
          </a:p>
        </p:txBody>
      </p:sp>
    </p:spTree>
    <p:extLst>
      <p:ext uri="{BB962C8B-B14F-4D97-AF65-F5344CB8AC3E}">
        <p14:creationId xmlns:p14="http://schemas.microsoft.com/office/powerpoint/2010/main" val="39306086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gbgree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181100"/>
            <a:ext cx="9144000" cy="5143500"/>
          </a:xfrm>
          <a:prstGeom prst="rect">
            <a:avLst/>
          </a:prstGeom>
          <a:noFill/>
          <a:ln>
            <a:noFill/>
          </a:ln>
        </p:spPr>
      </p:pic>
      <p:sp>
        <p:nvSpPr>
          <p:cNvPr id="3" name="Title 2"/>
          <p:cNvSpPr>
            <a:spLocks noGrp="1"/>
          </p:cNvSpPr>
          <p:nvPr>
            <p:ph type="title"/>
          </p:nvPr>
        </p:nvSpPr>
        <p:spPr/>
        <p:txBody>
          <a:bodyPr/>
          <a:lstStyle/>
          <a:p>
            <a:r>
              <a:rPr lang="en-US" dirty="0" smtClean="0"/>
              <a:t>Building an RGB:  Band 12 – Band 13</a:t>
            </a:r>
            <a:endParaRPr lang="en-US" dirty="0"/>
          </a:p>
        </p:txBody>
      </p:sp>
      <p:sp>
        <p:nvSpPr>
          <p:cNvPr id="5" name="TextBox 4"/>
          <p:cNvSpPr txBox="1"/>
          <p:nvPr/>
        </p:nvSpPr>
        <p:spPr>
          <a:xfrm>
            <a:off x="635430" y="6397823"/>
            <a:ext cx="8508570" cy="307777"/>
          </a:xfrm>
          <a:prstGeom prst="rect">
            <a:avLst/>
          </a:prstGeom>
          <a:noFill/>
        </p:spPr>
        <p:txBody>
          <a:bodyPr wrap="square" rtlCol="0">
            <a:spAutoFit/>
          </a:bodyPr>
          <a:lstStyle/>
          <a:p>
            <a:r>
              <a:rPr lang="en-US" sz="1400" dirty="0" smtClean="0"/>
              <a:t>Green with alpha gradient (brighter high ozone concentration indicative of lower potential </a:t>
            </a:r>
            <a:r>
              <a:rPr lang="en-US" sz="1400" dirty="0" err="1" smtClean="0"/>
              <a:t>vorticity</a:t>
            </a:r>
            <a:r>
              <a:rPr lang="en-US" sz="1400" dirty="0" smtClean="0"/>
              <a:t> surfaces)</a:t>
            </a:r>
            <a:endParaRPr lang="en-US" sz="1400" dirty="0"/>
          </a:p>
        </p:txBody>
      </p:sp>
    </p:spTree>
    <p:extLst>
      <p:ext uri="{BB962C8B-B14F-4D97-AF65-F5344CB8AC3E}">
        <p14:creationId xmlns:p14="http://schemas.microsoft.com/office/powerpoint/2010/main" val="2095115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gbblue"/>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181100"/>
            <a:ext cx="9144000" cy="5143500"/>
          </a:xfrm>
          <a:prstGeom prst="rect">
            <a:avLst/>
          </a:prstGeom>
          <a:noFill/>
          <a:ln>
            <a:noFill/>
          </a:ln>
        </p:spPr>
      </p:pic>
      <p:sp>
        <p:nvSpPr>
          <p:cNvPr id="3" name="Title 2"/>
          <p:cNvSpPr>
            <a:spLocks noGrp="1"/>
          </p:cNvSpPr>
          <p:nvPr>
            <p:ph type="title"/>
          </p:nvPr>
        </p:nvSpPr>
        <p:spPr/>
        <p:txBody>
          <a:bodyPr/>
          <a:lstStyle/>
          <a:p>
            <a:r>
              <a:rPr lang="en-US" dirty="0" smtClean="0"/>
              <a:t>Building an RGB:  Band 8 Inverted</a:t>
            </a:r>
            <a:endParaRPr lang="en-US" dirty="0"/>
          </a:p>
        </p:txBody>
      </p:sp>
      <p:sp>
        <p:nvSpPr>
          <p:cNvPr id="4" name="TextBox 3"/>
          <p:cNvSpPr txBox="1"/>
          <p:nvPr/>
        </p:nvSpPr>
        <p:spPr>
          <a:xfrm>
            <a:off x="635430" y="6397823"/>
            <a:ext cx="8508570" cy="307777"/>
          </a:xfrm>
          <a:prstGeom prst="rect">
            <a:avLst/>
          </a:prstGeom>
          <a:noFill/>
        </p:spPr>
        <p:txBody>
          <a:bodyPr wrap="square" rtlCol="0">
            <a:spAutoFit/>
          </a:bodyPr>
          <a:lstStyle/>
          <a:p>
            <a:r>
              <a:rPr lang="en-US" sz="1400" dirty="0" smtClean="0"/>
              <a:t>Blue with alpha gradient (brighter blues indicate dryer upper tropospheric air, dry slot)</a:t>
            </a:r>
            <a:endParaRPr lang="en-US" sz="1400" dirty="0"/>
          </a:p>
        </p:txBody>
      </p:sp>
    </p:spTree>
    <p:extLst>
      <p:ext uri="{BB962C8B-B14F-4D97-AF65-F5344CB8AC3E}">
        <p14:creationId xmlns:p14="http://schemas.microsoft.com/office/powerpoint/2010/main" val="2577513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gbful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81100"/>
            <a:ext cx="9144000" cy="5143500"/>
          </a:xfrm>
          <a:prstGeom prst="rect">
            <a:avLst/>
          </a:prstGeom>
          <a:noFill/>
          <a:ln>
            <a:noFill/>
          </a:ln>
        </p:spPr>
      </p:pic>
      <p:sp>
        <p:nvSpPr>
          <p:cNvPr id="3" name="Title 2"/>
          <p:cNvSpPr>
            <a:spLocks noGrp="1"/>
          </p:cNvSpPr>
          <p:nvPr>
            <p:ph type="title"/>
          </p:nvPr>
        </p:nvSpPr>
        <p:spPr/>
        <p:txBody>
          <a:bodyPr/>
          <a:lstStyle/>
          <a:p>
            <a:r>
              <a:rPr lang="en-US" dirty="0" smtClean="0"/>
              <a:t>Building an RGB:  Composite</a:t>
            </a:r>
            <a:endParaRPr lang="en-US" dirty="0"/>
          </a:p>
        </p:txBody>
      </p:sp>
      <p:sp>
        <p:nvSpPr>
          <p:cNvPr id="4" name="TextBox 3"/>
          <p:cNvSpPr txBox="1"/>
          <p:nvPr/>
        </p:nvSpPr>
        <p:spPr>
          <a:xfrm>
            <a:off x="635430" y="6397823"/>
            <a:ext cx="8508570" cy="307777"/>
          </a:xfrm>
          <a:prstGeom prst="rect">
            <a:avLst/>
          </a:prstGeom>
          <a:noFill/>
        </p:spPr>
        <p:txBody>
          <a:bodyPr wrap="square" rtlCol="0">
            <a:spAutoFit/>
          </a:bodyPr>
          <a:lstStyle/>
          <a:p>
            <a:r>
              <a:rPr lang="en-US" sz="1400" dirty="0" smtClean="0"/>
              <a:t>Composite clearly indicates trough over western United States, dry slot, and differential tropospheric moisture</a:t>
            </a:r>
            <a:endParaRPr lang="en-US" sz="1400" dirty="0"/>
          </a:p>
        </p:txBody>
      </p:sp>
    </p:spTree>
    <p:extLst>
      <p:ext uri="{BB962C8B-B14F-4D97-AF65-F5344CB8AC3E}">
        <p14:creationId xmlns:p14="http://schemas.microsoft.com/office/powerpoint/2010/main" val="5882969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AWIPS II Capabilities</a:t>
            </a:r>
            <a:endParaRPr lang="en-US" dirty="0"/>
          </a:p>
        </p:txBody>
      </p:sp>
      <p:sp>
        <p:nvSpPr>
          <p:cNvPr id="3" name="Content Placeholder 2"/>
          <p:cNvSpPr>
            <a:spLocks noGrp="1"/>
          </p:cNvSpPr>
          <p:nvPr>
            <p:ph sz="quarter" idx="1"/>
          </p:nvPr>
        </p:nvSpPr>
        <p:spPr>
          <a:xfrm>
            <a:off x="457200" y="1219200"/>
            <a:ext cx="8229600" cy="5029200"/>
          </a:xfrm>
        </p:spPr>
        <p:txBody>
          <a:bodyPr>
            <a:normAutofit fontScale="85000" lnSpcReduction="20000"/>
          </a:bodyPr>
          <a:lstStyle/>
          <a:p>
            <a:r>
              <a:rPr lang="en-US" dirty="0" smtClean="0"/>
              <a:t>User interface for the multi-channel RGB color capability</a:t>
            </a:r>
          </a:p>
          <a:p>
            <a:pPr lvl="1"/>
            <a:r>
              <a:rPr lang="en-US" dirty="0" smtClean="0"/>
              <a:t>Implement with GPU </a:t>
            </a:r>
            <a:r>
              <a:rPr lang="en-US" dirty="0" err="1"/>
              <a:t>S</a:t>
            </a:r>
            <a:r>
              <a:rPr lang="en-US" dirty="0" err="1" smtClean="0"/>
              <a:t>hader</a:t>
            </a:r>
            <a:r>
              <a:rPr lang="en-US" dirty="0" smtClean="0"/>
              <a:t> Language for quick display time</a:t>
            </a:r>
          </a:p>
          <a:p>
            <a:r>
              <a:rPr lang="en-US" dirty="0" smtClean="0"/>
              <a:t>Updated user controls and color scheme selection</a:t>
            </a:r>
          </a:p>
          <a:p>
            <a:pPr lvl="1"/>
            <a:r>
              <a:rPr lang="en-US" dirty="0"/>
              <a:t>New color table widget for developing </a:t>
            </a:r>
            <a:r>
              <a:rPr lang="en-US" dirty="0" smtClean="0"/>
              <a:t>color tables with more than 256 colors (current AWIPS I transmission format and software limitation)</a:t>
            </a:r>
          </a:p>
          <a:p>
            <a:r>
              <a:rPr lang="en-US" dirty="0" smtClean="0"/>
              <a:t>Product browser capability (Raytheon concept)</a:t>
            </a:r>
          </a:p>
          <a:p>
            <a:pPr lvl="1"/>
            <a:r>
              <a:rPr lang="en-US" dirty="0" smtClean="0"/>
              <a:t>Redesign the volume browser?</a:t>
            </a:r>
          </a:p>
          <a:p>
            <a:r>
              <a:rPr lang="en-US" dirty="0" smtClean="0"/>
              <a:t>Expanded capability for derived parameters</a:t>
            </a:r>
          </a:p>
          <a:p>
            <a:pPr lvl="1"/>
            <a:r>
              <a:rPr lang="en-US" dirty="0" smtClean="0"/>
              <a:t>User control of image differencing and scaling</a:t>
            </a:r>
          </a:p>
          <a:p>
            <a:pPr lvl="1"/>
            <a:r>
              <a:rPr lang="en-US" dirty="0" smtClean="0"/>
              <a:t>Permit operations in value space instead of data storage space</a:t>
            </a:r>
          </a:p>
          <a:p>
            <a:r>
              <a:rPr lang="en-US" dirty="0" smtClean="0"/>
              <a:t>EDEX plug-in to handle ingest of GOES-R </a:t>
            </a:r>
            <a:r>
              <a:rPr lang="en-US" dirty="0" err="1" smtClean="0"/>
              <a:t>sectorized</a:t>
            </a:r>
            <a:r>
              <a:rPr lang="en-US" dirty="0" smtClean="0"/>
              <a:t> CMI products in netCDF4</a:t>
            </a:r>
          </a:p>
          <a:p>
            <a:r>
              <a:rPr lang="en-US" dirty="0" smtClean="0"/>
              <a:t>CAVE plug-in for displaying bit depths greater than 8</a:t>
            </a:r>
          </a:p>
          <a:p>
            <a:r>
              <a:rPr lang="en-US" dirty="0" smtClean="0"/>
              <a:t>Additional configurability via XML</a:t>
            </a:r>
          </a:p>
          <a:p>
            <a:pPr lvl="1"/>
            <a:r>
              <a:rPr lang="en-US" dirty="0" smtClean="0"/>
              <a:t>Legends, scaling, etc.</a:t>
            </a:r>
          </a:p>
        </p:txBody>
      </p:sp>
    </p:spTree>
    <p:extLst>
      <p:ext uri="{BB962C8B-B14F-4D97-AF65-F5344CB8AC3E}">
        <p14:creationId xmlns:p14="http://schemas.microsoft.com/office/powerpoint/2010/main" val="1672773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tma"/>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181100"/>
            <a:ext cx="9144000" cy="5143500"/>
          </a:xfrm>
          <a:prstGeom prst="rect">
            <a:avLst/>
          </a:prstGeom>
          <a:noFill/>
          <a:ln>
            <a:noFill/>
          </a:ln>
        </p:spPr>
      </p:pic>
      <p:sp>
        <p:nvSpPr>
          <p:cNvPr id="3" name="Title 2"/>
          <p:cNvSpPr>
            <a:spLocks noGrp="1"/>
          </p:cNvSpPr>
          <p:nvPr>
            <p:ph type="title"/>
          </p:nvPr>
        </p:nvSpPr>
        <p:spPr/>
        <p:txBody>
          <a:bodyPr/>
          <a:lstStyle/>
          <a:p>
            <a:r>
              <a:rPr lang="en-US" dirty="0" smtClean="0"/>
              <a:t>Example:  Raytheon’s Product Browser</a:t>
            </a:r>
            <a:endParaRPr lang="en-US" dirty="0"/>
          </a:p>
        </p:txBody>
      </p:sp>
      <p:sp>
        <p:nvSpPr>
          <p:cNvPr id="4" name="TextBox 3"/>
          <p:cNvSpPr txBox="1"/>
          <p:nvPr/>
        </p:nvSpPr>
        <p:spPr>
          <a:xfrm>
            <a:off x="533400" y="6336268"/>
            <a:ext cx="7283212" cy="369332"/>
          </a:xfrm>
          <a:prstGeom prst="rect">
            <a:avLst/>
          </a:prstGeom>
          <a:noFill/>
        </p:spPr>
        <p:txBody>
          <a:bodyPr wrap="none" rtlCol="0">
            <a:spAutoFit/>
          </a:bodyPr>
          <a:lstStyle/>
          <a:p>
            <a:r>
              <a:rPr lang="en-US" dirty="0" smtClean="0"/>
              <a:t>CIMSS Real-time </a:t>
            </a:r>
            <a:r>
              <a:rPr lang="en-US" dirty="0" err="1" smtClean="0"/>
              <a:t>Mesoscale</a:t>
            </a:r>
            <a:r>
              <a:rPr lang="en-US" dirty="0" smtClean="0"/>
              <a:t> Analysis (CRTMA) using MODIS SST composite</a:t>
            </a:r>
            <a:endParaRPr lang="en-US" dirty="0"/>
          </a:p>
        </p:txBody>
      </p:sp>
    </p:spTree>
    <p:extLst>
      <p:ext uri="{BB962C8B-B14F-4D97-AF65-F5344CB8AC3E}">
        <p14:creationId xmlns:p14="http://schemas.microsoft.com/office/powerpoint/2010/main" val="11171965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Contributors to this Presentation</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err="1" smtClean="0"/>
              <a:t>Kaba</a:t>
            </a:r>
            <a:r>
              <a:rPr lang="en-US" dirty="0" smtClean="0"/>
              <a:t> </a:t>
            </a:r>
            <a:r>
              <a:rPr lang="en-US" dirty="0"/>
              <a:t>Bah, Lee </a:t>
            </a:r>
            <a:r>
              <a:rPr lang="en-US" dirty="0" err="1"/>
              <a:t>Cronce</a:t>
            </a:r>
            <a:r>
              <a:rPr lang="en-US" dirty="0"/>
              <a:t>, </a:t>
            </a:r>
            <a:r>
              <a:rPr lang="en-US" dirty="0" smtClean="0"/>
              <a:t>Mat </a:t>
            </a:r>
            <a:r>
              <a:rPr lang="en-US" dirty="0" err="1" smtClean="0"/>
              <a:t>Gunshor</a:t>
            </a:r>
            <a:r>
              <a:rPr lang="en-US" dirty="0" smtClean="0"/>
              <a:t>, and </a:t>
            </a:r>
            <a:r>
              <a:rPr lang="en-US" dirty="0"/>
              <a:t>Justin </a:t>
            </a:r>
            <a:r>
              <a:rPr lang="en-US" dirty="0" err="1"/>
              <a:t>Sieglaff</a:t>
            </a:r>
            <a:r>
              <a:rPr lang="en-US" dirty="0"/>
              <a:t>, </a:t>
            </a:r>
            <a:r>
              <a:rPr lang="en-US" dirty="0" smtClean="0"/>
              <a:t>CIMSS</a:t>
            </a:r>
          </a:p>
          <a:p>
            <a:r>
              <a:rPr lang="en-US" dirty="0" smtClean="0"/>
              <a:t>Robert </a:t>
            </a:r>
            <a:r>
              <a:rPr lang="en-US" dirty="0" err="1" smtClean="0"/>
              <a:t>Aune</a:t>
            </a:r>
            <a:r>
              <a:rPr lang="en-US" dirty="0" smtClean="0"/>
              <a:t> and Tim </a:t>
            </a:r>
            <a:r>
              <a:rPr lang="en-US" dirty="0" err="1" smtClean="0"/>
              <a:t>Schmit</a:t>
            </a:r>
            <a:r>
              <a:rPr lang="en-US" dirty="0" smtClean="0"/>
              <a:t>, NESDIS ASPB</a:t>
            </a:r>
          </a:p>
          <a:p>
            <a:r>
              <a:rPr lang="en-US" dirty="0" smtClean="0"/>
              <a:t>Bill Campbell, Tom </a:t>
            </a:r>
            <a:r>
              <a:rPr lang="en-US" dirty="0" err="1" smtClean="0"/>
              <a:t>Kretz</a:t>
            </a:r>
            <a:r>
              <a:rPr lang="en-US" dirty="0" smtClean="0"/>
              <a:t>, and Ed Mandel, NWS OST</a:t>
            </a:r>
          </a:p>
          <a:p>
            <a:r>
              <a:rPr lang="en-US" dirty="0" smtClean="0"/>
              <a:t>Frank Griffith and programmers at Raytheon</a:t>
            </a:r>
          </a:p>
          <a:p>
            <a:endParaRPr lang="en-US" dirty="0" smtClean="0"/>
          </a:p>
          <a:p>
            <a:r>
              <a:rPr lang="en-US" dirty="0" smtClean="0"/>
              <a:t>For more information on cloud and moisture imagery (CMI) delivery in the GOES-R era, see the “</a:t>
            </a:r>
            <a:r>
              <a:rPr lang="en-US" dirty="0"/>
              <a:t>GOES-R </a:t>
            </a:r>
            <a:r>
              <a:rPr lang="en-US" dirty="0" err="1"/>
              <a:t>Sectorized</a:t>
            </a:r>
            <a:r>
              <a:rPr lang="en-US" dirty="0"/>
              <a:t> Cloud and Moisture Imagery </a:t>
            </a:r>
            <a:r>
              <a:rPr lang="en-US" dirty="0" smtClean="0"/>
              <a:t>Products” poster P4.18 in the NWA/GUC Joint Poster Session</a:t>
            </a:r>
          </a:p>
          <a:p>
            <a:pPr lvl="1"/>
            <a:r>
              <a:rPr lang="en-US" dirty="0" err="1" smtClean="0"/>
              <a:t>Sectorized</a:t>
            </a:r>
            <a:r>
              <a:rPr lang="en-US" dirty="0" smtClean="0"/>
              <a:t> </a:t>
            </a:r>
            <a:r>
              <a:rPr lang="en-US" dirty="0"/>
              <a:t>CMI data streaming from GOES-R Ground Segment (GS) into AWIPS</a:t>
            </a:r>
            <a:r>
              <a:rPr lang="en-US" dirty="0" smtClean="0"/>
              <a:t>.</a:t>
            </a:r>
            <a:endParaRPr lang="en-US" dirty="0"/>
          </a:p>
          <a:p>
            <a:pPr lvl="1"/>
            <a:r>
              <a:rPr lang="en-US" dirty="0"/>
              <a:t>Each netCDF4 file holds one tile</a:t>
            </a:r>
            <a:r>
              <a:rPr lang="en-US" dirty="0" smtClean="0"/>
              <a:t>.</a:t>
            </a:r>
            <a:endParaRPr lang="en-US" dirty="0"/>
          </a:p>
          <a:p>
            <a:pPr lvl="1"/>
            <a:r>
              <a:rPr lang="en-US" dirty="0"/>
              <a:t>Each tile is a subset of a complete satellite </a:t>
            </a:r>
            <a:r>
              <a:rPr lang="en-US" dirty="0" smtClean="0"/>
              <a:t>image</a:t>
            </a:r>
            <a:r>
              <a:rPr lang="en-US" dirty="0"/>
              <a:t>.</a:t>
            </a:r>
          </a:p>
          <a:p>
            <a:pPr lvl="1"/>
            <a:r>
              <a:rPr lang="en-US" dirty="0"/>
              <a:t>Tile size will be configurable (e.g., 1024X1024 pixels</a:t>
            </a:r>
            <a:r>
              <a:rPr lang="en-US" dirty="0" smtClean="0"/>
              <a:t>).</a:t>
            </a:r>
            <a:endParaRPr lang="en-US" dirty="0"/>
          </a:p>
          <a:p>
            <a:endParaRPr lang="en-US" dirty="0"/>
          </a:p>
        </p:txBody>
      </p:sp>
    </p:spTree>
    <p:extLst>
      <p:ext uri="{BB962C8B-B14F-4D97-AF65-F5344CB8AC3E}">
        <p14:creationId xmlns:p14="http://schemas.microsoft.com/office/powerpoint/2010/main" val="8910911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Mechanisms Today, Tomorrow</a:t>
            </a:r>
            <a:endParaRPr lang="en-US" dirty="0"/>
          </a:p>
        </p:txBody>
      </p:sp>
      <p:sp>
        <p:nvSpPr>
          <p:cNvPr id="3" name="Content Placeholder 2"/>
          <p:cNvSpPr>
            <a:spLocks noGrp="1"/>
          </p:cNvSpPr>
          <p:nvPr>
            <p:ph sz="quarter" idx="1"/>
          </p:nvPr>
        </p:nvSpPr>
        <p:spPr>
          <a:xfrm>
            <a:off x="457200" y="1219200"/>
            <a:ext cx="8229600" cy="5029200"/>
          </a:xfrm>
        </p:spPr>
        <p:txBody>
          <a:bodyPr>
            <a:normAutofit fontScale="77500" lnSpcReduction="20000"/>
          </a:bodyPr>
          <a:lstStyle/>
          <a:p>
            <a:r>
              <a:rPr lang="en-US" dirty="0" err="1" smtClean="0"/>
              <a:t>NOAAPort</a:t>
            </a:r>
            <a:r>
              <a:rPr lang="en-US" dirty="0" smtClean="0"/>
              <a:t>:  This year, the delivery bandwidth increased from 10 Mbps to 30 Mbps.  </a:t>
            </a:r>
            <a:r>
              <a:rPr lang="en-US" dirty="0" err="1" smtClean="0"/>
              <a:t>NOAAPort</a:t>
            </a:r>
            <a:r>
              <a:rPr lang="en-US" dirty="0" smtClean="0"/>
              <a:t> will remain the primary delivery mechanism through at least 2013.  (Source:  Brian </a:t>
            </a:r>
            <a:r>
              <a:rPr lang="en-US" dirty="0" err="1" smtClean="0"/>
              <a:t>Gockel</a:t>
            </a:r>
            <a:r>
              <a:rPr lang="en-US" dirty="0" smtClean="0"/>
              <a:t>, NWS OST SEC)</a:t>
            </a:r>
          </a:p>
          <a:p>
            <a:pPr lvl="1"/>
            <a:r>
              <a:rPr lang="en-US" dirty="0" smtClean="0"/>
              <a:t>Increased bandwidth will accommodate transmission of dual-polarization radar data, bias-corrected SREF, other NCEP model output, and new satellite imagery/products from polar orbiters (NPP) over the next two years.</a:t>
            </a:r>
          </a:p>
          <a:p>
            <a:endParaRPr lang="en-US" dirty="0" smtClean="0"/>
          </a:p>
          <a:p>
            <a:r>
              <a:rPr lang="en-US" dirty="0" smtClean="0"/>
              <a:t>LDM:  The LDM will facilitate the raw data ingest from </a:t>
            </a:r>
            <a:r>
              <a:rPr lang="en-US" dirty="0" err="1" smtClean="0"/>
              <a:t>NOAAPort</a:t>
            </a:r>
            <a:r>
              <a:rPr lang="en-US" dirty="0" smtClean="0"/>
              <a:t> into AWIPS II (no longer confined to the LDAD), such that terrestrial data delivery could be a strong candidate without significant retooling if sufficient Internet bandwidth exists at field offices.</a:t>
            </a:r>
          </a:p>
          <a:p>
            <a:endParaRPr lang="en-US" dirty="0" smtClean="0"/>
          </a:p>
          <a:p>
            <a:r>
              <a:rPr lang="en-US" dirty="0" smtClean="0"/>
              <a:t>Repository:  “Push-pull” and “on-request” technology has been investigated as a way to deliver weather data to remote locations (AWIPS II Thin Client), and could be expanded to alleviate </a:t>
            </a:r>
            <a:r>
              <a:rPr lang="en-US" dirty="0" err="1" smtClean="0"/>
              <a:t>NOAAPort</a:t>
            </a:r>
            <a:r>
              <a:rPr lang="en-US" dirty="0" smtClean="0"/>
              <a:t> bandwidth for regional data and products.</a:t>
            </a:r>
          </a:p>
          <a:p>
            <a:pPr lvl="1"/>
            <a:r>
              <a:rPr lang="en-US" dirty="0" smtClean="0"/>
              <a:t>Use regional headquarters as hubs to receive GOES-R broadcast? </a:t>
            </a:r>
          </a:p>
          <a:p>
            <a:pPr lvl="1"/>
            <a:r>
              <a:rPr lang="en-US" dirty="0" smtClean="0"/>
              <a:t>Web mapping services (WMS) framework to geographically partition data?</a:t>
            </a:r>
          </a:p>
        </p:txBody>
      </p:sp>
    </p:spTree>
    <p:extLst>
      <p:ext uri="{BB962C8B-B14F-4D97-AF65-F5344CB8AC3E}">
        <p14:creationId xmlns:p14="http://schemas.microsoft.com/office/powerpoint/2010/main" val="69710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and Future Directions</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The GOES-R Proving Ground is advancing the use of satellite imagery in operational meteorology.</a:t>
            </a:r>
          </a:p>
          <a:p>
            <a:endParaRPr lang="en-US" dirty="0" smtClean="0"/>
          </a:p>
          <a:p>
            <a:r>
              <a:rPr lang="en-US" dirty="0" smtClean="0"/>
              <a:t>AWIPS </a:t>
            </a:r>
            <a:r>
              <a:rPr lang="en-US" dirty="0"/>
              <a:t>II will play a significant role in promoting the capabilities of GOES-R and new polar-orbiting </a:t>
            </a:r>
            <a:r>
              <a:rPr lang="en-US" dirty="0" smtClean="0"/>
              <a:t>satellites (NPP) </a:t>
            </a:r>
            <a:r>
              <a:rPr lang="en-US" dirty="0"/>
              <a:t>because the expanded distribution and development group will lead to an implementation of additional features which maximize the utility of satellite imagery and products in concert with other in-situ observations and model </a:t>
            </a:r>
            <a:r>
              <a:rPr lang="en-US" dirty="0" smtClean="0"/>
              <a:t>output.</a:t>
            </a:r>
          </a:p>
          <a:p>
            <a:pPr lvl="1"/>
            <a:r>
              <a:rPr lang="en-US" dirty="0" smtClean="0"/>
              <a:t>Blended and combined products</a:t>
            </a:r>
          </a:p>
          <a:p>
            <a:endParaRPr lang="en-US" dirty="0" smtClean="0"/>
          </a:p>
          <a:p>
            <a:r>
              <a:rPr lang="en-US" dirty="0" smtClean="0"/>
              <a:t>It </a:t>
            </a:r>
            <a:r>
              <a:rPr lang="en-US" dirty="0"/>
              <a:t>will also allow for the efficient transfer of new science and technology into NWS operations without delay</a:t>
            </a:r>
            <a:r>
              <a:rPr lang="en-US" dirty="0" smtClean="0"/>
              <a:t>.</a:t>
            </a:r>
          </a:p>
          <a:p>
            <a:pPr lvl="1"/>
            <a:r>
              <a:rPr lang="en-US" dirty="0" smtClean="0"/>
              <a:t>To accomplish this, we will have to investigate and utilize delivery mechanisms outside of </a:t>
            </a:r>
            <a:r>
              <a:rPr lang="en-US" dirty="0" err="1" smtClean="0"/>
              <a:t>NOAAPort</a:t>
            </a:r>
            <a:r>
              <a:rPr lang="en-US" dirty="0" smtClean="0"/>
              <a:t>, such as LDM</a:t>
            </a:r>
          </a:p>
        </p:txBody>
      </p:sp>
    </p:spTree>
    <p:extLst>
      <p:ext uri="{BB962C8B-B14F-4D97-AF65-F5344CB8AC3E}">
        <p14:creationId xmlns:p14="http://schemas.microsoft.com/office/powerpoint/2010/main" val="733055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and Future Directions</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a:t>Our future AWIPS will not be confined to NWS offices, but extend to universities and become an integral part of the increasing research to operations activities.</a:t>
            </a:r>
          </a:p>
          <a:p>
            <a:pPr lvl="1"/>
            <a:r>
              <a:rPr lang="en-US" dirty="0"/>
              <a:t>Unique applications of the software will </a:t>
            </a:r>
            <a:r>
              <a:rPr lang="en-US" dirty="0" smtClean="0"/>
              <a:t>increase</a:t>
            </a:r>
          </a:p>
          <a:p>
            <a:endParaRPr lang="en-US" dirty="0" smtClean="0"/>
          </a:p>
          <a:p>
            <a:r>
              <a:rPr lang="en-US" dirty="0" smtClean="0"/>
              <a:t>Now </a:t>
            </a:r>
            <a:r>
              <a:rPr lang="en-US" dirty="0"/>
              <a:t>is the time to start investigating data overload, and developing methodology which optimizes the use of data, imagery, products, and tools which are situation and scenario relevant, and leads the decision support thought process.</a:t>
            </a:r>
          </a:p>
          <a:p>
            <a:pPr lvl="1"/>
            <a:r>
              <a:rPr lang="en-US" dirty="0"/>
              <a:t>Too focused situational awareness decreases overall </a:t>
            </a:r>
            <a:r>
              <a:rPr lang="en-US" dirty="0" smtClean="0"/>
              <a:t>awareness</a:t>
            </a:r>
          </a:p>
          <a:p>
            <a:pPr lvl="1"/>
            <a:r>
              <a:rPr lang="en-US" dirty="0"/>
              <a:t>D</a:t>
            </a:r>
            <a:r>
              <a:rPr lang="en-US" dirty="0" smtClean="0"/>
              <a:t>on’t let data fusion become data </a:t>
            </a:r>
            <a:r>
              <a:rPr lang="en-US" i="1" dirty="0" smtClean="0"/>
              <a:t>con</a:t>
            </a:r>
            <a:r>
              <a:rPr lang="en-US" dirty="0" smtClean="0"/>
              <a:t>fusion</a:t>
            </a:r>
            <a:endParaRPr lang="en-US" dirty="0"/>
          </a:p>
          <a:p>
            <a:pPr marL="0" indent="0">
              <a:buNone/>
            </a:pPr>
            <a:endParaRPr lang="en-US" b="1" dirty="0" smtClean="0"/>
          </a:p>
          <a:p>
            <a:pPr marL="0" indent="0">
              <a:buNone/>
            </a:pPr>
            <a:r>
              <a:rPr lang="en-US" b="1" dirty="0" smtClean="0"/>
              <a:t>Questions</a:t>
            </a:r>
            <a:r>
              <a:rPr lang="en-US" b="1" dirty="0"/>
              <a:t>?  </a:t>
            </a:r>
            <a:r>
              <a:rPr lang="en-US" b="1" dirty="0" smtClean="0"/>
              <a:t>Comments?</a:t>
            </a:r>
          </a:p>
          <a:p>
            <a:pPr marL="0" indent="0">
              <a:buNone/>
            </a:pPr>
            <a:r>
              <a:rPr lang="en-US" dirty="0" smtClean="0"/>
              <a:t>Contact </a:t>
            </a:r>
            <a:r>
              <a:rPr lang="en-US" dirty="0"/>
              <a:t>me:  Jordan </a:t>
            </a:r>
            <a:r>
              <a:rPr lang="en-US" dirty="0" err="1"/>
              <a:t>Gerth</a:t>
            </a:r>
            <a:r>
              <a:rPr lang="en-US" dirty="0"/>
              <a:t>, </a:t>
            </a:r>
            <a:r>
              <a:rPr lang="en-US" u="sng" dirty="0" smtClean="0"/>
              <a:t>Jordan.Gerth@noaa.gov</a:t>
            </a:r>
            <a:endParaRPr lang="en-US" u="sng" dirty="0"/>
          </a:p>
        </p:txBody>
      </p:sp>
    </p:spTree>
    <p:extLst>
      <p:ext uri="{BB962C8B-B14F-4D97-AF65-F5344CB8AC3E}">
        <p14:creationId xmlns:p14="http://schemas.microsoft.com/office/powerpoint/2010/main" val="5815275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Outline</a:t>
            </a:r>
            <a:endParaRPr lang="en-US" dirty="0"/>
          </a:p>
        </p:txBody>
      </p:sp>
      <p:sp>
        <p:nvSpPr>
          <p:cNvPr id="3" name="Content Placeholder 2"/>
          <p:cNvSpPr>
            <a:spLocks noGrp="1"/>
          </p:cNvSpPr>
          <p:nvPr>
            <p:ph sz="quarter" idx="1"/>
          </p:nvPr>
        </p:nvSpPr>
        <p:spPr/>
        <p:txBody>
          <a:bodyPr>
            <a:normAutofit/>
          </a:bodyPr>
          <a:lstStyle/>
          <a:p>
            <a:r>
              <a:rPr lang="en-US" dirty="0" smtClean="0"/>
              <a:t>Current capabilities (GOES-N/O/P)</a:t>
            </a:r>
          </a:p>
          <a:p>
            <a:r>
              <a:rPr lang="en-US" dirty="0" smtClean="0"/>
              <a:t>GOES-R/S Series</a:t>
            </a:r>
          </a:p>
          <a:p>
            <a:pPr lvl="1"/>
            <a:r>
              <a:rPr lang="en-US" dirty="0" smtClean="0"/>
              <a:t>GOES-R Proving Ground</a:t>
            </a:r>
          </a:p>
          <a:p>
            <a:r>
              <a:rPr lang="en-US" dirty="0" smtClean="0"/>
              <a:t>AWIPS and AWIPS II</a:t>
            </a:r>
          </a:p>
          <a:p>
            <a:r>
              <a:rPr lang="en-US" dirty="0" smtClean="0"/>
              <a:t>Data </a:t>
            </a:r>
            <a:r>
              <a:rPr lang="en-US" dirty="0"/>
              <a:t>Fusion</a:t>
            </a:r>
          </a:p>
          <a:p>
            <a:pPr lvl="1"/>
            <a:r>
              <a:rPr lang="en-US" dirty="0" smtClean="0"/>
              <a:t>GOES-R AWG, AWIPS </a:t>
            </a:r>
            <a:r>
              <a:rPr lang="en-US" dirty="0"/>
              <a:t>II </a:t>
            </a:r>
            <a:r>
              <a:rPr lang="en-US" dirty="0" smtClean="0"/>
              <a:t>Examples</a:t>
            </a:r>
          </a:p>
          <a:p>
            <a:r>
              <a:rPr lang="en-US" dirty="0" smtClean="0"/>
              <a:t>RGB/RGBA Image Combinations</a:t>
            </a:r>
          </a:p>
          <a:p>
            <a:pPr lvl="1"/>
            <a:r>
              <a:rPr lang="en-US" dirty="0" smtClean="0"/>
              <a:t>Simulated ABI </a:t>
            </a:r>
            <a:r>
              <a:rPr lang="en-US" dirty="0" err="1" smtClean="0"/>
              <a:t>Longwave</a:t>
            </a:r>
            <a:r>
              <a:rPr lang="en-US" dirty="0" smtClean="0"/>
              <a:t> Channels</a:t>
            </a:r>
          </a:p>
          <a:p>
            <a:r>
              <a:rPr lang="en-US" dirty="0" smtClean="0"/>
              <a:t>Potential AWIPS II Capabilities</a:t>
            </a:r>
          </a:p>
          <a:p>
            <a:r>
              <a:rPr lang="en-US" dirty="0" smtClean="0"/>
              <a:t>Conclusions and Future Directions</a:t>
            </a:r>
          </a:p>
          <a:p>
            <a:endParaRPr lang="en-US" dirty="0"/>
          </a:p>
        </p:txBody>
      </p:sp>
      <p:pic>
        <p:nvPicPr>
          <p:cNvPr id="2050" name="Picture 2" descr="http://cimss.ssec.wisc.edu/logo/fullsize/cimss-logo-b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3980" y="4191000"/>
            <a:ext cx="3092234" cy="203835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www.goes-r.gov/spacesegment/images/spacecraft_diagram-750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3833" y="76200"/>
            <a:ext cx="3373967" cy="253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4509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GOES-13/14/15 (N/O/P, 2010 to 2020)</a:t>
            </a:r>
            <a:endParaRPr lang="en-US" dirty="0"/>
          </a:p>
        </p:txBody>
      </p:sp>
      <p:sp>
        <p:nvSpPr>
          <p:cNvPr id="3" name="Content Placeholder 2"/>
          <p:cNvSpPr>
            <a:spLocks noGrp="1"/>
          </p:cNvSpPr>
          <p:nvPr>
            <p:ph sz="quarter" idx="1"/>
          </p:nvPr>
        </p:nvSpPr>
        <p:spPr/>
        <p:txBody>
          <a:bodyPr>
            <a:normAutofit fontScale="92500"/>
          </a:bodyPr>
          <a:lstStyle/>
          <a:p>
            <a:r>
              <a:rPr lang="en-US" dirty="0"/>
              <a:t>Geostationary Operational Environmental Satellite</a:t>
            </a:r>
          </a:p>
          <a:p>
            <a:r>
              <a:rPr lang="en-US" dirty="0" smtClean="0"/>
              <a:t>GOES-13 is currently GOES-East</a:t>
            </a:r>
          </a:p>
          <a:p>
            <a:r>
              <a:rPr lang="en-US" dirty="0" smtClean="0"/>
              <a:t>Imager has five channels</a:t>
            </a:r>
          </a:p>
          <a:p>
            <a:pPr lvl="1"/>
            <a:r>
              <a:rPr lang="en-US" dirty="0" smtClean="0"/>
              <a:t>Visible at 1 km spatial resolution</a:t>
            </a:r>
          </a:p>
          <a:p>
            <a:pPr lvl="1"/>
            <a:r>
              <a:rPr lang="en-US" dirty="0" smtClean="0"/>
              <a:t>Shortwave IR, Water Vapor, Clean IR Window at 4 km</a:t>
            </a:r>
          </a:p>
          <a:p>
            <a:pPr lvl="1"/>
            <a:r>
              <a:rPr lang="en-US" dirty="0" smtClean="0"/>
              <a:t>Dirty IR Window at 8 km on 13, 4 km on 14/15</a:t>
            </a:r>
          </a:p>
          <a:p>
            <a:pPr lvl="1"/>
            <a:r>
              <a:rPr lang="en-US" dirty="0" smtClean="0"/>
              <a:t>Depending on scan strategy, new CONUS image every 15 minutes</a:t>
            </a:r>
          </a:p>
          <a:p>
            <a:r>
              <a:rPr lang="en-US" dirty="0" smtClean="0"/>
              <a:t>Sounder has nineteen channels</a:t>
            </a:r>
          </a:p>
          <a:p>
            <a:pPr lvl="1"/>
            <a:r>
              <a:rPr lang="en-US" dirty="0" smtClean="0"/>
              <a:t>One visible channel, 18 infrared channels for temperature and moisture soundings, including 3 water vapor channels and one ozone channel, all at approximately 8 km resolution</a:t>
            </a:r>
          </a:p>
          <a:p>
            <a:pPr lvl="1"/>
            <a:r>
              <a:rPr lang="en-US" dirty="0" smtClean="0"/>
              <a:t>Available approximately once per hour, US only</a:t>
            </a:r>
          </a:p>
          <a:p>
            <a:endParaRPr lang="en-US" dirty="0" smtClean="0"/>
          </a:p>
        </p:txBody>
      </p:sp>
    </p:spTree>
    <p:extLst>
      <p:ext uri="{BB962C8B-B14F-4D97-AF65-F5344CB8AC3E}">
        <p14:creationId xmlns:p14="http://schemas.microsoft.com/office/powerpoint/2010/main" val="28452082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GOES-R/S Series (2017 to 2028)</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Launching in 2015, GOES-R is expected to be GOES-West</a:t>
            </a:r>
          </a:p>
          <a:p>
            <a:r>
              <a:rPr lang="en-US" dirty="0" smtClean="0"/>
              <a:t>Two meteorological instruments</a:t>
            </a:r>
          </a:p>
          <a:p>
            <a:r>
              <a:rPr lang="en-US" dirty="0" smtClean="0"/>
              <a:t>The Advanced Baseline Imager (ABI) will provide</a:t>
            </a:r>
          </a:p>
          <a:p>
            <a:pPr lvl="1"/>
            <a:r>
              <a:rPr lang="en-US" dirty="0" smtClean="0"/>
              <a:t>5x more frequent scans (5 minute for full disk, 30 second refresh for single </a:t>
            </a:r>
            <a:r>
              <a:rPr lang="en-US" dirty="0" err="1" smtClean="0"/>
              <a:t>mesoscale</a:t>
            </a:r>
            <a:r>
              <a:rPr lang="en-US" dirty="0" smtClean="0"/>
              <a:t> sector),</a:t>
            </a:r>
          </a:p>
          <a:p>
            <a:pPr lvl="1"/>
            <a:r>
              <a:rPr lang="en-US" dirty="0" smtClean="0"/>
              <a:t>4x improved temporal resolution (2 km at sub-satellite point, except 0.5 km visible), and</a:t>
            </a:r>
          </a:p>
          <a:p>
            <a:pPr lvl="1"/>
            <a:r>
              <a:rPr lang="en-US" dirty="0" smtClean="0"/>
              <a:t>3x more spectral channels (16 total, including 4 in the near-IR and 10 in the IR)</a:t>
            </a:r>
          </a:p>
          <a:p>
            <a:pPr marL="274320" lvl="1" indent="0">
              <a:buNone/>
            </a:pPr>
            <a:r>
              <a:rPr lang="en-US" dirty="0" smtClean="0"/>
              <a:t>than currently on GOES-13/14/15 (N/O/P)</a:t>
            </a:r>
          </a:p>
          <a:p>
            <a:r>
              <a:rPr lang="en-US" dirty="0" smtClean="0"/>
              <a:t>An optical sensor on the Geostationary Lightning Mapper (GLM) will provide continuous lightning flash rates</a:t>
            </a:r>
          </a:p>
          <a:p>
            <a:r>
              <a:rPr lang="en-US" dirty="0" smtClean="0"/>
              <a:t>No Sounder</a:t>
            </a:r>
            <a:endParaRPr lang="en-US" dirty="0"/>
          </a:p>
        </p:txBody>
      </p:sp>
    </p:spTree>
    <p:extLst>
      <p:ext uri="{BB962C8B-B14F-4D97-AF65-F5344CB8AC3E}">
        <p14:creationId xmlns:p14="http://schemas.microsoft.com/office/powerpoint/2010/main" val="2627614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WIPS_16bands_ABI_cropped_85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12044" y="188912"/>
            <a:ext cx="6919913" cy="59832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12044" y="6400800"/>
            <a:ext cx="6919913" cy="338554"/>
          </a:xfrm>
          <a:prstGeom prst="rect">
            <a:avLst/>
          </a:prstGeom>
          <a:noFill/>
        </p:spPr>
        <p:txBody>
          <a:bodyPr wrap="square" rtlCol="0">
            <a:spAutoFit/>
          </a:bodyPr>
          <a:lstStyle/>
          <a:p>
            <a:pPr algn="ctr"/>
            <a:r>
              <a:rPr lang="en-US" sz="1600" dirty="0" smtClean="0"/>
              <a:t>Images from Weather Event Simulator (WES) case available to NWS sites</a:t>
            </a:r>
            <a:endParaRPr lang="en-US" sz="1600" dirty="0"/>
          </a:p>
        </p:txBody>
      </p:sp>
    </p:spTree>
    <p:extLst>
      <p:ext uri="{BB962C8B-B14F-4D97-AF65-F5344CB8AC3E}">
        <p14:creationId xmlns:p14="http://schemas.microsoft.com/office/powerpoint/2010/main" val="8408536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GOES-R Proving Ground</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a:t>A proving ground is designed to showcase future capabilities and identify possible gaps as a forward-thinking exercise to prepare the end user for upcoming science and </a:t>
            </a:r>
            <a:r>
              <a:rPr lang="en-US" dirty="0" smtClean="0"/>
              <a:t>technology and assure that the capabilities meet user requirements.</a:t>
            </a:r>
          </a:p>
          <a:p>
            <a:r>
              <a:rPr lang="en-US" dirty="0" smtClean="0"/>
              <a:t>The </a:t>
            </a:r>
            <a:r>
              <a:rPr lang="en-US" dirty="0"/>
              <a:t>GOES-R Proving Ground is a collective effort between many NOAA and NOAA-supported agencies and </a:t>
            </a:r>
            <a:r>
              <a:rPr lang="en-US" dirty="0" smtClean="0"/>
              <a:t>universities.</a:t>
            </a:r>
          </a:p>
          <a:p>
            <a:r>
              <a:rPr lang="en-US" dirty="0"/>
              <a:t>The primary customer is the National Weather Service.</a:t>
            </a:r>
          </a:p>
          <a:p>
            <a:endParaRPr lang="en-US" dirty="0" smtClean="0"/>
          </a:p>
          <a:p>
            <a:r>
              <a:rPr lang="en-US" dirty="0" smtClean="0"/>
              <a:t>To assure widespread evaluation and readiness across the NWS, the GOES-R Proving Ground is leveraging existing </a:t>
            </a:r>
            <a:r>
              <a:rPr lang="en-US" dirty="0" err="1" smtClean="0"/>
              <a:t>testbeds</a:t>
            </a:r>
            <a:r>
              <a:rPr lang="en-US" dirty="0" smtClean="0"/>
              <a:t> at the National Centers, and starting new ones where they do not exist, as well as hiring “satellite champions”.</a:t>
            </a:r>
          </a:p>
          <a:p>
            <a:r>
              <a:rPr lang="en-US" dirty="0" smtClean="0"/>
              <a:t>NWS Weather Forecast Offices can participate in the Proving Ground because all imagery and products are formatted for AWIPS, N-AWIPS, and eventually AWIPS II.</a:t>
            </a:r>
            <a:endParaRPr lang="en-US" dirty="0"/>
          </a:p>
        </p:txBody>
      </p:sp>
    </p:spTree>
    <p:extLst>
      <p:ext uri="{BB962C8B-B14F-4D97-AF65-F5344CB8AC3E}">
        <p14:creationId xmlns:p14="http://schemas.microsoft.com/office/powerpoint/2010/main" val="6306921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GOES-R Proving Ground</a:t>
            </a:r>
            <a:endParaRPr lang="en-US" dirty="0"/>
          </a:p>
        </p:txBody>
      </p:sp>
      <p:sp>
        <p:nvSpPr>
          <p:cNvPr id="3" name="Content Placeholder 2"/>
          <p:cNvSpPr>
            <a:spLocks noGrp="1"/>
          </p:cNvSpPr>
          <p:nvPr>
            <p:ph sz="quarter" idx="1"/>
          </p:nvPr>
        </p:nvSpPr>
        <p:spPr/>
        <p:txBody>
          <a:bodyPr/>
          <a:lstStyle/>
          <a:p>
            <a:r>
              <a:rPr lang="en-US" dirty="0" smtClean="0"/>
              <a:t>CIMSS supports over 70 NWS sites across the country.</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752600"/>
            <a:ext cx="620110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55708" y="5410200"/>
            <a:ext cx="7031092" cy="369332"/>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pPr algn="ctr"/>
            <a:r>
              <a:rPr lang="en-US" b="1" dirty="0" smtClean="0"/>
              <a:t>http://cimss.ssec.wisc.edu/goes_r/proving-ground/SPC/SPC.html</a:t>
            </a:r>
            <a:endParaRPr lang="en-US" b="1" dirty="0"/>
          </a:p>
        </p:txBody>
      </p:sp>
      <p:pic>
        <p:nvPicPr>
          <p:cNvPr id="1028" name="Picture 4" descr="http://www.goes-r.gov/education/images/logos-pg/color/png/02-s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362200"/>
            <a:ext cx="21907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1197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2750</TotalTime>
  <Words>2190</Words>
  <Application>Microsoft Office PowerPoint</Application>
  <PresentationFormat>On-screen Show (4:3)</PresentationFormat>
  <Paragraphs>202</Paragraphs>
  <Slides>32</Slides>
  <Notes>8</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Origin</vt:lpstr>
      <vt:lpstr>How AWIPS II will bring GOES-R Capabilities and Science to the Field, both Pre- and Post-Launch </vt:lpstr>
      <vt:lpstr>Panning and Zooming in AWIPS II</vt:lpstr>
      <vt:lpstr>Contributors to this Presentation</vt:lpstr>
      <vt:lpstr>Presentation Outline</vt:lpstr>
      <vt:lpstr>GOES-13/14/15 (N/O/P, 2010 to 2020)</vt:lpstr>
      <vt:lpstr>GOES-R/S Series (2017 to 2028)</vt:lpstr>
      <vt:lpstr>PowerPoint Presentation</vt:lpstr>
      <vt:lpstr>GOES-R Proving Ground</vt:lpstr>
      <vt:lpstr>GOES-R Proving Ground</vt:lpstr>
      <vt:lpstr>AWIPS “I” (1998 to 2011)</vt:lpstr>
      <vt:lpstr>AWIPS “II” (2012+)</vt:lpstr>
      <vt:lpstr>The Challenge: Assuring CIMSS products are available in AWIPS “II”</vt:lpstr>
      <vt:lpstr>The Roadmap</vt:lpstr>
      <vt:lpstr>Data Fusion</vt:lpstr>
      <vt:lpstr>Example:  Low Cloud Ceiling Probability</vt:lpstr>
      <vt:lpstr>Example:  AWG MVFR Probability (Day)</vt:lpstr>
      <vt:lpstr>Example:  AWG IFR Probability (Day)</vt:lpstr>
      <vt:lpstr>RGB/RGBA Image Compositing</vt:lpstr>
      <vt:lpstr>Simulated ABI Longwave Bands</vt:lpstr>
      <vt:lpstr>Simulated ABI Band 8 (6.19 µm)</vt:lpstr>
      <vt:lpstr>Simulated ABI Band 9 (6.95 µm)</vt:lpstr>
      <vt:lpstr>Simulated ABI Band 10 (7.34 µm)</vt:lpstr>
      <vt:lpstr>Building an RGB: Band 8 – Band 10</vt:lpstr>
      <vt:lpstr>Simulated ABI Band 12 (9.61 µm)</vt:lpstr>
      <vt:lpstr>Building an RGB:  Band 12 – Band 13</vt:lpstr>
      <vt:lpstr>Building an RGB:  Band 8 Inverted</vt:lpstr>
      <vt:lpstr>Building an RGB:  Composite</vt:lpstr>
      <vt:lpstr>Potential AWIPS II Capabilities</vt:lpstr>
      <vt:lpstr>Example:  Raytheon’s Product Browser</vt:lpstr>
      <vt:lpstr>Delivery Mechanisms Today, Tomorrow</vt:lpstr>
      <vt:lpstr>Conclusions and Future Directions</vt:lpstr>
      <vt:lpstr>Conclusions and Future Directions</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Gerth</dc:creator>
  <cp:lastModifiedBy>Jordan Gerth</cp:lastModifiedBy>
  <cp:revision>118</cp:revision>
  <dcterms:created xsi:type="dcterms:W3CDTF">2010-09-21T00:14:57Z</dcterms:created>
  <dcterms:modified xsi:type="dcterms:W3CDTF">2011-10-24T17:33:22Z</dcterms:modified>
</cp:coreProperties>
</file>