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9" r:id="rId3"/>
  </p:sldMasterIdLst>
  <p:notesMasterIdLst>
    <p:notesMasterId r:id="rId25"/>
  </p:notesMasterIdLst>
  <p:handoutMasterIdLst>
    <p:handoutMasterId r:id="rId26"/>
  </p:handoutMasterIdLst>
  <p:sldIdLst>
    <p:sldId id="273" r:id="rId4"/>
    <p:sldId id="260" r:id="rId5"/>
    <p:sldId id="261" r:id="rId6"/>
    <p:sldId id="282" r:id="rId7"/>
    <p:sldId id="283" r:id="rId8"/>
    <p:sldId id="257" r:id="rId9"/>
    <p:sldId id="259" r:id="rId10"/>
    <p:sldId id="288" r:id="rId11"/>
    <p:sldId id="284" r:id="rId12"/>
    <p:sldId id="285" r:id="rId13"/>
    <p:sldId id="286" r:id="rId14"/>
    <p:sldId id="263" r:id="rId15"/>
    <p:sldId id="278" r:id="rId16"/>
    <p:sldId id="266" r:id="rId17"/>
    <p:sldId id="280" r:id="rId18"/>
    <p:sldId id="281" r:id="rId19"/>
    <p:sldId id="279" r:id="rId20"/>
    <p:sldId id="268" r:id="rId21"/>
    <p:sldId id="277" r:id="rId22"/>
    <p:sldId id="267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32" autoAdjust="0"/>
  </p:normalViewPr>
  <p:slideViewPr>
    <p:cSldViewPr snapToGrid="0" snapToObjects="1">
      <p:cViewPr varScale="1">
        <p:scale>
          <a:sx n="88" d="100"/>
          <a:sy n="88" d="100"/>
        </p:scale>
        <p:origin x="-96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B2F61-6D65-DB41-8F6A-140A6B1BE0BA}" type="datetimeFigureOut">
              <a:rPr lang="en-US" smtClean="0"/>
              <a:t>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44518-A27C-5049-86A7-7842A804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87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77672-0CCB-3641-A37E-7A9E50D43C3A}" type="datetimeFigureOut">
              <a:rPr lang="en-US" smtClean="0"/>
              <a:t>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E7181-FFF2-7D44-883A-50137BD0B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80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A42-0507-B744-A47C-3CFD7D6A7EC5}" type="datetime1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72A4-37BA-9343-A35B-AB8A66974E7E}" type="datetime1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47DE-9272-F549-AFD0-590E90B38907}" type="datetime1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97AFF-E09F-C34B-A286-34873D775874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prstClr val="white"/>
                </a:solidFill>
                <a:latin typeface="Calibri"/>
                <a:sym typeface="Wingdings"/>
              </a:rPr>
              <a:t></a:t>
            </a:r>
            <a:endParaRPr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58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5C27-9075-9242-B9AB-C4519145B35F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25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99DB-9E4F-4845-836D-CB325882293D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prstClr val="white"/>
                </a:solidFill>
                <a:latin typeface="Calibri"/>
                <a:sym typeface="Wingdings"/>
              </a:rPr>
              <a:t></a:t>
            </a:r>
            <a:endParaRPr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8775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prstClr val="white"/>
                </a:solidFill>
                <a:latin typeface="Calibri"/>
                <a:sym typeface="Wingdings"/>
              </a:rPr>
              <a:t></a:t>
            </a:r>
            <a:endParaRPr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989C6-C112-1A45-BA51-E913730E9DB7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835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0A67-460B-3B44-9AE3-C9D5D289AE13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prstClr val="white"/>
                </a:solidFill>
                <a:latin typeface="Calibri"/>
                <a:sym typeface="Wingdings"/>
              </a:rPr>
              <a:t></a:t>
            </a:r>
            <a:endParaRPr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843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ECA-9A50-8E4A-B8BF-1000D21A0203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51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5F203-2B9D-0E4C-BAD9-6A28CF223FBF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78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8469D-85B6-E14A-9BCD-37943A87BFC6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61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D9433-6DB6-9C46-B734-2EBF177F6428}" type="datetime1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26C3-377F-C848-A028-531BD2C7E63A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77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573-C695-FE43-AEE1-77C315AC896F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045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DF9C7-CBDA-964B-92D7-B81540D4ADC9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568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558-F0E5-5743-BC96-E5EC97D0EEF9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26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DD10-F8D5-9145-B845-F90CA6E06346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517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defTabSz="914400"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565-1FFE-3E4A-B28C-D20147A25FE3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039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F118-369B-1B4F-A9B0-C91889B2E2CC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088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12504-3429-C94E-9FB7-E25706B8EF67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594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CAFEB45-D921-3943-89EC-B151672D5146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5923739-8FC6-4AA6-8AD3-58FAFC54CAD2}" type="slidenum">
              <a:rPr lang="en-US" smtClean="0">
                <a:solidFill>
                  <a:prstClr val="white"/>
                </a:solidFill>
                <a:latin typeface="Georgia"/>
              </a:rPr>
              <a:pPr/>
              <a:t>‹#›</a:t>
            </a:fld>
            <a:endParaRPr lang="en-US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75046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02EB-C728-D94B-9D19-5611598557A1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5657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8EBB-E769-BD48-B924-8DD6D5333BA7}" type="datetime1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ACD1-3345-F342-BE1A-213891A9EFF6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68522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5E2E-7C98-8C4B-A7A6-82DB5D1EFD4E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50732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9647E27-42DB-B44F-ABD3-9ED4F0C04E2A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53491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3C63342-9BC7-7F4E-8E28-B09D06E52C50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05305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072D-CBAD-3142-83D7-59F1EBBD179C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82044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5B1-AE01-6546-B2C6-FAC91A97EF58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7990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86493-2B36-1F45-9E2D-870C4706CABC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25937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AF1D-3569-324D-9B83-0ECDC77D8684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08477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08E-891F-C64C-B0C8-4ABE8C7D3B79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>
                <a:latin typeface="Georgia"/>
              </a:rPr>
              <a:pPr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5379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2051A-BE64-B749-896A-9997AAA08CA9}" type="datetime1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EECE-8426-F64C-80E1-95B6E7BF71FA}" type="datetime1">
              <a:rPr lang="en-US" smtClean="0"/>
              <a:t>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2C32-1376-254D-B919-7A581E91F694}" type="datetime1">
              <a:rPr lang="en-US" smtClean="0"/>
              <a:t>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56B5-2CF9-6941-A426-9A46A0D35408}" type="datetime1">
              <a:rPr lang="en-US" smtClean="0"/>
              <a:t>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B4B9-DBEF-024D-B4D6-EC19084B964C}" type="datetime1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3CA-1EDE-A446-A8B2-080113E0C13C}" type="datetime1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3D01-5C0D-DC4F-83C4-2EFCCDCD7971}" type="datetime1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61F5-D079-6143-A62B-5AE18034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5460F30-3A03-8D49-802F-0D23778360D3}" type="datetime1">
              <a:rPr lang="en-US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1/8/16</a:t>
            </a:fld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95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defTabSz="914400"/>
            <a:fld id="{D8029164-84A2-214A-9D21-DC7B527EF238}" type="datetime1">
              <a:rPr lang="en-US" smtClean="0">
                <a:solidFill>
                  <a:srgbClr val="438086"/>
                </a:solidFill>
                <a:latin typeface="Georgia"/>
              </a:rPr>
              <a:t>1/8/16</a:t>
            </a:fld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defTabSz="914400"/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defTabSz="914400"/>
            <a:fld id="{65923739-8FC6-4AA6-8AD3-58FAFC54CAD2}" type="slidenum">
              <a:rPr lang="en-US" smtClean="0">
                <a:latin typeface="Georgia"/>
              </a:rPr>
              <a:pPr defTabSz="914400"/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1637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b566dac80219blue-earth-wallpaper.jpg"/>
          <p:cNvPicPr>
            <a:picLocks noChangeAspect="1"/>
          </p:cNvPicPr>
          <p:nvPr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108707" y="4753854"/>
            <a:ext cx="6035293" cy="2057400"/>
          </a:xfrm>
          <a:prstGeom prst="rect">
            <a:avLst/>
          </a:prstGeom>
          <a:effectLst>
            <a:outerShdw blurRad="50800" dist="38100" dir="2700000" sx="0" sy="0" algn="tl" rotWithShape="0">
              <a:schemeClr val="bg1">
                <a:alpha val="90000"/>
              </a:schemeClr>
            </a:outerShdw>
          </a:effectLst>
        </p:spPr>
        <p:txBody>
          <a:bodyPr rIns="365760" rtlCol="0">
            <a:normAutofit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ＭＳ Ｐゴシック" pitchFamily="8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  <a:latin typeface="Calibri"/>
              </a:rPr>
              <a:t>Jordan J. Gerth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  <a:latin typeface="Calibri"/>
              </a:rPr>
              <a:t>Assistant Researcher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  <a:latin typeface="Calibri"/>
              </a:rPr>
              <a:t>Cooperative Institute for Meteorological Satellite Studies</a:t>
            </a:r>
            <a:endParaRPr lang="en-US" sz="1800" dirty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  <a:latin typeface="Calibri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  <a:latin typeface="Calibri"/>
              </a:rPr>
              <a:t>University of Wisconsin at Madison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  <a:latin typeface="Calibri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  <a:latin typeface="Calibri"/>
              </a:rPr>
              <a:t>Includes contributions from colleagues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447" y="177849"/>
            <a:ext cx="7803446" cy="4851351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Developing AWIPS to support forecaster demands in the new generation of satellites </a:t>
            </a:r>
          </a:p>
          <a:p>
            <a:pPr algn="l" eaLnBrk="1" hangingPunct="1"/>
            <a:endParaRPr lang="en-US" sz="1800" b="1" dirty="0">
              <a:solidFill>
                <a:prstClr val="white"/>
              </a:solidFill>
              <a:latin typeface="Corbel"/>
            </a:endParaRPr>
          </a:p>
          <a:p>
            <a:pPr algn="l" eaLnBrk="1" hangingPunct="1"/>
            <a:r>
              <a:rPr lang="en-US" sz="1800" dirty="0" smtClean="0">
                <a:solidFill>
                  <a:prstClr val="white"/>
                </a:solidFill>
                <a:latin typeface="Corbel"/>
              </a:rPr>
              <a:t>AWIPS System Updates, Part II</a:t>
            </a:r>
          </a:p>
          <a:p>
            <a:pPr algn="l" eaLnBrk="1" hangingPunct="1"/>
            <a:r>
              <a:rPr lang="en-US" sz="1800" dirty="0" smtClean="0">
                <a:solidFill>
                  <a:prstClr val="white"/>
                </a:solidFill>
                <a:latin typeface="Corbel"/>
              </a:rPr>
              <a:t>32</a:t>
            </a:r>
            <a:r>
              <a:rPr lang="en-US" sz="1800" baseline="30000" dirty="0" smtClean="0">
                <a:solidFill>
                  <a:prstClr val="white"/>
                </a:solidFill>
                <a:latin typeface="Corbel"/>
              </a:rPr>
              <a:t>nd</a:t>
            </a:r>
            <a:r>
              <a:rPr lang="en-US" sz="1800" dirty="0" smtClean="0">
                <a:solidFill>
                  <a:prstClr val="white"/>
                </a:solidFill>
                <a:latin typeface="Corbel"/>
              </a:rPr>
              <a:t> Conference on Environmental Information Processing Technologies</a:t>
            </a:r>
          </a:p>
          <a:p>
            <a:pPr algn="l" eaLnBrk="1" hangingPunct="1"/>
            <a:r>
              <a:rPr lang="en-US" sz="1600" smtClean="0">
                <a:solidFill>
                  <a:prstClr val="white"/>
                </a:solidFill>
                <a:latin typeface="Corbel"/>
              </a:rPr>
              <a:t>96</a:t>
            </a:r>
            <a:r>
              <a:rPr lang="en-US" sz="1600" baseline="30000" smtClean="0">
                <a:solidFill>
                  <a:prstClr val="white"/>
                </a:solidFill>
                <a:latin typeface="Corbel"/>
              </a:rPr>
              <a:t>th</a:t>
            </a:r>
            <a:r>
              <a:rPr lang="en-US" sz="1600" smtClean="0">
                <a:solidFill>
                  <a:prstClr val="white"/>
                </a:solidFill>
                <a:latin typeface="Corbel"/>
              </a:rPr>
              <a:t> American </a:t>
            </a:r>
            <a:r>
              <a:rPr lang="en-US" sz="1600" dirty="0" smtClean="0">
                <a:solidFill>
                  <a:prstClr val="white"/>
                </a:solidFill>
                <a:latin typeface="Corbel"/>
              </a:rPr>
              <a:t>Meteorological Society Annual Meeting</a:t>
            </a:r>
          </a:p>
          <a:p>
            <a:pPr algn="l" eaLnBrk="1" hangingPunct="1"/>
            <a:r>
              <a:rPr lang="en-US" sz="1600" dirty="0" smtClean="0">
                <a:solidFill>
                  <a:prstClr val="white"/>
                </a:solidFill>
                <a:latin typeface="Corbel"/>
              </a:rPr>
              <a:t>New Orleans, Louisiana</a:t>
            </a:r>
          </a:p>
          <a:p>
            <a:pPr algn="l" eaLnBrk="1" hangingPunct="1"/>
            <a:endParaRPr lang="en-US" sz="1800" dirty="0">
              <a:solidFill>
                <a:prstClr val="white"/>
              </a:solidFill>
              <a:latin typeface="Corbel"/>
            </a:endParaRPr>
          </a:p>
          <a:p>
            <a:pPr algn="l" eaLnBrk="1" hangingPunct="1"/>
            <a:r>
              <a:rPr lang="en-US" sz="1800" dirty="0" smtClean="0">
                <a:solidFill>
                  <a:prstClr val="white"/>
                </a:solidFill>
                <a:latin typeface="Corbel"/>
              </a:rPr>
              <a:t>11 January 2016</a:t>
            </a: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3268"/>
            <a:ext cx="3143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2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 February 2015</a:t>
            </a:r>
            <a:br>
              <a:rPr lang="en-US" dirty="0" smtClean="0"/>
            </a:br>
            <a:r>
              <a:rPr lang="en-US" dirty="0" smtClean="0"/>
              <a:t>11:49 UTC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626" r="2690"/>
          <a:stretch/>
        </p:blipFill>
        <p:spPr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Example of NPP ATMS Rain Rate and 11.0 </a:t>
            </a:r>
            <a:r>
              <a:rPr lang="en-US" sz="1800" dirty="0" err="1" smtClean="0"/>
              <a:t>μm</a:t>
            </a:r>
            <a:r>
              <a:rPr lang="en-US" sz="1800" dirty="0" smtClean="0"/>
              <a:t> IR Window in AWIPS</a:t>
            </a:r>
          </a:p>
          <a:p>
            <a:endParaRPr lang="en-US" sz="1800" dirty="0"/>
          </a:p>
          <a:p>
            <a:r>
              <a:rPr lang="en-US" sz="1800" dirty="0" smtClean="0"/>
              <a:t>New AWIPS “II” capability:</a:t>
            </a:r>
          </a:p>
          <a:p>
            <a:r>
              <a:rPr lang="en-US" dirty="0" smtClean="0"/>
              <a:t>Layering multiple images and controlling transparency of certain portions of the color map</a:t>
            </a:r>
          </a:p>
          <a:p>
            <a:endParaRPr lang="en-US" sz="1800" dirty="0"/>
          </a:p>
          <a:p>
            <a:r>
              <a:rPr lang="en-US" sz="1800" dirty="0" smtClean="0"/>
              <a:t>Benefit to meteorologists:</a:t>
            </a:r>
          </a:p>
          <a:p>
            <a:r>
              <a:rPr lang="en-US" dirty="0" smtClean="0"/>
              <a:t>Helps corroborate different variables to determine sensible weather and impact on forecast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5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August 2015</a:t>
            </a:r>
            <a:br>
              <a:rPr lang="en-US" dirty="0" smtClean="0"/>
            </a:br>
            <a:r>
              <a:rPr lang="en-US" dirty="0" smtClean="0"/>
              <a:t>18:57 UTC</a:t>
            </a:r>
            <a:endParaRPr lang="en-US" dirty="0"/>
          </a:p>
        </p:txBody>
      </p:sp>
      <p:pic>
        <p:nvPicPr>
          <p:cNvPr id="5" name="Content Placeholder 4" descr="VIIRS-DayComp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1" r="13353"/>
          <a:stretch/>
        </p:blipFill>
        <p:spPr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/>
              <a:t>Example of NPP VIIRS Red-Green-Blue (RGB) composite of three bands: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1.378 </a:t>
            </a:r>
            <a:r>
              <a:rPr lang="en-US" sz="1800" dirty="0" err="1" smtClean="0">
                <a:solidFill>
                  <a:srgbClr val="FF0000"/>
                </a:solidFill>
              </a:rPr>
              <a:t>μm</a:t>
            </a:r>
            <a:r>
              <a:rPr lang="en-US" sz="1800" dirty="0" smtClean="0">
                <a:solidFill>
                  <a:srgbClr val="FF0000"/>
                </a:solidFill>
              </a:rPr>
              <a:t> Ref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8000"/>
                </a:solidFill>
              </a:rPr>
              <a:t>1.61 </a:t>
            </a:r>
            <a:r>
              <a:rPr lang="en-US" sz="1800" dirty="0" err="1" smtClean="0">
                <a:solidFill>
                  <a:srgbClr val="008000"/>
                </a:solidFill>
              </a:rPr>
              <a:t>μm</a:t>
            </a:r>
            <a:r>
              <a:rPr lang="en-US" sz="1800" dirty="0" smtClean="0">
                <a:solidFill>
                  <a:srgbClr val="008000"/>
                </a:solidFill>
              </a:rPr>
              <a:t> Ref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3366FF"/>
                </a:solidFill>
              </a:rPr>
              <a:t>11.45 </a:t>
            </a:r>
            <a:r>
              <a:rPr lang="en-US" sz="1800" dirty="0" err="1">
                <a:solidFill>
                  <a:srgbClr val="3366FF"/>
                </a:solidFill>
              </a:rPr>
              <a:t>μ</a:t>
            </a:r>
            <a:r>
              <a:rPr lang="en-US" sz="1800" dirty="0" err="1" smtClean="0">
                <a:solidFill>
                  <a:srgbClr val="3366FF"/>
                </a:solidFill>
              </a:rPr>
              <a:t>m</a:t>
            </a:r>
            <a:r>
              <a:rPr lang="en-US" sz="1800" dirty="0" smtClean="0">
                <a:solidFill>
                  <a:srgbClr val="3366FF"/>
                </a:solidFill>
              </a:rPr>
              <a:t> BT</a:t>
            </a:r>
          </a:p>
          <a:p>
            <a:endParaRPr lang="en-US" sz="1800" dirty="0"/>
          </a:p>
          <a:p>
            <a:r>
              <a:rPr lang="en-US" sz="1800" dirty="0"/>
              <a:t>New AWIPS “II” capability:</a:t>
            </a:r>
          </a:p>
          <a:p>
            <a:r>
              <a:rPr lang="en-US" dirty="0" smtClean="0"/>
              <a:t>Displaying a 24-bit RGB composite of three disparate images through the graphics card</a:t>
            </a:r>
            <a:endParaRPr lang="en-US" dirty="0"/>
          </a:p>
          <a:p>
            <a:endParaRPr lang="en-US" sz="1800" dirty="0"/>
          </a:p>
          <a:p>
            <a:r>
              <a:rPr lang="en-US" sz="1800" dirty="0"/>
              <a:t>Benefit to meteorologists:</a:t>
            </a:r>
          </a:p>
          <a:p>
            <a:r>
              <a:rPr lang="en-US" dirty="0" smtClean="0"/>
              <a:t>Ability to recognize spatial patterns relative to quantitative products for corroborating atmospheric phenomena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Evolving AWIPS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CIMSS has developed two plug-ins that visualize data-to-statement model output.</a:t>
            </a:r>
          </a:p>
          <a:p>
            <a:pPr lvl="1"/>
            <a:r>
              <a:rPr lang="en-US" dirty="0" smtClean="0"/>
              <a:t>NOAA/CIMSS </a:t>
            </a:r>
            <a:r>
              <a:rPr lang="en-US" dirty="0" err="1" smtClean="0"/>
              <a:t>ProbSevere</a:t>
            </a:r>
            <a:r>
              <a:rPr lang="en-US" dirty="0" smtClean="0"/>
              <a:t> Model</a:t>
            </a:r>
          </a:p>
          <a:p>
            <a:pPr lvl="1"/>
            <a:r>
              <a:rPr lang="en-US" dirty="0" smtClean="0"/>
              <a:t>VIIRS Active Fire Product</a:t>
            </a:r>
          </a:p>
          <a:p>
            <a:r>
              <a:rPr lang="en-US" dirty="0" smtClean="0"/>
              <a:t>The actionable information that these products provide makes this possible.</a:t>
            </a:r>
          </a:p>
          <a:p>
            <a:r>
              <a:rPr lang="en-US" dirty="0" smtClean="0"/>
              <a:t>The software enhancement enables access to the important information relative to the users’ constraints.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NOAA/CIMSS </a:t>
            </a:r>
            <a:r>
              <a:rPr lang="en-US" dirty="0" err="1" smtClean="0"/>
              <a:t>ProbSevere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unfilled shape is plotted for each identified object.</a:t>
            </a:r>
          </a:p>
          <a:p>
            <a:pPr lvl="1"/>
            <a:r>
              <a:rPr lang="en-US" dirty="0" smtClean="0"/>
              <a:t>Intended to overlay on radar imagery</a:t>
            </a:r>
          </a:p>
          <a:p>
            <a:r>
              <a:rPr lang="en-US" dirty="0" smtClean="0"/>
              <a:t>The line width and color of the shape is based on the probability that the storm corresponding to the object is severe.</a:t>
            </a:r>
          </a:p>
          <a:p>
            <a:r>
              <a:rPr lang="en-US" dirty="0" smtClean="0"/>
              <a:t>The user can change the colors of the shapes using the traditional editor.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3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NOAA/CIMSS </a:t>
            </a:r>
            <a:r>
              <a:rPr lang="en-US" dirty="0" err="1" smtClean="0"/>
              <a:t>ProbSevere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If users hover over a </a:t>
            </a:r>
            <a:r>
              <a:rPr lang="en-US" dirty="0" smtClean="0"/>
              <a:t>shape while </a:t>
            </a:r>
            <a:r>
              <a:rPr lang="en-US" dirty="0"/>
              <a:t>sampling is enabled, the values of select </a:t>
            </a:r>
            <a:r>
              <a:rPr lang="en-US" dirty="0" smtClean="0"/>
              <a:t>storm </a:t>
            </a:r>
            <a:r>
              <a:rPr lang="en-US" dirty="0"/>
              <a:t>attributes are shown.</a:t>
            </a:r>
          </a:p>
          <a:p>
            <a:endParaRPr lang="en-US" dirty="0"/>
          </a:p>
          <a:p>
            <a:r>
              <a:rPr lang="en-US" dirty="0" smtClean="0"/>
              <a:t>This plug-in is part of the AWIPS II baseline but the </a:t>
            </a:r>
            <a:r>
              <a:rPr lang="en-US" dirty="0" err="1" smtClean="0"/>
              <a:t>ProbSevere</a:t>
            </a:r>
            <a:r>
              <a:rPr lang="en-US" dirty="0" smtClean="0"/>
              <a:t> model output is pre-operational and only available to select users from CIMSS.</a:t>
            </a:r>
          </a:p>
          <a:p>
            <a:endParaRPr lang="en-US" dirty="0"/>
          </a:p>
          <a:p>
            <a:r>
              <a:rPr lang="en-US" dirty="0"/>
              <a:t>For more information:</a:t>
            </a:r>
          </a:p>
          <a:p>
            <a:r>
              <a:rPr lang="en-US" sz="1200" b="1" dirty="0" smtClean="0"/>
              <a:t>8.2 The </a:t>
            </a:r>
            <a:r>
              <a:rPr lang="en-US" sz="1200" b="1" dirty="0"/>
              <a:t>NOAA/CIMSS </a:t>
            </a:r>
            <a:r>
              <a:rPr lang="en-US" sz="1200" b="1" dirty="0" err="1"/>
              <a:t>ProbSevere</a:t>
            </a:r>
            <a:r>
              <a:rPr lang="en-US" sz="1200" b="1" dirty="0"/>
              <a:t> Model – Integration of NWP, Satellite, Lightning, and Radar data for Improved Severe Weather Warnings </a:t>
            </a:r>
          </a:p>
          <a:p>
            <a:r>
              <a:rPr lang="en-US" sz="1200" dirty="0"/>
              <a:t>Thursday, 14 January 2016: 8:45 AM</a:t>
            </a:r>
          </a:p>
          <a:p>
            <a:r>
              <a:rPr lang="en-US" sz="1200" dirty="0"/>
              <a:t>Room </a:t>
            </a:r>
            <a:r>
              <a:rPr lang="en-US" sz="1200" dirty="0" smtClean="0"/>
              <a:t>225</a:t>
            </a:r>
          </a:p>
          <a:p>
            <a:r>
              <a:rPr lang="en-US" sz="1200" dirty="0" smtClean="0"/>
              <a:t>Michael </a:t>
            </a:r>
            <a:r>
              <a:rPr lang="en-US" sz="1200" dirty="0"/>
              <a:t>J. </a:t>
            </a:r>
            <a:r>
              <a:rPr lang="en-US" sz="1200" dirty="0" err="1"/>
              <a:t>Pavolonis</a:t>
            </a:r>
            <a:r>
              <a:rPr lang="en-US" sz="1200" dirty="0"/>
              <a:t>, NOAA/NESDIS, Madison, WI; and J. L. </a:t>
            </a:r>
            <a:r>
              <a:rPr lang="en-US" sz="1200" dirty="0" err="1"/>
              <a:t>Cintineo</a:t>
            </a:r>
            <a:r>
              <a:rPr lang="en-US" sz="1200" dirty="0"/>
              <a:t>, J. </a:t>
            </a:r>
            <a:r>
              <a:rPr lang="en-US" sz="1200" dirty="0" err="1"/>
              <a:t>Sieglaff</a:t>
            </a:r>
            <a:r>
              <a:rPr lang="en-US" sz="1200" dirty="0"/>
              <a:t>, and D. T. Lindsey </a:t>
            </a:r>
          </a:p>
        </p:txBody>
      </p:sp>
      <p:pic>
        <p:nvPicPr>
          <p:cNvPr id="7" name="Content Placeholder 6" descr="ps_20131004_2240_exampl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5" r="11637"/>
          <a:stretch/>
        </p:blipFill>
        <p:spPr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9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Active Fire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circle </a:t>
            </a:r>
            <a:r>
              <a:rPr lang="en-US" dirty="0"/>
              <a:t>is plotted at the latitude and longitude of </a:t>
            </a:r>
            <a:r>
              <a:rPr lang="en-US" dirty="0" smtClean="0"/>
              <a:t>each fire.</a:t>
            </a:r>
          </a:p>
          <a:p>
            <a:r>
              <a:rPr lang="en-US" dirty="0" smtClean="0"/>
              <a:t>The </a:t>
            </a:r>
            <a:r>
              <a:rPr lang="en-US" dirty="0"/>
              <a:t>size and color of the circle is based on the </a:t>
            </a:r>
            <a:r>
              <a:rPr lang="en-US" dirty="0" smtClean="0"/>
              <a:t>power, </a:t>
            </a:r>
            <a:r>
              <a:rPr lang="en-US" dirty="0"/>
              <a:t>and the confidence </a:t>
            </a:r>
            <a:r>
              <a:rPr lang="en-US" dirty="0" smtClean="0"/>
              <a:t>is </a:t>
            </a:r>
            <a:r>
              <a:rPr lang="en-US" dirty="0"/>
              <a:t>shown by the width of the circle </a:t>
            </a:r>
            <a:r>
              <a:rPr lang="en-US" dirty="0" smtClean="0"/>
              <a:t>edge.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circle is filled if the confidence is over 90%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user can change the </a:t>
            </a:r>
            <a:r>
              <a:rPr lang="en-US" dirty="0" smtClean="0"/>
              <a:t>colors </a:t>
            </a:r>
            <a:r>
              <a:rPr lang="en-US" dirty="0"/>
              <a:t>of the </a:t>
            </a:r>
            <a:r>
              <a:rPr lang="en-US" dirty="0" smtClean="0"/>
              <a:t>circles using the traditional editor.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7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VIIRS Active Fire Product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If users hover over a circle while sampling is enabled, the values of select fire attributes are shown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This plug-in was first developed as part of the NASA Experimental Products Development Team (EPDT). It is not yet part of the AWIPS II baseline.</a:t>
            </a:r>
          </a:p>
          <a:p>
            <a:endParaRPr lang="en-US" dirty="0" smtClean="0"/>
          </a:p>
          <a:p>
            <a:r>
              <a:rPr lang="en-US" dirty="0" smtClean="0"/>
              <a:t>For more information:</a:t>
            </a:r>
            <a:endParaRPr lang="en-US" dirty="0"/>
          </a:p>
          <a:p>
            <a:r>
              <a:rPr lang="en-US" sz="1200" b="1" dirty="0"/>
              <a:t>11.6 The New Operational VIIRS Active Fire Product in NOAA's NDE </a:t>
            </a:r>
            <a:r>
              <a:rPr lang="en-US" sz="1200" b="1" dirty="0" smtClean="0"/>
              <a:t>System</a:t>
            </a:r>
          </a:p>
          <a:p>
            <a:r>
              <a:rPr lang="en-US" sz="1200" dirty="0"/>
              <a:t>Thursday, 14 January 2016: 2:45 PM</a:t>
            </a:r>
          </a:p>
          <a:p>
            <a:r>
              <a:rPr lang="en-US" sz="1200" dirty="0"/>
              <a:t>Room </a:t>
            </a:r>
            <a:r>
              <a:rPr lang="en-US" sz="1200" dirty="0" smtClean="0"/>
              <a:t>225</a:t>
            </a:r>
          </a:p>
          <a:p>
            <a:r>
              <a:rPr lang="en-US" sz="1200" dirty="0" smtClean="0"/>
              <a:t>Ivan </a:t>
            </a:r>
            <a:r>
              <a:rPr lang="en-US" sz="1200" dirty="0"/>
              <a:t>A. </a:t>
            </a:r>
            <a:r>
              <a:rPr lang="en-US" sz="1200" dirty="0" err="1"/>
              <a:t>Csiszar</a:t>
            </a:r>
            <a:r>
              <a:rPr lang="en-US" sz="1200" dirty="0"/>
              <a:t>, NOAA/NESDIS, College Park, MD; and L. </a:t>
            </a:r>
            <a:r>
              <a:rPr lang="en-US" sz="1200" dirty="0" err="1"/>
              <a:t>Giglio</a:t>
            </a:r>
            <a:r>
              <a:rPr lang="en-US" sz="1200" dirty="0"/>
              <a:t>, W. Schroder, W. Wolf, M. </a:t>
            </a:r>
            <a:r>
              <a:rPr lang="en-US" sz="1200" dirty="0" err="1"/>
              <a:t>Tsidulko</a:t>
            </a:r>
            <a:r>
              <a:rPr lang="en-US" sz="1200" dirty="0"/>
              <a:t>, and V. </a:t>
            </a:r>
            <a:r>
              <a:rPr lang="en-US" sz="1200" dirty="0" err="1"/>
              <a:t>Mikles</a:t>
            </a:r>
            <a:r>
              <a:rPr lang="en-US" sz="1200" dirty="0"/>
              <a:t> </a:t>
            </a:r>
          </a:p>
        </p:txBody>
      </p:sp>
      <p:pic>
        <p:nvPicPr>
          <p:cNvPr id="9" name="Content Placeholder 8" descr="fullScreen-sample-withTopo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8" t="14108" r="27806" b="11152"/>
          <a:stretch/>
        </p:blipFill>
        <p:spPr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8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New Visualizations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344" b="-6344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Decrease number of clicks (amount of time) to load new information</a:t>
            </a:r>
          </a:p>
          <a:p>
            <a:r>
              <a:rPr lang="en-US" dirty="0" smtClean="0"/>
              <a:t>Reduce number of layers on the display</a:t>
            </a:r>
          </a:p>
          <a:p>
            <a:pPr lvl="1"/>
            <a:r>
              <a:rPr lang="en-US" dirty="0"/>
              <a:t>Only </a:t>
            </a:r>
            <a:r>
              <a:rPr lang="en-US" dirty="0" smtClean="0"/>
              <a:t>supply </a:t>
            </a:r>
            <a:r>
              <a:rPr lang="en-US" dirty="0"/>
              <a:t>imagery when spatial recognition is </a:t>
            </a:r>
            <a:r>
              <a:rPr lang="en-US" dirty="0" smtClean="0"/>
              <a:t>necessary</a:t>
            </a:r>
          </a:p>
          <a:p>
            <a:r>
              <a:rPr lang="en-US" dirty="0" smtClean="0"/>
              <a:t>Not a “black box”</a:t>
            </a:r>
          </a:p>
          <a:p>
            <a:pPr lvl="1"/>
            <a:r>
              <a:rPr lang="en-US" dirty="0" smtClean="0"/>
              <a:t>Contributing information is available to the user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Considering concept of operations</a:t>
            </a:r>
          </a:p>
          <a:p>
            <a:pPr lvl="1"/>
            <a:r>
              <a:rPr lang="en-US" dirty="0" smtClean="0"/>
              <a:t>How to composite current and new generation geostationary satellites</a:t>
            </a:r>
          </a:p>
          <a:p>
            <a:r>
              <a:rPr lang="en-US" dirty="0" smtClean="0"/>
              <a:t>Confirming cursor value for </a:t>
            </a:r>
            <a:r>
              <a:rPr lang="en-US" dirty="0" err="1" smtClean="0"/>
              <a:t>reflectances</a:t>
            </a:r>
            <a:r>
              <a:rPr lang="en-US" dirty="0" smtClean="0"/>
              <a:t> and brightness temperatures</a:t>
            </a:r>
          </a:p>
          <a:p>
            <a:r>
              <a:rPr lang="en-US" dirty="0" smtClean="0"/>
              <a:t>Developing new color maps to enhance new generation satellite spectral bands that have higher bit depths than today</a:t>
            </a:r>
          </a:p>
          <a:p>
            <a:pPr lvl="1"/>
            <a:r>
              <a:rPr lang="en-US" dirty="0" smtClean="0"/>
              <a:t>11 to 14 bits (2048 to 16384 unique values)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0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8-CH-08-20151005_18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6068202" cy="4572000"/>
          </a:xfrm>
          <a:prstGeom prst="rect">
            <a:avLst/>
          </a:prstGeom>
          <a:effectLst>
            <a:glow rad="190500">
              <a:schemeClr val="tx1">
                <a:alpha val="75000"/>
              </a:schemeClr>
            </a:glow>
          </a:effectLst>
        </p:spPr>
      </p:pic>
      <p:pic>
        <p:nvPicPr>
          <p:cNvPr id="6" name="Picture 5" descr="H8-CH-10-20151005_18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1143000"/>
            <a:ext cx="6068202" cy="4572000"/>
          </a:xfrm>
          <a:prstGeom prst="rect">
            <a:avLst/>
          </a:prstGeom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2700" y="6211669"/>
            <a:ext cx="2648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color maps applied</a:t>
            </a:r>
          </a:p>
          <a:p>
            <a:r>
              <a:rPr lang="en-US" dirty="0"/>
              <a:t>t</a:t>
            </a:r>
            <a:r>
              <a:rPr lang="en-US" dirty="0" smtClean="0"/>
              <a:t>o Himawari-8 imagery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H8-CH-13-20151005_18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98" y="2286000"/>
            <a:ext cx="6068202" cy="4572000"/>
          </a:xfrm>
          <a:prstGeom prst="rect">
            <a:avLst/>
          </a:prstGeom>
          <a:effectLst>
            <a:glow rad="190500">
              <a:schemeClr val="tx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246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43200" y="5029200"/>
            <a:ext cx="6172200" cy="1600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800" dirty="0" smtClean="0"/>
              <a:t>The challenge is to prepare operational meteorologists for new generation weather satellites.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57200"/>
            <a:ext cx="7770355" cy="4369933"/>
          </a:xfrm>
          <a:prstGeom prst="rect">
            <a:avLst/>
          </a:prstGeom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5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Enhancements</a:t>
            </a:r>
            <a:br>
              <a:rPr lang="en-US" dirty="0" smtClean="0"/>
            </a:br>
            <a:r>
              <a:rPr lang="en-US" sz="3600" dirty="0" smtClean="0"/>
              <a:t>Under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Automatic transition between a visible or near-infrared band and an infrared band when both are loaded, depending on the solar illumination of the scene</a:t>
            </a:r>
          </a:p>
          <a:p>
            <a:r>
              <a:rPr lang="en-US" dirty="0" smtClean="0"/>
              <a:t>User-controlled gamma correction for components of RGB composites</a:t>
            </a:r>
          </a:p>
          <a:p>
            <a:r>
              <a:rPr lang="en-US" dirty="0" smtClean="0"/>
              <a:t>Click-to-load aircraft soundings with moisture profile distinction on a plan view</a:t>
            </a:r>
          </a:p>
          <a:p>
            <a:r>
              <a:rPr lang="en-US" dirty="0" smtClean="0"/>
              <a:t>New derived products from satellites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6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857999"/>
          </a:xfrm>
        </p:spPr>
        <p:txBody>
          <a:bodyPr>
            <a:normAutofit/>
          </a:bodyPr>
          <a:lstStyle/>
          <a:p>
            <a:r>
              <a:rPr lang="en-US" dirty="0" smtClean="0"/>
              <a:t>Questions? Comments?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800" dirty="0"/>
              <a:t>Jordan Gerth</a:t>
            </a:r>
            <a:br>
              <a:rPr lang="en-US" sz="2800" dirty="0"/>
            </a:br>
            <a:r>
              <a:rPr lang="en-US" sz="2200" u="sng" dirty="0" err="1"/>
              <a:t>Jordan.Gerth@noaa.gov</a:t>
            </a:r>
            <a:r>
              <a:rPr lang="en-US" sz="2200" u="sng" dirty="0"/>
              <a:t/>
            </a:r>
            <a:br>
              <a:rPr lang="en-US" sz="2200" u="sng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Related </a:t>
            </a:r>
            <a:r>
              <a:rPr lang="en-US" sz="1800" dirty="0" smtClean="0"/>
              <a:t>upcoming presentations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400" b="1" dirty="0"/>
              <a:t>J9.2 Increased Satellite Reception and Utilization Capabilities in NWS Pacific Region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Tuesday</a:t>
            </a:r>
            <a:r>
              <a:rPr lang="en-US" sz="1400" dirty="0"/>
              <a:t>, 12 January 2016: 3:45 PM</a:t>
            </a:r>
            <a:br>
              <a:rPr lang="en-US" sz="1400" dirty="0"/>
            </a:br>
            <a:r>
              <a:rPr lang="en-US" sz="1400" dirty="0"/>
              <a:t>Room 252/</a:t>
            </a:r>
            <a:r>
              <a:rPr lang="en-US" sz="1400" dirty="0" smtClean="0"/>
              <a:t>254</a:t>
            </a:r>
            <a:br>
              <a:rPr lang="en-US" sz="1400" dirty="0" smtClean="0"/>
            </a:br>
            <a:r>
              <a:rPr lang="en-US" sz="1400" dirty="0" smtClean="0"/>
              <a:t>Jordan </a:t>
            </a:r>
            <a:r>
              <a:rPr lang="en-US" sz="1400" dirty="0"/>
              <a:t>J. Gerth, CIMSS/Univ. of Wisconsin, Madison, WI; and B. Ward and E. </a:t>
            </a:r>
            <a:r>
              <a:rPr lang="en-US" sz="1400" dirty="0" smtClean="0"/>
              <a:t>Lau</a:t>
            </a:r>
            <a:br>
              <a:rPr lang="en-US" sz="1400" dirty="0" smtClean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12.4 The </a:t>
            </a:r>
            <a:r>
              <a:rPr lang="en-US" sz="1400" b="1" dirty="0" err="1"/>
              <a:t>Himawari</a:t>
            </a:r>
            <a:r>
              <a:rPr lang="en-US" sz="1400" b="1" dirty="0"/>
              <a:t> Training Program for NWS Pacific Region Meteorologists</a:t>
            </a:r>
            <a:br>
              <a:rPr lang="en-US" sz="1400" b="1" dirty="0"/>
            </a:br>
            <a:r>
              <a:rPr lang="en-US" sz="1400" dirty="0" smtClean="0"/>
              <a:t>Thursday</a:t>
            </a:r>
            <a:r>
              <a:rPr lang="en-US" sz="1400" dirty="0"/>
              <a:t>, 14 January 2016: 4:15 PM</a:t>
            </a:r>
            <a:br>
              <a:rPr lang="en-US" sz="1400" dirty="0"/>
            </a:br>
            <a:r>
              <a:rPr lang="en-US" sz="1400" dirty="0"/>
              <a:t>Room 252</a:t>
            </a:r>
            <a:r>
              <a:rPr lang="en-US" sz="1400" dirty="0" smtClean="0"/>
              <a:t>/254</a:t>
            </a:r>
            <a:br>
              <a:rPr lang="en-US" sz="1400" dirty="0" smtClean="0"/>
            </a:br>
            <a:r>
              <a:rPr lang="en-US" sz="1400" dirty="0" smtClean="0"/>
              <a:t>Bill </a:t>
            </a:r>
            <a:r>
              <a:rPr lang="en-US" sz="1400" dirty="0"/>
              <a:t>Ward, NOAA/NWS, Honolulu, HI; and J. J. Gerth  </a:t>
            </a:r>
          </a:p>
        </p:txBody>
      </p:sp>
    </p:spTree>
    <p:extLst>
      <p:ext uri="{BB962C8B-B14F-4D97-AF65-F5344CB8AC3E}">
        <p14:creationId xmlns:p14="http://schemas.microsoft.com/office/powerpoint/2010/main" val="263547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Practically, this means building capacity.</a:t>
            </a:r>
          </a:p>
          <a:p>
            <a:pPr lvl="1"/>
            <a:r>
              <a:rPr lang="en-US" dirty="0"/>
              <a:t>Ensuring technical systems are capable of delivering and displaying imagery and products at </a:t>
            </a:r>
            <a:r>
              <a:rPr lang="en-US" dirty="0" smtClean="0"/>
              <a:t>the full </a:t>
            </a:r>
            <a:r>
              <a:rPr lang="en-US" dirty="0"/>
              <a:t>spatial, spectral, and temporal resolution</a:t>
            </a:r>
          </a:p>
          <a:p>
            <a:pPr lvl="1"/>
            <a:r>
              <a:rPr lang="en-US" dirty="0"/>
              <a:t>Infusing imagery and products into the </a:t>
            </a:r>
            <a:r>
              <a:rPr lang="en-US" dirty="0" smtClean="0"/>
              <a:t>operational forecast </a:t>
            </a:r>
            <a:r>
              <a:rPr lang="en-US" dirty="0"/>
              <a:t>process</a:t>
            </a:r>
          </a:p>
          <a:p>
            <a:pPr lvl="1"/>
            <a:r>
              <a:rPr lang="en-US" dirty="0"/>
              <a:t>Integrating new satellite data into predictive models (numerical weather prediction and otherwise)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7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Generation 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Geostationary Operational Environmental Satellite R-Series (GOES-R)</a:t>
            </a:r>
          </a:p>
          <a:p>
            <a:pPr lvl="1"/>
            <a:r>
              <a:rPr lang="en-US" dirty="0" smtClean="0"/>
              <a:t>Advanced Baseline Imager (ABI)</a:t>
            </a:r>
          </a:p>
          <a:p>
            <a:pPr lvl="1"/>
            <a:r>
              <a:rPr lang="en-US" dirty="0" smtClean="0"/>
              <a:t>Geostationary Lightning Mapper (GLM)</a:t>
            </a:r>
          </a:p>
          <a:p>
            <a:r>
              <a:rPr lang="en-US" dirty="0" smtClean="0"/>
              <a:t>National Polar-orbiting Project (NPP) and Joint Polar Satellite System (JPSS)</a:t>
            </a:r>
          </a:p>
          <a:p>
            <a:pPr lvl="1"/>
            <a:r>
              <a:rPr lang="en-US" dirty="0" smtClean="0"/>
              <a:t>Advanced Technology Microwave Sounder (ATMS)</a:t>
            </a:r>
          </a:p>
          <a:p>
            <a:pPr lvl="1"/>
            <a:r>
              <a:rPr lang="en-US" dirty="0" smtClean="0"/>
              <a:t>Visible Infrared Imaging Radiometer Suite (VIIRS)</a:t>
            </a:r>
          </a:p>
          <a:p>
            <a:pPr lvl="1"/>
            <a:r>
              <a:rPr lang="en-US" dirty="0" smtClean="0"/>
              <a:t>Cross-track Infrared Sounder (</a:t>
            </a:r>
            <a:r>
              <a:rPr lang="en-US" dirty="0" err="1" smtClean="0"/>
              <a:t>CrIS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International 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4844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 bwMode="auto">
          <a:xfrm>
            <a:off x="2110406" y="0"/>
            <a:ext cx="695739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663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5</a:t>
            </a:r>
            <a:endParaRPr lang="en-US" sz="13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93463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4</a:t>
            </a:r>
            <a:endParaRPr lang="en-US" sz="13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65263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504666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X</a:t>
            </a:r>
          </a:p>
          <a:p>
            <a:r>
              <a:rPr lang="en-US" dirty="0" smtClean="0"/>
              <a:t>Faster scanning</a:t>
            </a:r>
            <a:br>
              <a:rPr lang="en-US" dirty="0" smtClean="0"/>
            </a:br>
            <a:r>
              <a:rPr lang="en-US" dirty="0" smtClean="0"/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504666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X</a:t>
            </a:r>
          </a:p>
          <a:p>
            <a:r>
              <a:rPr lang="en-US" dirty="0" smtClean="0"/>
              <a:t>Improved spatial</a:t>
            </a:r>
            <a:br>
              <a:rPr lang="en-US" dirty="0" smtClean="0"/>
            </a:br>
            <a:r>
              <a:rPr lang="en-US" dirty="0" smtClean="0"/>
              <a:t>resolution (2 km IR vs. 4 km)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34200" y="5046660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/>
              <a:t>X</a:t>
            </a:r>
            <a:endParaRPr lang="en-US" sz="4800" b="1" dirty="0"/>
          </a:p>
          <a:p>
            <a:r>
              <a:rPr lang="en-US" dirty="0" smtClean="0"/>
              <a:t>More spectral bands (16 on ABI vs. 5)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4388208"/>
            <a:ext cx="9144000" cy="54787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0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998" y="433497"/>
            <a:ext cx="254328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GOES-R</a:t>
            </a:r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4400" b="1" dirty="0" smtClean="0">
                <a:solidFill>
                  <a:schemeClr val="bg1"/>
                </a:solidFill>
              </a:rPr>
              <a:t>ABI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Compared to today’s geostationary imager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Value =</a:t>
            </a:r>
          </a:p>
          <a:p>
            <a:pPr marL="457200" lvl="1" indent="0">
              <a:buNone/>
            </a:pPr>
            <a:r>
              <a:rPr lang="en-US" dirty="0" smtClean="0"/>
              <a:t>Quality of Actionable Information (Statements) –</a:t>
            </a:r>
          </a:p>
          <a:p>
            <a:pPr marL="457200" lvl="1" indent="0">
              <a:buNone/>
            </a:pPr>
            <a:r>
              <a:rPr lang="en-US" dirty="0" smtClean="0"/>
              <a:t>Amount of Factual Information (Data)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347" y="3489598"/>
            <a:ext cx="1943214" cy="2936847"/>
          </a:xfrm>
          <a:prstGeom prst="rect">
            <a:avLst/>
          </a:prstGeom>
          <a:effectLst>
            <a:glow rad="190500">
              <a:schemeClr val="tx1">
                <a:alpha val="75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00" y="3746701"/>
            <a:ext cx="3657600" cy="2426208"/>
          </a:xfrm>
          <a:prstGeom prst="rect">
            <a:avLst/>
          </a:prstGeom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2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Value decreases when data increases without impacting a decision process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In this era of “big data”, the amount of data is endlessly increasing.</a:t>
            </a:r>
          </a:p>
          <a:p>
            <a:r>
              <a:rPr lang="en-US" dirty="0" smtClean="0"/>
              <a:t>Unfortunately, the time duration allocated to make a decision is generally fixed.</a:t>
            </a:r>
          </a:p>
          <a:p>
            <a:r>
              <a:rPr lang="en-US" dirty="0" smtClean="0"/>
              <a:t>Modernizing weather forecast services hinges on the practitioner leveraging the right data at the right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8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AWIPS Now and Then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Advanced Weather Interactive Processing System (AWIPS) </a:t>
            </a:r>
            <a:r>
              <a:rPr lang="en-US" dirty="0"/>
              <a:t>is the </a:t>
            </a:r>
            <a:r>
              <a:rPr lang="en-US" dirty="0" smtClean="0"/>
              <a:t>weather data ingestion, visualization, and dissemination </a:t>
            </a:r>
            <a:r>
              <a:rPr lang="en-US" dirty="0"/>
              <a:t>platform for National Weather Service </a:t>
            </a:r>
            <a:r>
              <a:rPr lang="en-US" dirty="0" smtClean="0"/>
              <a:t>meteorologists.</a:t>
            </a:r>
          </a:p>
          <a:p>
            <a:r>
              <a:rPr lang="en-US" dirty="0" smtClean="0"/>
              <a:t>The majority of the software has been recoded to modern and maintainable standards over the past decade.</a:t>
            </a:r>
          </a:p>
          <a:p>
            <a:r>
              <a:rPr lang="en-US" dirty="0"/>
              <a:t>T</a:t>
            </a:r>
            <a:r>
              <a:rPr lang="en-US" dirty="0" smtClean="0"/>
              <a:t>he user concept (“look and feel”) is similar today as it was 20 years ago.</a:t>
            </a:r>
          </a:p>
          <a:p>
            <a:pPr lvl="1"/>
            <a:r>
              <a:rPr lang="en-US" dirty="0" smtClean="0"/>
              <a:t>There are some new features and capabilities.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3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AWIPS and New Generation Satellites</a:t>
            </a:r>
            <a:endParaRPr lang="en-US" dirty="0"/>
          </a:p>
        </p:txBody>
      </p:sp>
      <p:pic>
        <p:nvPicPr>
          <p:cNvPr id="5" name="Content Placeholder 4" descr="central_b02-20151028_15050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23967"/>
          <a:stretch/>
        </p:blipFill>
        <p:spPr>
          <a:effectLst>
            <a:glow rad="190500">
              <a:schemeClr val="tx1">
                <a:alpha val="75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Total Operational Readiness – Satellites (TOWR-S) project is focused on integrating new generation satellite data in AWIPS.</a:t>
            </a:r>
          </a:p>
          <a:p>
            <a:endParaRPr lang="en-US" dirty="0"/>
          </a:p>
          <a:p>
            <a:r>
              <a:rPr lang="en-US" dirty="0" smtClean="0"/>
              <a:t>TOWR-S is confronting technical challenges, such as data delivery and visualization.</a:t>
            </a:r>
          </a:p>
          <a:p>
            <a:endParaRPr lang="en-US" dirty="0" smtClean="0"/>
          </a:p>
          <a:p>
            <a:r>
              <a:rPr lang="en-US" dirty="0" smtClean="0"/>
              <a:t>For more information:</a:t>
            </a:r>
          </a:p>
          <a:p>
            <a:r>
              <a:rPr lang="en-US" sz="1200" b="1" dirty="0"/>
              <a:t>6</a:t>
            </a:r>
            <a:r>
              <a:rPr lang="en-US" sz="1200" b="1" dirty="0" smtClean="0"/>
              <a:t>.3 Weather </a:t>
            </a:r>
            <a:r>
              <a:rPr lang="en-US" sz="1200" b="1" dirty="0"/>
              <a:t>Ready Nation: NWS Exploitation of New Satellite </a:t>
            </a:r>
            <a:r>
              <a:rPr lang="en-US" sz="1200" b="1" dirty="0" smtClean="0"/>
              <a:t>Data</a:t>
            </a:r>
          </a:p>
          <a:p>
            <a:r>
              <a:rPr lang="en-US" sz="1200" dirty="0"/>
              <a:t>Wednesday, 13 January 2016: 2:00 PM</a:t>
            </a:r>
          </a:p>
          <a:p>
            <a:r>
              <a:rPr lang="en-US" sz="1200" dirty="0"/>
              <a:t>Room 255/</a:t>
            </a:r>
            <a:r>
              <a:rPr lang="en-US" sz="1200" dirty="0" smtClean="0"/>
              <a:t>257</a:t>
            </a:r>
          </a:p>
          <a:p>
            <a:r>
              <a:rPr lang="en-US" sz="1200" dirty="0" smtClean="0"/>
              <a:t>Mike </a:t>
            </a:r>
            <a:r>
              <a:rPr lang="en-US" sz="1200" dirty="0"/>
              <a:t>W. Johnson, NOAA/NWS, Silver Spring, MD; and J. K. </a:t>
            </a:r>
            <a:r>
              <a:rPr lang="en-US" sz="1200" dirty="0" err="1"/>
              <a:t>Zajic</a:t>
            </a:r>
            <a:r>
              <a:rPr lang="en-US" sz="1200" dirty="0"/>
              <a:t>, E. </a:t>
            </a:r>
            <a:r>
              <a:rPr lang="en-US" sz="1200" dirty="0" err="1"/>
              <a:t>Guillot</a:t>
            </a:r>
            <a:r>
              <a:rPr lang="en-US" sz="1200" dirty="0"/>
              <a:t>, W. </a:t>
            </a:r>
            <a:r>
              <a:rPr lang="en-US" sz="1200" dirty="0" smtClean="0"/>
              <a:t>Campbell</a:t>
            </a:r>
            <a:r>
              <a:rPr lang="en-US" sz="1200" dirty="0"/>
              <a:t>, and L. </a:t>
            </a:r>
            <a:r>
              <a:rPr lang="en-US" sz="1200" dirty="0" err="1"/>
              <a:t>Byerle</a:t>
            </a:r>
            <a:r>
              <a:rPr lang="en-US" sz="1200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61F5-D079-6143-A62B-5AE1803463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368</TotalTime>
  <Words>1222</Words>
  <Application>Microsoft Macintosh PowerPoint</Application>
  <PresentationFormat>On-screen Show (4:3)</PresentationFormat>
  <Paragraphs>161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Black</vt:lpstr>
      <vt:lpstr>Spectrum</vt:lpstr>
      <vt:lpstr>Urban</vt:lpstr>
      <vt:lpstr>PowerPoint Presentation</vt:lpstr>
      <vt:lpstr>PowerPoint Presentation</vt:lpstr>
      <vt:lpstr>The Challenge</vt:lpstr>
      <vt:lpstr>New Generation Satellites</vt:lpstr>
      <vt:lpstr>PowerPoint Presentation</vt:lpstr>
      <vt:lpstr>Value of Observations</vt:lpstr>
      <vt:lpstr>Value of Observations</vt:lpstr>
      <vt:lpstr>AWIPS Now and Then</vt:lpstr>
      <vt:lpstr>AWIPS and New Generation Satellites</vt:lpstr>
      <vt:lpstr>28 February 2015 11:49 UTC</vt:lpstr>
      <vt:lpstr>20 August 2015 18:57 UTC</vt:lpstr>
      <vt:lpstr>Examples of Evolving AWIPS</vt:lpstr>
      <vt:lpstr>NOAA/CIMSS ProbSevere Model</vt:lpstr>
      <vt:lpstr>NOAA/CIMSS ProbSevere Model</vt:lpstr>
      <vt:lpstr>VIIRS Active Fire Product</vt:lpstr>
      <vt:lpstr>VIIRS Active Fire Product</vt:lpstr>
      <vt:lpstr>Benefits of New Visualizations</vt:lpstr>
      <vt:lpstr>Working Groups</vt:lpstr>
      <vt:lpstr>PowerPoint Presentation</vt:lpstr>
      <vt:lpstr>Other Enhancements Under Development</vt:lpstr>
      <vt:lpstr>Questions? Comments?  Jordan Gerth Jordan.Gerth@noaa.gov   Related upcoming presentations:  J9.2 Increased Satellite Reception and Utilization Capabilities in NWS Pacific Region Tuesday, 12 January 2016: 3:45 PM Room 252/254 Jordan J. Gerth, CIMSS/Univ. of Wisconsin, Madison, WI; and B. Ward and E. Lau  12.4 The Himawari Training Program for NWS Pacific Region Meteorologists Thursday, 14 January 2016: 4:15 PM Room 252/254 Bill Ward, NOAA/NWS, Honolulu, HI; and J. J. Gerth  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33</cp:revision>
  <dcterms:created xsi:type="dcterms:W3CDTF">2016-01-08T16:25:28Z</dcterms:created>
  <dcterms:modified xsi:type="dcterms:W3CDTF">2016-01-09T00:20:22Z</dcterms:modified>
</cp:coreProperties>
</file>