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88" r:id="rId3"/>
    <p:sldId id="257" r:id="rId4"/>
    <p:sldId id="258" r:id="rId5"/>
    <p:sldId id="259" r:id="rId6"/>
    <p:sldId id="260" r:id="rId7"/>
    <p:sldId id="261" r:id="rId8"/>
    <p:sldId id="262" r:id="rId9"/>
    <p:sldId id="263" r:id="rId10"/>
    <p:sldId id="264" r:id="rId11"/>
    <p:sldId id="265" r:id="rId12"/>
    <p:sldId id="267" r:id="rId13"/>
    <p:sldId id="307" r:id="rId14"/>
    <p:sldId id="289" r:id="rId15"/>
    <p:sldId id="268" r:id="rId16"/>
    <p:sldId id="293" r:id="rId17"/>
    <p:sldId id="306" r:id="rId18"/>
    <p:sldId id="269" r:id="rId19"/>
    <p:sldId id="298" r:id="rId20"/>
    <p:sldId id="292" r:id="rId21"/>
    <p:sldId id="297" r:id="rId22"/>
    <p:sldId id="294" r:id="rId23"/>
    <p:sldId id="283" r:id="rId24"/>
    <p:sldId id="295" r:id="rId25"/>
    <p:sldId id="285" r:id="rId26"/>
    <p:sldId id="290" r:id="rId27"/>
    <p:sldId id="291" r:id="rId28"/>
    <p:sldId id="284" r:id="rId29"/>
    <p:sldId id="286" r:id="rId30"/>
    <p:sldId id="287" r:id="rId31"/>
    <p:sldId id="299" r:id="rId32"/>
    <p:sldId id="300" r:id="rId33"/>
    <p:sldId id="282" r:id="rId34"/>
    <p:sldId id="275" r:id="rId35"/>
    <p:sldId id="302" r:id="rId36"/>
    <p:sldId id="301" r:id="rId37"/>
    <p:sldId id="277" r:id="rId38"/>
    <p:sldId id="278" r:id="rId39"/>
    <p:sldId id="279" r:id="rId40"/>
    <p:sldId id="303" r:id="rId41"/>
    <p:sldId id="304" r:id="rId42"/>
    <p:sldId id="30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130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9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696C1-AA61-4364-892A-CEB45334CEB0}" type="doc">
      <dgm:prSet loTypeId="urn:microsoft.com/office/officeart/2005/8/layout/cycle4" loCatId="cycle" qsTypeId="urn:microsoft.com/office/officeart/2005/8/quickstyle/simple3" qsCatId="simple" csTypeId="urn:microsoft.com/office/officeart/2005/8/colors/accent1_2#1" csCatId="accent1" phldr="1"/>
      <dgm:spPr/>
      <dgm:t>
        <a:bodyPr/>
        <a:lstStyle/>
        <a:p>
          <a:endParaRPr lang="en-US"/>
        </a:p>
      </dgm:t>
    </dgm:pt>
    <dgm:pt modelId="{A97E45D4-15DB-4713-9E00-38FBEB2038F1}">
      <dgm:prSet phldrT="[Text]"/>
      <dgm:spPr/>
      <dgm:t>
        <a:bodyPr/>
        <a:lstStyle/>
        <a:p>
          <a:r>
            <a:rPr lang="en-US" dirty="0" smtClean="0"/>
            <a:t>Ask</a:t>
          </a:r>
          <a:endParaRPr lang="en-US" dirty="0"/>
        </a:p>
      </dgm:t>
    </dgm:pt>
    <dgm:pt modelId="{692C5ACE-8574-44F7-AB36-4B8F7207319E}" type="parTrans" cxnId="{A23932C5-D084-45CB-A0E8-98D65A8DCB87}">
      <dgm:prSet/>
      <dgm:spPr/>
      <dgm:t>
        <a:bodyPr/>
        <a:lstStyle/>
        <a:p>
          <a:endParaRPr lang="en-US"/>
        </a:p>
      </dgm:t>
    </dgm:pt>
    <dgm:pt modelId="{489FF323-F7E5-469F-9A44-7ACB7F27AF2E}" type="sibTrans" cxnId="{A23932C5-D084-45CB-A0E8-98D65A8DCB87}">
      <dgm:prSet/>
      <dgm:spPr/>
      <dgm:t>
        <a:bodyPr/>
        <a:lstStyle/>
        <a:p>
          <a:endParaRPr lang="en-US"/>
        </a:p>
      </dgm:t>
    </dgm:pt>
    <dgm:pt modelId="{ACE4F7C4-1DF0-47F1-93BD-E7378EB1ED29}">
      <dgm:prSet phldrT="[Text]" custT="1"/>
      <dgm:spPr/>
      <dgm:t>
        <a:bodyPr/>
        <a:lstStyle/>
        <a:p>
          <a:r>
            <a:rPr lang="en-US" sz="1100" dirty="0" smtClean="0"/>
            <a:t>Determine the problems confronting operational users on multiple levels</a:t>
          </a:r>
          <a:endParaRPr lang="en-US" sz="1100" dirty="0"/>
        </a:p>
      </dgm:t>
    </dgm:pt>
    <dgm:pt modelId="{9E0E0D36-C5F8-467C-991C-DC263AFB6FC2}" type="parTrans" cxnId="{8E425C9B-18DD-4FF0-8612-67D212A570FA}">
      <dgm:prSet/>
      <dgm:spPr/>
      <dgm:t>
        <a:bodyPr/>
        <a:lstStyle/>
        <a:p>
          <a:endParaRPr lang="en-US"/>
        </a:p>
      </dgm:t>
    </dgm:pt>
    <dgm:pt modelId="{A26F99AE-7A73-4B09-8A90-432352C4AF27}" type="sibTrans" cxnId="{8E425C9B-18DD-4FF0-8612-67D212A570FA}">
      <dgm:prSet/>
      <dgm:spPr/>
      <dgm:t>
        <a:bodyPr/>
        <a:lstStyle/>
        <a:p>
          <a:endParaRPr lang="en-US"/>
        </a:p>
      </dgm:t>
    </dgm:pt>
    <dgm:pt modelId="{A584B0A7-C7A6-4C54-9FC1-C26D5FD3ABF2}">
      <dgm:prSet phldrT="[Text]"/>
      <dgm:spPr/>
      <dgm:t>
        <a:bodyPr/>
        <a:lstStyle/>
        <a:p>
          <a:r>
            <a:rPr lang="en-US" dirty="0" smtClean="0"/>
            <a:t>Assess</a:t>
          </a:r>
          <a:endParaRPr lang="en-US" dirty="0"/>
        </a:p>
      </dgm:t>
    </dgm:pt>
    <dgm:pt modelId="{F5BEDE2B-6DDA-47AB-968F-FE6E38AF4514}" type="parTrans" cxnId="{B2481C72-8C49-4977-A4E5-0CDCD57A962B}">
      <dgm:prSet/>
      <dgm:spPr/>
      <dgm:t>
        <a:bodyPr/>
        <a:lstStyle/>
        <a:p>
          <a:endParaRPr lang="en-US"/>
        </a:p>
      </dgm:t>
    </dgm:pt>
    <dgm:pt modelId="{A07678FC-2B44-4AD3-BF8C-1FCC157C5A49}" type="sibTrans" cxnId="{B2481C72-8C49-4977-A4E5-0CDCD57A962B}">
      <dgm:prSet/>
      <dgm:spPr/>
      <dgm:t>
        <a:bodyPr/>
        <a:lstStyle/>
        <a:p>
          <a:endParaRPr lang="en-US"/>
        </a:p>
      </dgm:t>
    </dgm:pt>
    <dgm:pt modelId="{F4E985DF-12B3-400B-80E1-409C79FBD41C}">
      <dgm:prSet phldrT="[Text]" custT="1"/>
      <dgm:spPr/>
      <dgm:t>
        <a:bodyPr/>
        <a:lstStyle/>
        <a:p>
          <a:r>
            <a:rPr lang="en-US" sz="1100" b="0" dirty="0" smtClean="0"/>
            <a:t>Evaluate possible satellite solutions that may remedy the identified problem</a:t>
          </a:r>
          <a:endParaRPr lang="en-US" sz="1100" b="0" dirty="0"/>
        </a:p>
      </dgm:t>
    </dgm:pt>
    <dgm:pt modelId="{E55DB540-E734-489D-983F-E729B8BF3835}" type="parTrans" cxnId="{F830A932-14C6-48A7-B74E-A240BBB06CA4}">
      <dgm:prSet/>
      <dgm:spPr/>
      <dgm:t>
        <a:bodyPr/>
        <a:lstStyle/>
        <a:p>
          <a:endParaRPr lang="en-US"/>
        </a:p>
      </dgm:t>
    </dgm:pt>
    <dgm:pt modelId="{DF772900-2200-4968-BDC1-1DB598856FA0}" type="sibTrans" cxnId="{F830A932-14C6-48A7-B74E-A240BBB06CA4}">
      <dgm:prSet/>
      <dgm:spPr/>
      <dgm:t>
        <a:bodyPr/>
        <a:lstStyle/>
        <a:p>
          <a:endParaRPr lang="en-US"/>
        </a:p>
      </dgm:t>
    </dgm:pt>
    <dgm:pt modelId="{8E73182D-F7EF-4ED1-BF08-E3AF3F4414D9}">
      <dgm:prSet phldrT="[Text]"/>
      <dgm:spPr/>
      <dgm:t>
        <a:bodyPr/>
        <a:lstStyle/>
        <a:p>
          <a:r>
            <a:rPr lang="en-US" dirty="0" smtClean="0"/>
            <a:t>Develop</a:t>
          </a:r>
          <a:endParaRPr lang="en-US" dirty="0"/>
        </a:p>
      </dgm:t>
    </dgm:pt>
    <dgm:pt modelId="{5675B6EC-A7B5-4E72-A843-D53C862F00D0}" type="parTrans" cxnId="{2A60352C-51AE-40C4-88FD-467BDA84783E}">
      <dgm:prSet/>
      <dgm:spPr/>
      <dgm:t>
        <a:bodyPr/>
        <a:lstStyle/>
        <a:p>
          <a:endParaRPr lang="en-US"/>
        </a:p>
      </dgm:t>
    </dgm:pt>
    <dgm:pt modelId="{B68DF8E1-16EC-4EEC-9C5B-7175DAC6F3C4}" type="sibTrans" cxnId="{2A60352C-51AE-40C4-88FD-467BDA84783E}">
      <dgm:prSet/>
      <dgm:spPr/>
      <dgm:t>
        <a:bodyPr/>
        <a:lstStyle/>
        <a:p>
          <a:endParaRPr lang="en-US"/>
        </a:p>
      </dgm:t>
    </dgm:pt>
    <dgm:pt modelId="{8C724248-BFD6-4FFF-929F-21F0B3D00845}">
      <dgm:prSet phldrT="[Text]" custT="1"/>
      <dgm:spPr/>
      <dgm:t>
        <a:bodyPr/>
        <a:lstStyle/>
        <a:p>
          <a:r>
            <a:rPr lang="en-US" sz="1100" dirty="0" smtClean="0"/>
            <a:t>Tailor experimental satellite imagery and products to meet the users’ needs</a:t>
          </a:r>
          <a:endParaRPr lang="en-US" sz="1100" dirty="0"/>
        </a:p>
      </dgm:t>
    </dgm:pt>
    <dgm:pt modelId="{45AFFF1C-6A1F-46A6-985A-67767351FEC8}" type="parTrans" cxnId="{0B6D6051-4810-4F05-93D9-93F5E9CD7087}">
      <dgm:prSet/>
      <dgm:spPr/>
      <dgm:t>
        <a:bodyPr/>
        <a:lstStyle/>
        <a:p>
          <a:endParaRPr lang="en-US"/>
        </a:p>
      </dgm:t>
    </dgm:pt>
    <dgm:pt modelId="{5AFC617F-0DBA-4877-95D4-9A30A94F88F8}" type="sibTrans" cxnId="{0B6D6051-4810-4F05-93D9-93F5E9CD7087}">
      <dgm:prSet/>
      <dgm:spPr/>
      <dgm:t>
        <a:bodyPr/>
        <a:lstStyle/>
        <a:p>
          <a:endParaRPr lang="en-US"/>
        </a:p>
      </dgm:t>
    </dgm:pt>
    <dgm:pt modelId="{386DA745-7012-4DC8-A584-A4FF6CCC7E20}">
      <dgm:prSet phldrT="[Text]"/>
      <dgm:spPr/>
      <dgm:t>
        <a:bodyPr/>
        <a:lstStyle/>
        <a:p>
          <a:r>
            <a:rPr lang="en-US" dirty="0" smtClean="0"/>
            <a:t>Deliver</a:t>
          </a:r>
          <a:endParaRPr lang="en-US" dirty="0"/>
        </a:p>
      </dgm:t>
    </dgm:pt>
    <dgm:pt modelId="{BE876431-0D0F-4B10-A540-43DAE59161EB}" type="parTrans" cxnId="{F3AC25E9-7BDA-4E63-85DC-E8339EAC72C1}">
      <dgm:prSet/>
      <dgm:spPr/>
      <dgm:t>
        <a:bodyPr/>
        <a:lstStyle/>
        <a:p>
          <a:endParaRPr lang="en-US"/>
        </a:p>
      </dgm:t>
    </dgm:pt>
    <dgm:pt modelId="{23833A1A-DD6D-4B76-9FB8-4030FFB181BB}" type="sibTrans" cxnId="{F3AC25E9-7BDA-4E63-85DC-E8339EAC72C1}">
      <dgm:prSet/>
      <dgm:spPr/>
      <dgm:t>
        <a:bodyPr/>
        <a:lstStyle/>
        <a:p>
          <a:endParaRPr lang="en-US"/>
        </a:p>
      </dgm:t>
    </dgm:pt>
    <dgm:pt modelId="{9ABA80D1-FE37-4AF8-8BEF-277D8481187F}">
      <dgm:prSet phldrT="[Text]" custT="1"/>
      <dgm:spPr/>
      <dgm:t>
        <a:bodyPr/>
        <a:lstStyle/>
        <a:p>
          <a:r>
            <a:rPr lang="en-US" sz="1100" dirty="0" smtClean="0"/>
            <a:t>Show operations how satellite data can bring a resolution</a:t>
          </a:r>
          <a:endParaRPr lang="en-US" sz="1100" dirty="0"/>
        </a:p>
      </dgm:t>
    </dgm:pt>
    <dgm:pt modelId="{5153E8CD-9E82-4090-80F2-AF3889FCB333}" type="parTrans" cxnId="{25B8D6C7-D791-4B74-B19C-FB52D7EDFF9C}">
      <dgm:prSet/>
      <dgm:spPr/>
      <dgm:t>
        <a:bodyPr/>
        <a:lstStyle/>
        <a:p>
          <a:endParaRPr lang="en-US"/>
        </a:p>
      </dgm:t>
    </dgm:pt>
    <dgm:pt modelId="{34979A82-C3FF-4BE0-92EE-A3E410773012}" type="sibTrans" cxnId="{25B8D6C7-D791-4B74-B19C-FB52D7EDFF9C}">
      <dgm:prSet/>
      <dgm:spPr/>
      <dgm:t>
        <a:bodyPr/>
        <a:lstStyle/>
        <a:p>
          <a:endParaRPr lang="en-US"/>
        </a:p>
      </dgm:t>
    </dgm:pt>
    <dgm:pt modelId="{0513F4D3-BFE1-400F-BF15-4AD52689D624}" type="pres">
      <dgm:prSet presAssocID="{F4F696C1-AA61-4364-892A-CEB45334CEB0}" presName="cycleMatrixDiagram" presStyleCnt="0">
        <dgm:presLayoutVars>
          <dgm:chMax val="1"/>
          <dgm:dir/>
          <dgm:animLvl val="lvl"/>
          <dgm:resizeHandles val="exact"/>
        </dgm:presLayoutVars>
      </dgm:prSet>
      <dgm:spPr/>
      <dgm:t>
        <a:bodyPr/>
        <a:lstStyle/>
        <a:p>
          <a:endParaRPr lang="en-US"/>
        </a:p>
      </dgm:t>
    </dgm:pt>
    <dgm:pt modelId="{274EFCB9-5F2B-4A96-ADB6-A7A44CD2C976}" type="pres">
      <dgm:prSet presAssocID="{F4F696C1-AA61-4364-892A-CEB45334CEB0}" presName="children" presStyleCnt="0"/>
      <dgm:spPr/>
    </dgm:pt>
    <dgm:pt modelId="{BDF14643-64D7-4330-B81F-F368471FE01C}" type="pres">
      <dgm:prSet presAssocID="{F4F696C1-AA61-4364-892A-CEB45334CEB0}" presName="child1group" presStyleCnt="0"/>
      <dgm:spPr/>
    </dgm:pt>
    <dgm:pt modelId="{59E8E087-B287-4787-8741-316FB9080FE1}" type="pres">
      <dgm:prSet presAssocID="{F4F696C1-AA61-4364-892A-CEB45334CEB0}" presName="child1" presStyleLbl="bgAcc1" presStyleIdx="0" presStyleCnt="4" custScaleX="108628" custLinFactNeighborX="-10894"/>
      <dgm:spPr/>
      <dgm:t>
        <a:bodyPr/>
        <a:lstStyle/>
        <a:p>
          <a:endParaRPr lang="en-US"/>
        </a:p>
      </dgm:t>
    </dgm:pt>
    <dgm:pt modelId="{05AC7FAA-2AEC-451F-A1E5-D39C8A7926AB}" type="pres">
      <dgm:prSet presAssocID="{F4F696C1-AA61-4364-892A-CEB45334CEB0}" presName="child1Text" presStyleLbl="bgAcc1" presStyleIdx="0" presStyleCnt="4">
        <dgm:presLayoutVars>
          <dgm:bulletEnabled val="1"/>
        </dgm:presLayoutVars>
      </dgm:prSet>
      <dgm:spPr/>
      <dgm:t>
        <a:bodyPr/>
        <a:lstStyle/>
        <a:p>
          <a:endParaRPr lang="en-US"/>
        </a:p>
      </dgm:t>
    </dgm:pt>
    <dgm:pt modelId="{1ECE3920-494A-462D-B816-917A61F6A7BE}" type="pres">
      <dgm:prSet presAssocID="{F4F696C1-AA61-4364-892A-CEB45334CEB0}" presName="child2group" presStyleCnt="0"/>
      <dgm:spPr/>
    </dgm:pt>
    <dgm:pt modelId="{A1C6F2C5-10DF-4649-B979-043BB4D7E0CE}" type="pres">
      <dgm:prSet presAssocID="{F4F696C1-AA61-4364-892A-CEB45334CEB0}" presName="child2" presStyleLbl="bgAcc1" presStyleIdx="1" presStyleCnt="4" custScaleX="110549" custLinFactNeighborX="10894"/>
      <dgm:spPr/>
      <dgm:t>
        <a:bodyPr/>
        <a:lstStyle/>
        <a:p>
          <a:endParaRPr lang="en-US"/>
        </a:p>
      </dgm:t>
    </dgm:pt>
    <dgm:pt modelId="{0407AC38-878A-4A49-AB18-402C92174D44}" type="pres">
      <dgm:prSet presAssocID="{F4F696C1-AA61-4364-892A-CEB45334CEB0}" presName="child2Text" presStyleLbl="bgAcc1" presStyleIdx="1" presStyleCnt="4">
        <dgm:presLayoutVars>
          <dgm:bulletEnabled val="1"/>
        </dgm:presLayoutVars>
      </dgm:prSet>
      <dgm:spPr/>
      <dgm:t>
        <a:bodyPr/>
        <a:lstStyle/>
        <a:p>
          <a:endParaRPr lang="en-US"/>
        </a:p>
      </dgm:t>
    </dgm:pt>
    <dgm:pt modelId="{D1A008D0-0D86-466A-B6E6-6E5FA9CA5C57}" type="pres">
      <dgm:prSet presAssocID="{F4F696C1-AA61-4364-892A-CEB45334CEB0}" presName="child3group" presStyleCnt="0"/>
      <dgm:spPr/>
    </dgm:pt>
    <dgm:pt modelId="{954C0E02-A065-4D9C-BE18-10F1947C24CF}" type="pres">
      <dgm:prSet presAssocID="{F4F696C1-AA61-4364-892A-CEB45334CEB0}" presName="child3" presStyleLbl="bgAcc1" presStyleIdx="2" presStyleCnt="4" custScaleX="107464" custLinFactNeighborX="10894"/>
      <dgm:spPr/>
      <dgm:t>
        <a:bodyPr/>
        <a:lstStyle/>
        <a:p>
          <a:endParaRPr lang="en-US"/>
        </a:p>
      </dgm:t>
    </dgm:pt>
    <dgm:pt modelId="{192F0431-FDDB-411D-B999-09485BC4BA66}" type="pres">
      <dgm:prSet presAssocID="{F4F696C1-AA61-4364-892A-CEB45334CEB0}" presName="child3Text" presStyleLbl="bgAcc1" presStyleIdx="2" presStyleCnt="4">
        <dgm:presLayoutVars>
          <dgm:bulletEnabled val="1"/>
        </dgm:presLayoutVars>
      </dgm:prSet>
      <dgm:spPr/>
      <dgm:t>
        <a:bodyPr/>
        <a:lstStyle/>
        <a:p>
          <a:endParaRPr lang="en-US"/>
        </a:p>
      </dgm:t>
    </dgm:pt>
    <dgm:pt modelId="{FE189DAD-5141-42F9-A425-139B0BCF8D1E}" type="pres">
      <dgm:prSet presAssocID="{F4F696C1-AA61-4364-892A-CEB45334CEB0}" presName="child4group" presStyleCnt="0"/>
      <dgm:spPr/>
    </dgm:pt>
    <dgm:pt modelId="{66BA1C27-7088-4103-9D0E-534FD6CF8450}" type="pres">
      <dgm:prSet presAssocID="{F4F696C1-AA61-4364-892A-CEB45334CEB0}" presName="child4" presStyleLbl="bgAcc1" presStyleIdx="3" presStyleCnt="4" custScaleX="108329" custLinFactNeighborX="-12232"/>
      <dgm:spPr/>
      <dgm:t>
        <a:bodyPr/>
        <a:lstStyle/>
        <a:p>
          <a:endParaRPr lang="en-US"/>
        </a:p>
      </dgm:t>
    </dgm:pt>
    <dgm:pt modelId="{25400C04-6063-4719-AE73-34C99467828E}" type="pres">
      <dgm:prSet presAssocID="{F4F696C1-AA61-4364-892A-CEB45334CEB0}" presName="child4Text" presStyleLbl="bgAcc1" presStyleIdx="3" presStyleCnt="4">
        <dgm:presLayoutVars>
          <dgm:bulletEnabled val="1"/>
        </dgm:presLayoutVars>
      </dgm:prSet>
      <dgm:spPr/>
      <dgm:t>
        <a:bodyPr/>
        <a:lstStyle/>
        <a:p>
          <a:endParaRPr lang="en-US"/>
        </a:p>
      </dgm:t>
    </dgm:pt>
    <dgm:pt modelId="{7BCB1BF3-5C6C-4EF0-B4CF-C3462EEB62F5}" type="pres">
      <dgm:prSet presAssocID="{F4F696C1-AA61-4364-892A-CEB45334CEB0}" presName="childPlaceholder" presStyleCnt="0"/>
      <dgm:spPr/>
    </dgm:pt>
    <dgm:pt modelId="{5F5D9C8E-CB6B-4501-A8DE-78F966240AD0}" type="pres">
      <dgm:prSet presAssocID="{F4F696C1-AA61-4364-892A-CEB45334CEB0}" presName="circle" presStyleCnt="0"/>
      <dgm:spPr/>
    </dgm:pt>
    <dgm:pt modelId="{A9440F9A-A8C6-4216-AE8F-2B789E2C8B96}" type="pres">
      <dgm:prSet presAssocID="{F4F696C1-AA61-4364-892A-CEB45334CEB0}" presName="quadrant1" presStyleLbl="node1" presStyleIdx="0" presStyleCnt="4">
        <dgm:presLayoutVars>
          <dgm:chMax val="1"/>
          <dgm:bulletEnabled val="1"/>
        </dgm:presLayoutVars>
      </dgm:prSet>
      <dgm:spPr/>
      <dgm:t>
        <a:bodyPr/>
        <a:lstStyle/>
        <a:p>
          <a:endParaRPr lang="en-US"/>
        </a:p>
      </dgm:t>
    </dgm:pt>
    <dgm:pt modelId="{33DCE2A6-E7BE-4C91-85E9-9971E7F7BC1F}" type="pres">
      <dgm:prSet presAssocID="{F4F696C1-AA61-4364-892A-CEB45334CEB0}" presName="quadrant2" presStyleLbl="node1" presStyleIdx="1" presStyleCnt="4">
        <dgm:presLayoutVars>
          <dgm:chMax val="1"/>
          <dgm:bulletEnabled val="1"/>
        </dgm:presLayoutVars>
      </dgm:prSet>
      <dgm:spPr/>
      <dgm:t>
        <a:bodyPr/>
        <a:lstStyle/>
        <a:p>
          <a:endParaRPr lang="en-US"/>
        </a:p>
      </dgm:t>
    </dgm:pt>
    <dgm:pt modelId="{02FCD79A-6526-4D5A-9A68-0C566AB67E7A}" type="pres">
      <dgm:prSet presAssocID="{F4F696C1-AA61-4364-892A-CEB45334CEB0}" presName="quadrant3" presStyleLbl="node1" presStyleIdx="2" presStyleCnt="4">
        <dgm:presLayoutVars>
          <dgm:chMax val="1"/>
          <dgm:bulletEnabled val="1"/>
        </dgm:presLayoutVars>
      </dgm:prSet>
      <dgm:spPr/>
      <dgm:t>
        <a:bodyPr/>
        <a:lstStyle/>
        <a:p>
          <a:endParaRPr lang="en-US"/>
        </a:p>
      </dgm:t>
    </dgm:pt>
    <dgm:pt modelId="{2AF33C06-E368-4FC7-A364-2650286E83F8}" type="pres">
      <dgm:prSet presAssocID="{F4F696C1-AA61-4364-892A-CEB45334CEB0}" presName="quadrant4" presStyleLbl="node1" presStyleIdx="3" presStyleCnt="4">
        <dgm:presLayoutVars>
          <dgm:chMax val="1"/>
          <dgm:bulletEnabled val="1"/>
        </dgm:presLayoutVars>
      </dgm:prSet>
      <dgm:spPr/>
      <dgm:t>
        <a:bodyPr/>
        <a:lstStyle/>
        <a:p>
          <a:endParaRPr lang="en-US"/>
        </a:p>
      </dgm:t>
    </dgm:pt>
    <dgm:pt modelId="{7D503813-F21D-4183-AAE3-A7FD72E95D44}" type="pres">
      <dgm:prSet presAssocID="{F4F696C1-AA61-4364-892A-CEB45334CEB0}" presName="quadrantPlaceholder" presStyleCnt="0"/>
      <dgm:spPr/>
    </dgm:pt>
    <dgm:pt modelId="{E6A44E6A-AA12-4883-9C3E-6D96C3EBDE57}" type="pres">
      <dgm:prSet presAssocID="{F4F696C1-AA61-4364-892A-CEB45334CEB0}" presName="center1" presStyleLbl="fgShp" presStyleIdx="0" presStyleCnt="2"/>
      <dgm:spPr/>
    </dgm:pt>
    <dgm:pt modelId="{0231B90A-C842-4AB0-A6A3-8CCCE59D6498}" type="pres">
      <dgm:prSet presAssocID="{F4F696C1-AA61-4364-892A-CEB45334CEB0}" presName="center2" presStyleLbl="fgShp" presStyleIdx="1" presStyleCnt="2"/>
      <dgm:spPr/>
    </dgm:pt>
  </dgm:ptLst>
  <dgm:cxnLst>
    <dgm:cxn modelId="{F3AC25E9-7BDA-4E63-85DC-E8339EAC72C1}" srcId="{F4F696C1-AA61-4364-892A-CEB45334CEB0}" destId="{386DA745-7012-4DC8-A584-A4FF6CCC7E20}" srcOrd="3" destOrd="0" parTransId="{BE876431-0D0F-4B10-A540-43DAE59161EB}" sibTransId="{23833A1A-DD6D-4B76-9FB8-4030FFB181BB}"/>
    <dgm:cxn modelId="{9E74BA56-831E-4D59-A86D-25250B3DC5F5}" type="presOf" srcId="{ACE4F7C4-1DF0-47F1-93BD-E7378EB1ED29}" destId="{05AC7FAA-2AEC-451F-A1E5-D39C8A7926AB}" srcOrd="1" destOrd="0" presId="urn:microsoft.com/office/officeart/2005/8/layout/cycle4"/>
    <dgm:cxn modelId="{86192E18-E93A-4776-9325-949778F77AA9}" type="presOf" srcId="{8C724248-BFD6-4FFF-929F-21F0B3D00845}" destId="{954C0E02-A065-4D9C-BE18-10F1947C24CF}" srcOrd="0" destOrd="0" presId="urn:microsoft.com/office/officeart/2005/8/layout/cycle4"/>
    <dgm:cxn modelId="{0A7798CA-B8CA-4EEF-A1C1-57A097EB5C44}" type="presOf" srcId="{F4F696C1-AA61-4364-892A-CEB45334CEB0}" destId="{0513F4D3-BFE1-400F-BF15-4AD52689D624}" srcOrd="0" destOrd="0" presId="urn:microsoft.com/office/officeart/2005/8/layout/cycle4"/>
    <dgm:cxn modelId="{4B3D6F54-D688-4C27-9355-878F635A708A}" type="presOf" srcId="{F4E985DF-12B3-400B-80E1-409C79FBD41C}" destId="{0407AC38-878A-4A49-AB18-402C92174D44}" srcOrd="1" destOrd="0" presId="urn:microsoft.com/office/officeart/2005/8/layout/cycle4"/>
    <dgm:cxn modelId="{C6256C37-8F76-428F-9104-98BD795B392F}" type="presOf" srcId="{386DA745-7012-4DC8-A584-A4FF6CCC7E20}" destId="{2AF33C06-E368-4FC7-A364-2650286E83F8}" srcOrd="0" destOrd="0" presId="urn:microsoft.com/office/officeart/2005/8/layout/cycle4"/>
    <dgm:cxn modelId="{A23932C5-D084-45CB-A0E8-98D65A8DCB87}" srcId="{F4F696C1-AA61-4364-892A-CEB45334CEB0}" destId="{A97E45D4-15DB-4713-9E00-38FBEB2038F1}" srcOrd="0" destOrd="0" parTransId="{692C5ACE-8574-44F7-AB36-4B8F7207319E}" sibTransId="{489FF323-F7E5-469F-9A44-7ACB7F27AF2E}"/>
    <dgm:cxn modelId="{F6F69B3B-6EF1-404B-8D1E-ED7B14BD0FCC}" type="presOf" srcId="{8C724248-BFD6-4FFF-929F-21F0B3D00845}" destId="{192F0431-FDDB-411D-B999-09485BC4BA66}" srcOrd="1" destOrd="0" presId="urn:microsoft.com/office/officeart/2005/8/layout/cycle4"/>
    <dgm:cxn modelId="{25B8D6C7-D791-4B74-B19C-FB52D7EDFF9C}" srcId="{386DA745-7012-4DC8-A584-A4FF6CCC7E20}" destId="{9ABA80D1-FE37-4AF8-8BEF-277D8481187F}" srcOrd="0" destOrd="0" parTransId="{5153E8CD-9E82-4090-80F2-AF3889FCB333}" sibTransId="{34979A82-C3FF-4BE0-92EE-A3E410773012}"/>
    <dgm:cxn modelId="{F830A932-14C6-48A7-B74E-A240BBB06CA4}" srcId="{A584B0A7-C7A6-4C54-9FC1-C26D5FD3ABF2}" destId="{F4E985DF-12B3-400B-80E1-409C79FBD41C}" srcOrd="0" destOrd="0" parTransId="{E55DB540-E734-489D-983F-E729B8BF3835}" sibTransId="{DF772900-2200-4968-BDC1-1DB598856FA0}"/>
    <dgm:cxn modelId="{66E956D6-B7E5-4862-B808-A0DED71CC1FC}" type="presOf" srcId="{9ABA80D1-FE37-4AF8-8BEF-277D8481187F}" destId="{66BA1C27-7088-4103-9D0E-534FD6CF8450}" srcOrd="0" destOrd="0" presId="urn:microsoft.com/office/officeart/2005/8/layout/cycle4"/>
    <dgm:cxn modelId="{F2ABD739-B986-400E-8534-F13CB10F039F}" type="presOf" srcId="{F4E985DF-12B3-400B-80E1-409C79FBD41C}" destId="{A1C6F2C5-10DF-4649-B979-043BB4D7E0CE}" srcOrd="0" destOrd="0" presId="urn:microsoft.com/office/officeart/2005/8/layout/cycle4"/>
    <dgm:cxn modelId="{279CE6E4-D88E-471F-A85A-523F13020644}" type="presOf" srcId="{A97E45D4-15DB-4713-9E00-38FBEB2038F1}" destId="{A9440F9A-A8C6-4216-AE8F-2B789E2C8B96}" srcOrd="0" destOrd="0" presId="urn:microsoft.com/office/officeart/2005/8/layout/cycle4"/>
    <dgm:cxn modelId="{F8E95382-6609-4B3D-9A72-2C8B7D876A41}" type="presOf" srcId="{8E73182D-F7EF-4ED1-BF08-E3AF3F4414D9}" destId="{02FCD79A-6526-4D5A-9A68-0C566AB67E7A}" srcOrd="0" destOrd="0" presId="urn:microsoft.com/office/officeart/2005/8/layout/cycle4"/>
    <dgm:cxn modelId="{690921E2-1912-43AF-B6DC-D9002E95ABC1}" type="presOf" srcId="{ACE4F7C4-1DF0-47F1-93BD-E7378EB1ED29}" destId="{59E8E087-B287-4787-8741-316FB9080FE1}" srcOrd="0" destOrd="0" presId="urn:microsoft.com/office/officeart/2005/8/layout/cycle4"/>
    <dgm:cxn modelId="{93F5FB8B-51B3-4B7D-891F-25D992FDEA50}" type="presOf" srcId="{A584B0A7-C7A6-4C54-9FC1-C26D5FD3ABF2}" destId="{33DCE2A6-E7BE-4C91-85E9-9971E7F7BC1F}" srcOrd="0" destOrd="0" presId="urn:microsoft.com/office/officeart/2005/8/layout/cycle4"/>
    <dgm:cxn modelId="{2A60352C-51AE-40C4-88FD-467BDA84783E}" srcId="{F4F696C1-AA61-4364-892A-CEB45334CEB0}" destId="{8E73182D-F7EF-4ED1-BF08-E3AF3F4414D9}" srcOrd="2" destOrd="0" parTransId="{5675B6EC-A7B5-4E72-A843-D53C862F00D0}" sibTransId="{B68DF8E1-16EC-4EEC-9C5B-7175DAC6F3C4}"/>
    <dgm:cxn modelId="{0B6D6051-4810-4F05-93D9-93F5E9CD7087}" srcId="{8E73182D-F7EF-4ED1-BF08-E3AF3F4414D9}" destId="{8C724248-BFD6-4FFF-929F-21F0B3D00845}" srcOrd="0" destOrd="0" parTransId="{45AFFF1C-6A1F-46A6-985A-67767351FEC8}" sibTransId="{5AFC617F-0DBA-4877-95D4-9A30A94F88F8}"/>
    <dgm:cxn modelId="{8E425C9B-18DD-4FF0-8612-67D212A570FA}" srcId="{A97E45D4-15DB-4713-9E00-38FBEB2038F1}" destId="{ACE4F7C4-1DF0-47F1-93BD-E7378EB1ED29}" srcOrd="0" destOrd="0" parTransId="{9E0E0D36-C5F8-467C-991C-DC263AFB6FC2}" sibTransId="{A26F99AE-7A73-4B09-8A90-432352C4AF27}"/>
    <dgm:cxn modelId="{B2481C72-8C49-4977-A4E5-0CDCD57A962B}" srcId="{F4F696C1-AA61-4364-892A-CEB45334CEB0}" destId="{A584B0A7-C7A6-4C54-9FC1-C26D5FD3ABF2}" srcOrd="1" destOrd="0" parTransId="{F5BEDE2B-6DDA-47AB-968F-FE6E38AF4514}" sibTransId="{A07678FC-2B44-4AD3-BF8C-1FCC157C5A49}"/>
    <dgm:cxn modelId="{439D4E74-A3D7-407A-BC1A-77C694D47BA8}" type="presOf" srcId="{9ABA80D1-FE37-4AF8-8BEF-277D8481187F}" destId="{25400C04-6063-4719-AE73-34C99467828E}" srcOrd="1" destOrd="0" presId="urn:microsoft.com/office/officeart/2005/8/layout/cycle4"/>
    <dgm:cxn modelId="{40ACF5FC-36D0-4A0B-88F2-8FD4FA0B5A64}" type="presParOf" srcId="{0513F4D3-BFE1-400F-BF15-4AD52689D624}" destId="{274EFCB9-5F2B-4A96-ADB6-A7A44CD2C976}" srcOrd="0" destOrd="0" presId="urn:microsoft.com/office/officeart/2005/8/layout/cycle4"/>
    <dgm:cxn modelId="{7F827FDA-4409-4A3B-94B2-ED36ACDA3645}" type="presParOf" srcId="{274EFCB9-5F2B-4A96-ADB6-A7A44CD2C976}" destId="{BDF14643-64D7-4330-B81F-F368471FE01C}" srcOrd="0" destOrd="0" presId="urn:microsoft.com/office/officeart/2005/8/layout/cycle4"/>
    <dgm:cxn modelId="{F852EB24-D0E3-4E11-8D0F-6A0F1334E5E9}" type="presParOf" srcId="{BDF14643-64D7-4330-B81F-F368471FE01C}" destId="{59E8E087-B287-4787-8741-316FB9080FE1}" srcOrd="0" destOrd="0" presId="urn:microsoft.com/office/officeart/2005/8/layout/cycle4"/>
    <dgm:cxn modelId="{776C193D-945C-4DAB-A8D5-37DB918464BC}" type="presParOf" srcId="{BDF14643-64D7-4330-B81F-F368471FE01C}" destId="{05AC7FAA-2AEC-451F-A1E5-D39C8A7926AB}" srcOrd="1" destOrd="0" presId="urn:microsoft.com/office/officeart/2005/8/layout/cycle4"/>
    <dgm:cxn modelId="{00BBC238-D866-4B70-8596-09855938EC14}" type="presParOf" srcId="{274EFCB9-5F2B-4A96-ADB6-A7A44CD2C976}" destId="{1ECE3920-494A-462D-B816-917A61F6A7BE}" srcOrd="1" destOrd="0" presId="urn:microsoft.com/office/officeart/2005/8/layout/cycle4"/>
    <dgm:cxn modelId="{ED573B90-274C-482E-96F8-35A4D0779F3E}" type="presParOf" srcId="{1ECE3920-494A-462D-B816-917A61F6A7BE}" destId="{A1C6F2C5-10DF-4649-B979-043BB4D7E0CE}" srcOrd="0" destOrd="0" presId="urn:microsoft.com/office/officeart/2005/8/layout/cycle4"/>
    <dgm:cxn modelId="{062844B4-7193-4EB5-8A93-677246E82449}" type="presParOf" srcId="{1ECE3920-494A-462D-B816-917A61F6A7BE}" destId="{0407AC38-878A-4A49-AB18-402C92174D44}" srcOrd="1" destOrd="0" presId="urn:microsoft.com/office/officeart/2005/8/layout/cycle4"/>
    <dgm:cxn modelId="{F93FD7C8-1837-442B-8663-8D297F281CB7}" type="presParOf" srcId="{274EFCB9-5F2B-4A96-ADB6-A7A44CD2C976}" destId="{D1A008D0-0D86-466A-B6E6-6E5FA9CA5C57}" srcOrd="2" destOrd="0" presId="urn:microsoft.com/office/officeart/2005/8/layout/cycle4"/>
    <dgm:cxn modelId="{97C576C7-9564-4A7B-927A-B17EF204F29C}" type="presParOf" srcId="{D1A008D0-0D86-466A-B6E6-6E5FA9CA5C57}" destId="{954C0E02-A065-4D9C-BE18-10F1947C24CF}" srcOrd="0" destOrd="0" presId="urn:microsoft.com/office/officeart/2005/8/layout/cycle4"/>
    <dgm:cxn modelId="{09BE4E9C-348A-44AF-8554-0D3988A02E29}" type="presParOf" srcId="{D1A008D0-0D86-466A-B6E6-6E5FA9CA5C57}" destId="{192F0431-FDDB-411D-B999-09485BC4BA66}" srcOrd="1" destOrd="0" presId="urn:microsoft.com/office/officeart/2005/8/layout/cycle4"/>
    <dgm:cxn modelId="{81FE8672-F969-4F07-8950-CBBB35812EC2}" type="presParOf" srcId="{274EFCB9-5F2B-4A96-ADB6-A7A44CD2C976}" destId="{FE189DAD-5141-42F9-A425-139B0BCF8D1E}" srcOrd="3" destOrd="0" presId="urn:microsoft.com/office/officeart/2005/8/layout/cycle4"/>
    <dgm:cxn modelId="{C52D3127-5766-44CA-9084-3D8EA3CDAC4D}" type="presParOf" srcId="{FE189DAD-5141-42F9-A425-139B0BCF8D1E}" destId="{66BA1C27-7088-4103-9D0E-534FD6CF8450}" srcOrd="0" destOrd="0" presId="urn:microsoft.com/office/officeart/2005/8/layout/cycle4"/>
    <dgm:cxn modelId="{E4456A30-6509-4CB3-9FCE-F0D9D096B771}" type="presParOf" srcId="{FE189DAD-5141-42F9-A425-139B0BCF8D1E}" destId="{25400C04-6063-4719-AE73-34C99467828E}" srcOrd="1" destOrd="0" presId="urn:microsoft.com/office/officeart/2005/8/layout/cycle4"/>
    <dgm:cxn modelId="{8E04772F-0910-4C6E-B633-0868EA60162F}" type="presParOf" srcId="{274EFCB9-5F2B-4A96-ADB6-A7A44CD2C976}" destId="{7BCB1BF3-5C6C-4EF0-B4CF-C3462EEB62F5}" srcOrd="4" destOrd="0" presId="urn:microsoft.com/office/officeart/2005/8/layout/cycle4"/>
    <dgm:cxn modelId="{B7E4D7B0-48F1-4B01-8116-C6485CA35E30}" type="presParOf" srcId="{0513F4D3-BFE1-400F-BF15-4AD52689D624}" destId="{5F5D9C8E-CB6B-4501-A8DE-78F966240AD0}" srcOrd="1" destOrd="0" presId="urn:microsoft.com/office/officeart/2005/8/layout/cycle4"/>
    <dgm:cxn modelId="{D114AC54-F2D1-4723-BCAF-9D31905146BA}" type="presParOf" srcId="{5F5D9C8E-CB6B-4501-A8DE-78F966240AD0}" destId="{A9440F9A-A8C6-4216-AE8F-2B789E2C8B96}" srcOrd="0" destOrd="0" presId="urn:microsoft.com/office/officeart/2005/8/layout/cycle4"/>
    <dgm:cxn modelId="{FC9F3B80-4703-49A7-8F0D-D82CF8AD0B95}" type="presParOf" srcId="{5F5D9C8E-CB6B-4501-A8DE-78F966240AD0}" destId="{33DCE2A6-E7BE-4C91-85E9-9971E7F7BC1F}" srcOrd="1" destOrd="0" presId="urn:microsoft.com/office/officeart/2005/8/layout/cycle4"/>
    <dgm:cxn modelId="{9932EDE3-064E-4CC6-89EA-E1AE380667F8}" type="presParOf" srcId="{5F5D9C8E-CB6B-4501-A8DE-78F966240AD0}" destId="{02FCD79A-6526-4D5A-9A68-0C566AB67E7A}" srcOrd="2" destOrd="0" presId="urn:microsoft.com/office/officeart/2005/8/layout/cycle4"/>
    <dgm:cxn modelId="{E419664F-68DB-4CDA-BE95-4BD3B585EA16}" type="presParOf" srcId="{5F5D9C8E-CB6B-4501-A8DE-78F966240AD0}" destId="{2AF33C06-E368-4FC7-A364-2650286E83F8}" srcOrd="3" destOrd="0" presId="urn:microsoft.com/office/officeart/2005/8/layout/cycle4"/>
    <dgm:cxn modelId="{19044755-66BA-4950-B1EC-0FCDCCDA68D1}" type="presParOf" srcId="{5F5D9C8E-CB6B-4501-A8DE-78F966240AD0}" destId="{7D503813-F21D-4183-AAE3-A7FD72E95D44}" srcOrd="4" destOrd="0" presId="urn:microsoft.com/office/officeart/2005/8/layout/cycle4"/>
    <dgm:cxn modelId="{6BCB559F-BEE2-4BB6-9782-0704E785A30E}" type="presParOf" srcId="{0513F4D3-BFE1-400F-BF15-4AD52689D624}" destId="{E6A44E6A-AA12-4883-9C3E-6D96C3EBDE57}" srcOrd="2" destOrd="0" presId="urn:microsoft.com/office/officeart/2005/8/layout/cycle4"/>
    <dgm:cxn modelId="{F82DD9C6-BBAA-48E9-A178-D2A6B5C433E4}" type="presParOf" srcId="{0513F4D3-BFE1-400F-BF15-4AD52689D624}" destId="{0231B90A-C842-4AB0-A6A3-8CCCE59D6498}"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4C0E02-A065-4D9C-BE18-10F1947C24CF}">
      <dsp:nvSpPr>
        <dsp:cNvPr id="0" name=""/>
        <dsp:cNvSpPr/>
      </dsp:nvSpPr>
      <dsp:spPr>
        <a:xfrm>
          <a:off x="4970242" y="3077654"/>
          <a:ext cx="2402707" cy="1448307"/>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Tailor experimental satellite imagery and products to meet the users’ needs</a:t>
          </a:r>
          <a:endParaRPr lang="en-US" sz="1100" kern="1200" dirty="0"/>
        </a:p>
      </dsp:txBody>
      <dsp:txXfrm>
        <a:off x="5691054" y="3439731"/>
        <a:ext cx="1681895" cy="1086230"/>
      </dsp:txXfrm>
    </dsp:sp>
    <dsp:sp modelId="{66BA1C27-7088-4103-9D0E-534FD6CF8450}">
      <dsp:nvSpPr>
        <dsp:cNvPr id="0" name=""/>
        <dsp:cNvSpPr/>
      </dsp:nvSpPr>
      <dsp:spPr>
        <a:xfrm>
          <a:off x="795590" y="3077654"/>
          <a:ext cx="2422047" cy="1448307"/>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Show operations how satellite data can bring a resolution</a:t>
          </a:r>
          <a:endParaRPr lang="en-US" sz="1100" kern="1200" dirty="0"/>
        </a:p>
      </dsp:txBody>
      <dsp:txXfrm>
        <a:off x="795590" y="3439731"/>
        <a:ext cx="1695432" cy="1086230"/>
      </dsp:txXfrm>
    </dsp:sp>
    <dsp:sp modelId="{A1C6F2C5-10DF-4649-B979-043BB4D7E0CE}">
      <dsp:nvSpPr>
        <dsp:cNvPr id="0" name=""/>
        <dsp:cNvSpPr/>
      </dsp:nvSpPr>
      <dsp:spPr>
        <a:xfrm>
          <a:off x="4935754" y="0"/>
          <a:ext cx="2471682" cy="1448307"/>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b="0" kern="1200" dirty="0" smtClean="0"/>
            <a:t>Evaluate possible satellite solutions that may remedy the identified problem</a:t>
          </a:r>
          <a:endParaRPr lang="en-US" sz="1100" b="0" kern="1200" dirty="0"/>
        </a:p>
      </dsp:txBody>
      <dsp:txXfrm>
        <a:off x="5677259" y="0"/>
        <a:ext cx="1730177" cy="1086230"/>
      </dsp:txXfrm>
    </dsp:sp>
    <dsp:sp modelId="{59E8E087-B287-4787-8741-316FB9080FE1}">
      <dsp:nvSpPr>
        <dsp:cNvPr id="0" name=""/>
        <dsp:cNvSpPr/>
      </dsp:nvSpPr>
      <dsp:spPr>
        <a:xfrm>
          <a:off x="822162" y="0"/>
          <a:ext cx="2428732" cy="1448307"/>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Determine the problems confronting operational users on multiple levels</a:t>
          </a:r>
          <a:endParaRPr lang="en-US" sz="1100" kern="1200" dirty="0"/>
        </a:p>
      </dsp:txBody>
      <dsp:txXfrm>
        <a:off x="822162" y="0"/>
        <a:ext cx="1700112" cy="1086230"/>
      </dsp:txXfrm>
    </dsp:sp>
    <dsp:sp modelId="{A9440F9A-A8C6-4216-AE8F-2B789E2C8B96}">
      <dsp:nvSpPr>
        <dsp:cNvPr id="0" name=""/>
        <dsp:cNvSpPr/>
      </dsp:nvSpPr>
      <dsp:spPr>
        <a:xfrm>
          <a:off x="2109798" y="257979"/>
          <a:ext cx="1959741" cy="1959741"/>
        </a:xfrm>
        <a:prstGeom prst="pieWedg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Ask</a:t>
          </a:r>
          <a:endParaRPr lang="en-US" sz="2400" kern="1200" dirty="0"/>
        </a:p>
      </dsp:txBody>
      <dsp:txXfrm>
        <a:off x="2109798" y="257979"/>
        <a:ext cx="1959741" cy="1959741"/>
      </dsp:txXfrm>
    </dsp:sp>
    <dsp:sp modelId="{33DCE2A6-E7BE-4C91-85E9-9971E7F7BC1F}">
      <dsp:nvSpPr>
        <dsp:cNvPr id="0" name=""/>
        <dsp:cNvSpPr/>
      </dsp:nvSpPr>
      <dsp:spPr>
        <a:xfrm rot="5400000">
          <a:off x="4160059" y="257979"/>
          <a:ext cx="1959741" cy="1959741"/>
        </a:xfrm>
        <a:prstGeom prst="pieWedg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Assess</a:t>
          </a:r>
          <a:endParaRPr lang="en-US" sz="2400" kern="1200" dirty="0"/>
        </a:p>
      </dsp:txBody>
      <dsp:txXfrm rot="5400000">
        <a:off x="4160059" y="257979"/>
        <a:ext cx="1959741" cy="1959741"/>
      </dsp:txXfrm>
    </dsp:sp>
    <dsp:sp modelId="{02FCD79A-6526-4D5A-9A68-0C566AB67E7A}">
      <dsp:nvSpPr>
        <dsp:cNvPr id="0" name=""/>
        <dsp:cNvSpPr/>
      </dsp:nvSpPr>
      <dsp:spPr>
        <a:xfrm rot="10800000">
          <a:off x="4160059" y="2308240"/>
          <a:ext cx="1959741" cy="1959741"/>
        </a:xfrm>
        <a:prstGeom prst="pieWedg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Develop</a:t>
          </a:r>
          <a:endParaRPr lang="en-US" sz="2400" kern="1200" dirty="0"/>
        </a:p>
      </dsp:txBody>
      <dsp:txXfrm rot="10800000">
        <a:off x="4160059" y="2308240"/>
        <a:ext cx="1959741" cy="1959741"/>
      </dsp:txXfrm>
    </dsp:sp>
    <dsp:sp modelId="{2AF33C06-E368-4FC7-A364-2650286E83F8}">
      <dsp:nvSpPr>
        <dsp:cNvPr id="0" name=""/>
        <dsp:cNvSpPr/>
      </dsp:nvSpPr>
      <dsp:spPr>
        <a:xfrm rot="16200000">
          <a:off x="2109798" y="2308240"/>
          <a:ext cx="1959741" cy="1959741"/>
        </a:xfrm>
        <a:prstGeom prst="pieWedg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Deliver</a:t>
          </a:r>
          <a:endParaRPr lang="en-US" sz="2400" kern="1200" dirty="0"/>
        </a:p>
      </dsp:txBody>
      <dsp:txXfrm rot="16200000">
        <a:off x="2109798" y="2308240"/>
        <a:ext cx="1959741" cy="1959741"/>
      </dsp:txXfrm>
    </dsp:sp>
    <dsp:sp modelId="{E6A44E6A-AA12-4883-9C3E-6D96C3EBDE57}">
      <dsp:nvSpPr>
        <dsp:cNvPr id="0" name=""/>
        <dsp:cNvSpPr/>
      </dsp:nvSpPr>
      <dsp:spPr>
        <a:xfrm>
          <a:off x="3776484" y="1855644"/>
          <a:ext cx="676631" cy="588375"/>
        </a:xfrm>
        <a:prstGeom prst="circularArrow">
          <a:avLst/>
        </a:prstGeom>
        <a:solidFill>
          <a:schemeClr val="accent1">
            <a:tint val="6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0231B90A-C842-4AB0-A6A3-8CCCE59D6498}">
      <dsp:nvSpPr>
        <dsp:cNvPr id="0" name=""/>
        <dsp:cNvSpPr/>
      </dsp:nvSpPr>
      <dsp:spPr>
        <a:xfrm rot="10800000">
          <a:off x="3776484" y="2081942"/>
          <a:ext cx="676631" cy="588375"/>
        </a:xfrm>
        <a:prstGeom prst="circularArrow">
          <a:avLst/>
        </a:prstGeom>
        <a:solidFill>
          <a:schemeClr val="accent1">
            <a:tint val="60000"/>
            <a:hueOff val="0"/>
            <a:satOff val="0"/>
            <a:lumOff val="0"/>
            <a:alphaOff val="0"/>
          </a:schemeClr>
        </a:solidFill>
        <a:ln w="10000" cap="flat" cmpd="sng" algn="ctr">
          <a:solidFill>
            <a:schemeClr val="l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6ABAC4-3644-4050-AE62-5556C0408C58}" type="datetimeFigureOut">
              <a:rPr lang="en-US" smtClean="0"/>
              <a:t>8/17/2009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01AC9D-B1C7-43C0-940F-7EFE1C49D1B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smtClean="0"/>
              <a:t>bands 01-06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r>
              <a:rPr lang="en-US" smtClean="0"/>
              <a:t>IR bands 09-16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eaLnBrk="1" latinLnBrk="0" hangingPunct="1"/>
            <a:fld id="{23A271A1-F6D6-438B-A432-4747EE7ECD40}" type="datetimeFigureOut">
              <a:rPr lang="en-US" smtClean="0"/>
              <a:pPr algn="ctr" eaLnBrk="1" latinLnBrk="0" hangingPunct="1"/>
              <a:t>8/17/2009</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eaLnBrk="1" latinLnBrk="0" hangingPunct="1"/>
            <a:endParaRPr kumimoji="0"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kumimoji="0" lang="en-US" smtClean="0"/>
              <a:pPr/>
              <a:t>‹#›</a:t>
            </a:fld>
            <a:endParaRPr kumimoji="0" lang="en-US" dirty="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pPr/>
              <a:t>8/17/2009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3A271A1-F6D6-438B-A432-4747EE7ECD40}" type="datetimeFigureOut">
              <a:rPr lang="en-US" smtClean="0"/>
              <a:pPr/>
              <a:t>8/17/2009</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kumimoji="0"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kumimoji="0" lang="en-US" smtClean="0"/>
              <a:pPr/>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pPr/>
              <a:t>8/17/2009</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3A271A1-F6D6-438B-A432-4747EE7ECD40}" type="datetimeFigureOut">
              <a:rPr lang="en-US" smtClean="0"/>
              <a:pPr/>
              <a:t>8/17/2009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14" name="Footer Placeholder 13"/>
          <p:cNvSpPr>
            <a:spLocks noGrp="1"/>
          </p:cNvSpPr>
          <p:nvPr>
            <p:ph type="ftr" sz="quarter" idx="12"/>
          </p:nvPr>
        </p:nvSpPr>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3A271A1-F6D6-438B-A432-4747EE7ECD40}" type="datetimeFigureOut">
              <a:rPr lang="en-US" smtClean="0"/>
              <a:pPr/>
              <a:t>8/17/2009</a:t>
            </a:fld>
            <a:endParaRPr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2" name="Footer Placeholder 11"/>
          <p:cNvSpPr>
            <a:spLocks noGrp="1"/>
          </p:cNvSpPr>
          <p:nvPr>
            <p:ph type="ftr" sz="quarter" idx="17"/>
          </p:nvPr>
        </p:nvSpPr>
        <p:spPr/>
        <p:txBody>
          <a:bodyPr rtlCol="0"/>
          <a:lstStyle/>
          <a:p>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3A271A1-F6D6-438B-A432-4747EE7ECD40}" type="datetimeFigureOut">
              <a:rPr lang="en-US" smtClean="0"/>
              <a:pPr/>
              <a:t>8/17/2009</a:t>
            </a:fld>
            <a:endParaRPr lang="en-US"/>
          </a:p>
        </p:txBody>
      </p:sp>
      <p:sp>
        <p:nvSpPr>
          <p:cNvPr id="12" name="Slide Number Placehold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4" name="Footer Placeholder 13"/>
          <p:cNvSpPr>
            <a:spLocks noGrp="1"/>
          </p:cNvSpPr>
          <p:nvPr>
            <p:ph type="ftr" sz="quarter" idx="17"/>
          </p:nvPr>
        </p:nvSpPr>
        <p:spPr/>
        <p:txBody>
          <a:bodyPr rtlCol="0"/>
          <a:lstStyle/>
          <a:p>
            <a:endParaRPr kumimoji="0"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3A271A1-F6D6-438B-A432-4747EE7ECD40}" type="datetimeFigureOut">
              <a:rPr lang="en-US" smtClean="0"/>
              <a:pPr/>
              <a:t>8/17/2009</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271A1-F6D6-438B-A432-4747EE7ECD40}" type="datetimeFigureOut">
              <a:rPr lang="en-US" smtClean="0"/>
              <a:pPr/>
              <a:t>8/17/2009</a:t>
            </a:fld>
            <a:endParaRPr lang="en-US"/>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kumimoji="0" lang="en-US" smtClean="0"/>
              <a:pPr/>
              <a:t>‹#›</a:t>
            </a:fld>
            <a:endParaRPr kumimoji="0"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3A271A1-F6D6-438B-A432-4747EE7ECD40}" type="datetimeFigureOut">
              <a:rPr lang="en-US" smtClean="0"/>
              <a:pPr/>
              <a:t>8/17/2009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3A271A1-F6D6-438B-A432-4747EE7ECD40}" type="datetimeFigureOut">
              <a:rPr lang="en-US" smtClean="0"/>
              <a:pPr/>
              <a:t>8/17/2009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eaLnBrk="1" latinLnBrk="0" hangingPunct="1"/>
            <a:fld id="{F0C94032-CD4C-4C25-B0C2-CEC720522D92}" type="slidenum">
              <a:rPr kumimoji="0" lang="en-US" smtClean="0"/>
              <a:pPr algn="ctr" eaLnBrk="1" latinLnBrk="0" hangingPunct="1"/>
              <a:t>‹#›</a:t>
            </a:fld>
            <a:endParaRPr kumimoji="0"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endParaRPr kumimoji="0"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3A271A1-F6D6-438B-A432-4747EE7ECD40}" type="datetimeFigureOut">
              <a:rPr lang="en-US" smtClean="0"/>
              <a:pPr/>
              <a:t>8/17/2009</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4038600"/>
            <a:ext cx="6477000" cy="1828800"/>
          </a:xfrm>
        </p:spPr>
        <p:txBody>
          <a:bodyPr>
            <a:normAutofit fontScale="90000"/>
          </a:bodyPr>
          <a:lstStyle/>
          <a:p>
            <a:r>
              <a:rPr lang="en-US" dirty="0" smtClean="0"/>
              <a:t>How CIMSS Contributes to the GOES-R Proving Ground, and Possible Implications for Alaska</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Jordan </a:t>
            </a:r>
            <a:r>
              <a:rPr lang="en-US" dirty="0" err="1" smtClean="0"/>
              <a:t>Gerth</a:t>
            </a:r>
            <a:endParaRPr lang="en-US" dirty="0" smtClean="0"/>
          </a:p>
          <a:p>
            <a:r>
              <a:rPr lang="en-US" dirty="0" smtClean="0"/>
              <a:t>August 2009</a:t>
            </a:r>
            <a:endParaRPr lang="en-US" dirty="0"/>
          </a:p>
        </p:txBody>
      </p:sp>
      <p:pic>
        <p:nvPicPr>
          <p:cNvPr id="4" name="Picture 4" descr="http://cimss.ssec.wisc.edu/logo/fullsize/cimss-logo-big-transp.gif"/>
          <p:cNvPicPr>
            <a:picLocks noChangeAspect="1" noChangeArrowheads="1"/>
          </p:cNvPicPr>
          <p:nvPr/>
        </p:nvPicPr>
        <p:blipFill>
          <a:blip r:embed="rId2" cstate="print"/>
          <a:srcRect/>
          <a:stretch>
            <a:fillRect/>
          </a:stretch>
        </p:blipFill>
        <p:spPr bwMode="auto">
          <a:xfrm>
            <a:off x="609600" y="5638800"/>
            <a:ext cx="1524000" cy="1031875"/>
          </a:xfrm>
          <a:prstGeom prst="rect">
            <a:avLst/>
          </a:prstGeom>
          <a:noFill/>
          <a:ln w="9525">
            <a:noFill/>
            <a:miter lim="800000"/>
            <a:headEnd/>
            <a:tailEnd/>
          </a:ln>
        </p:spPr>
      </p:pic>
      <p:pic>
        <p:nvPicPr>
          <p:cNvPr id="5" name="Picture 2" descr="Bucky Badger Icon"/>
          <p:cNvPicPr>
            <a:picLocks noChangeAspect="1" noChangeArrowheads="1"/>
          </p:cNvPicPr>
          <p:nvPr/>
        </p:nvPicPr>
        <p:blipFill>
          <a:blip r:embed="rId3" cstate="print"/>
          <a:srcRect/>
          <a:stretch>
            <a:fillRect/>
          </a:stretch>
        </p:blipFill>
        <p:spPr bwMode="auto">
          <a:xfrm>
            <a:off x="7620000" y="3657600"/>
            <a:ext cx="1428750" cy="1847850"/>
          </a:xfrm>
          <a:prstGeom prst="rect">
            <a:avLst/>
          </a:prstGeom>
          <a:noFill/>
          <a:ln w="9525">
            <a:noFill/>
            <a:miter lim="800000"/>
            <a:headEnd/>
            <a:tailEnd/>
          </a:ln>
        </p:spPr>
      </p:pic>
      <p:pic>
        <p:nvPicPr>
          <p:cNvPr id="6" name="Picture 8" descr="http://goes.gsfc.nasa.gov/images/GOES-R_Color_Med.jpg"/>
          <p:cNvPicPr>
            <a:picLocks noChangeAspect="1" noChangeArrowheads="1"/>
          </p:cNvPicPr>
          <p:nvPr/>
        </p:nvPicPr>
        <p:blipFill>
          <a:blip r:embed="rId4" cstate="print"/>
          <a:srcRect/>
          <a:stretch>
            <a:fillRect/>
          </a:stretch>
        </p:blipFill>
        <p:spPr bwMode="auto">
          <a:xfrm>
            <a:off x="5638800" y="304800"/>
            <a:ext cx="29718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Striped Right Arrow 6"/>
          <p:cNvSpPr/>
          <p:nvPr/>
        </p:nvSpPr>
        <p:spPr>
          <a:xfrm>
            <a:off x="304800" y="1181100"/>
            <a:ext cx="5105400" cy="1828800"/>
          </a:xfrm>
          <a:prstGeom prst="striped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20060830_01_full"/>
          <p:cNvPicPr>
            <a:picLocks noChangeAspect="1" noChangeArrowheads="1"/>
          </p:cNvPicPr>
          <p:nvPr/>
        </p:nvPicPr>
        <p:blipFill>
          <a:blip r:embed="rId5" cstate="print"/>
          <a:srcRect/>
          <a:stretch>
            <a:fillRect/>
          </a:stretch>
        </p:blipFill>
        <p:spPr bwMode="auto">
          <a:xfrm>
            <a:off x="2767012" y="952500"/>
            <a:ext cx="1652588" cy="1239059"/>
          </a:xfrm>
          <a:prstGeom prst="rect">
            <a:avLst/>
          </a:prstGeom>
          <a:noFill/>
        </p:spPr>
      </p:pic>
      <p:pic>
        <p:nvPicPr>
          <p:cNvPr id="9" name="Picture 9" descr="20060707_02_full"/>
          <p:cNvPicPr>
            <a:picLocks noChangeAspect="1" noChangeArrowheads="1"/>
          </p:cNvPicPr>
          <p:nvPr/>
        </p:nvPicPr>
        <p:blipFill>
          <a:blip r:embed="rId6" cstate="print"/>
          <a:srcRect/>
          <a:stretch>
            <a:fillRect/>
          </a:stretch>
        </p:blipFill>
        <p:spPr bwMode="auto">
          <a:xfrm>
            <a:off x="838200" y="1562100"/>
            <a:ext cx="2109788" cy="1581854"/>
          </a:xfrm>
          <a:prstGeom prst="rect">
            <a:avLst/>
          </a:prstGeom>
          <a:noFill/>
        </p:spPr>
      </p:pic>
      <p:pic>
        <p:nvPicPr>
          <p:cNvPr id="10" name="Picture 7" descr="20060707_12_full"/>
          <p:cNvPicPr>
            <a:picLocks noChangeAspect="1" noChangeArrowheads="1"/>
          </p:cNvPicPr>
          <p:nvPr/>
        </p:nvPicPr>
        <p:blipFill>
          <a:blip r:embed="rId7" cstate="print"/>
          <a:srcRect/>
          <a:stretch>
            <a:fillRect/>
          </a:stretch>
        </p:blipFill>
        <p:spPr bwMode="auto">
          <a:xfrm>
            <a:off x="1295400" y="304800"/>
            <a:ext cx="1981200" cy="1485900"/>
          </a:xfrm>
          <a:prstGeom prst="rect">
            <a:avLst/>
          </a:prstGeom>
          <a:noFill/>
        </p:spPr>
      </p:pic>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867" y="290313"/>
            <a:ext cx="7969783" cy="1106987"/>
          </a:xfrm>
        </p:spPr>
        <p:txBody>
          <a:bodyPr/>
          <a:lstStyle/>
          <a:p>
            <a:pPr eaLnBrk="1" fontAlgn="auto" hangingPunct="1">
              <a:spcAft>
                <a:spcPts val="0"/>
              </a:spcAft>
              <a:defRPr/>
            </a:pPr>
            <a:r>
              <a:rPr lang="en-US" dirty="0" smtClean="0"/>
              <a:t>Develop</a:t>
            </a:r>
            <a:endParaRPr lang="en-US" dirty="0"/>
          </a:p>
        </p:txBody>
      </p:sp>
      <p:sp>
        <p:nvSpPr>
          <p:cNvPr id="18435" name="Rectangle 5"/>
          <p:cNvSpPr>
            <a:spLocks noGrp="1"/>
          </p:cNvSpPr>
          <p:nvPr>
            <p:ph type="body" idx="4294967295"/>
          </p:nvPr>
        </p:nvSpPr>
        <p:spPr/>
        <p:txBody>
          <a:bodyPr/>
          <a:lstStyle/>
          <a:p>
            <a:pPr eaLnBrk="1" hangingPunct="1">
              <a:lnSpc>
                <a:spcPct val="90000"/>
              </a:lnSpc>
            </a:pPr>
            <a:r>
              <a:rPr lang="en-US" sz="2300" smtClean="0"/>
              <a:t>There are three types of product development for research to operations projects:</a:t>
            </a:r>
          </a:p>
          <a:p>
            <a:pPr lvl="1" eaLnBrk="1" hangingPunct="1">
              <a:lnSpc>
                <a:spcPct val="90000"/>
              </a:lnSpc>
            </a:pPr>
            <a:r>
              <a:rPr lang="en-US" sz="2100" smtClean="0"/>
              <a:t>Implementation of imagery or well-established derived products existing in a research capacity with little or no modification</a:t>
            </a:r>
          </a:p>
          <a:p>
            <a:pPr lvl="1" eaLnBrk="1" hangingPunct="1">
              <a:lnSpc>
                <a:spcPct val="90000"/>
              </a:lnSpc>
            </a:pPr>
            <a:r>
              <a:rPr lang="en-US" sz="2100" smtClean="0"/>
              <a:t>The creation of a new product based on research not yet transferred to operations</a:t>
            </a:r>
          </a:p>
          <a:p>
            <a:pPr lvl="2" eaLnBrk="1" hangingPunct="1">
              <a:lnSpc>
                <a:spcPct val="90000"/>
              </a:lnSpc>
            </a:pPr>
            <a:r>
              <a:rPr lang="en-US" sz="1900" smtClean="0"/>
              <a:t>Assure any new product validates prior to implementation.  Research to operations projects should not be used for validation, only functionality and usability.</a:t>
            </a:r>
          </a:p>
          <a:p>
            <a:pPr lvl="1" eaLnBrk="1" hangingPunct="1">
              <a:lnSpc>
                <a:spcPct val="90000"/>
              </a:lnSpc>
            </a:pPr>
            <a:r>
              <a:rPr lang="en-US" sz="2100" smtClean="0"/>
              <a:t>Infusing new or existing data into an algorithm or model for expected improvement</a:t>
            </a:r>
          </a:p>
          <a:p>
            <a:pPr lvl="2" eaLnBrk="1" hangingPunct="1">
              <a:lnSpc>
                <a:spcPct val="90000"/>
              </a:lnSpc>
            </a:pPr>
            <a:r>
              <a:rPr lang="en-US" sz="1900" smtClean="0"/>
              <a:t>Specifically, using high-resolution data in adequate numerical weather prediction arrangements to better the initial conditions, create better forecasts</a:t>
            </a:r>
          </a:p>
        </p:txBody>
      </p:sp>
      <p:pic>
        <p:nvPicPr>
          <p:cNvPr id="18436"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ASINIT"/>
          <p:cNvPicPr>
            <a:picLocks noChangeAspect="1" noChangeArrowheads="1"/>
          </p:cNvPicPr>
          <p:nvPr/>
        </p:nvPicPr>
        <p:blipFill>
          <a:blip r:embed="rId2" cstate="print"/>
          <a:srcRect/>
          <a:stretch>
            <a:fillRect/>
          </a:stretch>
        </p:blipFill>
        <p:spPr bwMode="auto">
          <a:xfrm>
            <a:off x="6467475" y="854075"/>
            <a:ext cx="2447925" cy="1736725"/>
          </a:xfrm>
          <a:prstGeom prst="rect">
            <a:avLst/>
          </a:prstGeom>
          <a:noFill/>
          <a:ln w="9525">
            <a:noFill/>
            <a:miter lim="800000"/>
            <a:headEnd/>
            <a:tailEnd/>
          </a:ln>
        </p:spPr>
      </p:pic>
      <p:sp>
        <p:nvSpPr>
          <p:cNvPr id="19459" name="Rectangle 3"/>
          <p:cNvSpPr>
            <a:spLocks noChangeArrowheads="1"/>
          </p:cNvSpPr>
          <p:nvPr/>
        </p:nvSpPr>
        <p:spPr bwMode="auto">
          <a:xfrm>
            <a:off x="3124200" y="5638800"/>
            <a:ext cx="2667000" cy="1066800"/>
          </a:xfrm>
          <a:prstGeom prst="rect">
            <a:avLst/>
          </a:prstGeom>
          <a:noFill/>
          <a:ln w="9525">
            <a:noFill/>
            <a:miter lim="800000"/>
            <a:headEnd/>
            <a:tailEnd/>
          </a:ln>
        </p:spPr>
        <p:txBody>
          <a:bodyPr>
            <a:spAutoFit/>
          </a:bodyPr>
          <a:lstStyle/>
          <a:p>
            <a:r>
              <a:rPr lang="en-US" sz="1600" b="1">
                <a:solidFill>
                  <a:srgbClr val="FF0000"/>
                </a:solidFill>
              </a:rPr>
              <a:t>Motion</a:t>
            </a:r>
          </a:p>
          <a:p>
            <a:r>
              <a:rPr lang="en-US" sz="1200" b="1"/>
              <a:t>  Cloud track, bright temperature</a:t>
            </a:r>
          </a:p>
          <a:p>
            <a:r>
              <a:rPr lang="en-US" sz="1200" b="1"/>
              <a:t>  Geo and Polar</a:t>
            </a:r>
          </a:p>
          <a:p>
            <a:r>
              <a:rPr lang="en-US" sz="1200" b="1"/>
              <a:t>  Height assignment errors</a:t>
            </a:r>
            <a:endParaRPr lang="en-US" sz="1200" b="1" u="sng"/>
          </a:p>
          <a:p>
            <a:r>
              <a:rPr lang="en-US" sz="1200" b="1"/>
              <a:t>  Radiance tracking (4Dvar) </a:t>
            </a:r>
          </a:p>
        </p:txBody>
      </p:sp>
      <p:sp>
        <p:nvSpPr>
          <p:cNvPr id="19460" name="Text Box 4"/>
          <p:cNvSpPr txBox="1">
            <a:spLocks noChangeArrowheads="1"/>
          </p:cNvSpPr>
          <p:nvPr/>
        </p:nvSpPr>
        <p:spPr bwMode="auto">
          <a:xfrm>
            <a:off x="0" y="76200"/>
            <a:ext cx="9144000" cy="519113"/>
          </a:xfrm>
          <a:prstGeom prst="rect">
            <a:avLst/>
          </a:prstGeom>
          <a:noFill/>
          <a:ln w="9525">
            <a:noFill/>
            <a:miter lim="800000"/>
            <a:headEnd/>
            <a:tailEnd/>
          </a:ln>
        </p:spPr>
        <p:txBody>
          <a:bodyPr>
            <a:spAutoFit/>
          </a:bodyPr>
          <a:lstStyle/>
          <a:p>
            <a:pPr algn="ctr" eaLnBrk="0" hangingPunct="0"/>
            <a:r>
              <a:rPr lang="en-US" sz="2800" b="1" u="sng"/>
              <a:t>Information Extracted from Satellites</a:t>
            </a:r>
          </a:p>
        </p:txBody>
      </p:sp>
      <p:sp>
        <p:nvSpPr>
          <p:cNvPr id="19461" name="Rectangle 5"/>
          <p:cNvSpPr>
            <a:spLocks noChangeArrowheads="1"/>
          </p:cNvSpPr>
          <p:nvPr/>
        </p:nvSpPr>
        <p:spPr bwMode="auto">
          <a:xfrm>
            <a:off x="76200" y="1219200"/>
            <a:ext cx="2514600" cy="1066800"/>
          </a:xfrm>
          <a:prstGeom prst="rect">
            <a:avLst/>
          </a:prstGeom>
          <a:noFill/>
          <a:ln w="9525">
            <a:noFill/>
            <a:miter lim="800000"/>
            <a:headEnd/>
            <a:tailEnd/>
          </a:ln>
        </p:spPr>
        <p:txBody>
          <a:bodyPr>
            <a:spAutoFit/>
          </a:bodyPr>
          <a:lstStyle/>
          <a:p>
            <a:pPr eaLnBrk="0" hangingPunct="0"/>
            <a:r>
              <a:rPr lang="en-US" sz="1600" b="1">
                <a:solidFill>
                  <a:srgbClr val="FF0000"/>
                </a:solidFill>
              </a:rPr>
              <a:t>Radiances</a:t>
            </a:r>
          </a:p>
          <a:p>
            <a:pPr eaLnBrk="0" hangingPunct="0"/>
            <a:r>
              <a:rPr lang="en-US" sz="1200" b="1"/>
              <a:t>   Direct assimilation (3Dvar)</a:t>
            </a:r>
          </a:p>
          <a:p>
            <a:pPr eaLnBrk="0" hangingPunct="0"/>
            <a:r>
              <a:rPr lang="en-US" sz="1200" b="1"/>
              <a:t>   Requires knowledge of errors</a:t>
            </a:r>
          </a:p>
          <a:p>
            <a:pPr eaLnBrk="0" hangingPunct="0"/>
            <a:r>
              <a:rPr lang="en-US" sz="1200" b="1"/>
              <a:t>   Scale dependence</a:t>
            </a:r>
          </a:p>
          <a:p>
            <a:pPr eaLnBrk="0" hangingPunct="0"/>
            <a:r>
              <a:rPr lang="en-US" sz="1200" b="1"/>
              <a:t>   Surface type restrictions</a:t>
            </a:r>
          </a:p>
        </p:txBody>
      </p:sp>
      <p:sp>
        <p:nvSpPr>
          <p:cNvPr id="19462" name="Rectangle 6"/>
          <p:cNvSpPr>
            <a:spLocks noChangeArrowheads="1"/>
          </p:cNvSpPr>
          <p:nvPr/>
        </p:nvSpPr>
        <p:spPr bwMode="auto">
          <a:xfrm>
            <a:off x="5715000" y="5638800"/>
            <a:ext cx="3429000" cy="1066800"/>
          </a:xfrm>
          <a:prstGeom prst="rect">
            <a:avLst/>
          </a:prstGeom>
          <a:noFill/>
          <a:ln w="9525">
            <a:noFill/>
            <a:miter lim="800000"/>
            <a:headEnd/>
            <a:tailEnd/>
          </a:ln>
        </p:spPr>
        <p:txBody>
          <a:bodyPr>
            <a:spAutoFit/>
          </a:bodyPr>
          <a:lstStyle/>
          <a:p>
            <a:r>
              <a:rPr lang="en-US" sz="1600" b="1">
                <a:solidFill>
                  <a:srgbClr val="FF0000"/>
                </a:solidFill>
              </a:rPr>
              <a:t>Retrieved parameters</a:t>
            </a:r>
          </a:p>
          <a:p>
            <a:r>
              <a:rPr lang="en-US" sz="1200" b="1"/>
              <a:t>   Dependent variable assimilation (1,3Dvar)</a:t>
            </a:r>
          </a:p>
          <a:p>
            <a:r>
              <a:rPr lang="en-US" sz="1200" b="1"/>
              <a:t>   Requires knowledge of </a:t>
            </a:r>
            <a:r>
              <a:rPr lang="en-US" sz="1200" b="1" i="1" u="sng"/>
              <a:t>retrieval errors</a:t>
            </a:r>
          </a:p>
          <a:p>
            <a:r>
              <a:rPr lang="en-US" sz="1200" b="1"/>
              <a:t>   Physical accuracy, non-linearity</a:t>
            </a:r>
          </a:p>
          <a:p>
            <a:r>
              <a:rPr lang="en-US" sz="1200" b="1"/>
              <a:t>   Bypass surface type restrictions  </a:t>
            </a:r>
          </a:p>
        </p:txBody>
      </p:sp>
      <p:pic>
        <p:nvPicPr>
          <p:cNvPr id="19463" name="Picture 7" descr="snpwa"/>
          <p:cNvPicPr>
            <a:picLocks noChangeAspect="1" noChangeArrowheads="1"/>
          </p:cNvPicPr>
          <p:nvPr/>
        </p:nvPicPr>
        <p:blipFill>
          <a:blip r:embed="rId3" cstate="print"/>
          <a:srcRect r="5333"/>
          <a:stretch>
            <a:fillRect/>
          </a:stretch>
        </p:blipFill>
        <p:spPr bwMode="auto">
          <a:xfrm>
            <a:off x="4724400" y="3657600"/>
            <a:ext cx="4267200" cy="2003425"/>
          </a:xfrm>
          <a:prstGeom prst="rect">
            <a:avLst/>
          </a:prstGeom>
          <a:noFill/>
          <a:ln w="9525">
            <a:noFill/>
            <a:miter lim="800000"/>
            <a:headEnd/>
            <a:tailEnd/>
          </a:ln>
        </p:spPr>
      </p:pic>
      <p:pic>
        <p:nvPicPr>
          <p:cNvPr id="19464" name="Picture 8" descr="OBSFILT"/>
          <p:cNvPicPr>
            <a:picLocks noChangeAspect="1" noChangeArrowheads="1"/>
          </p:cNvPicPr>
          <p:nvPr/>
        </p:nvPicPr>
        <p:blipFill>
          <a:blip r:embed="rId4" cstate="print"/>
          <a:srcRect/>
          <a:stretch>
            <a:fillRect/>
          </a:stretch>
        </p:blipFill>
        <p:spPr bwMode="auto">
          <a:xfrm>
            <a:off x="4495800" y="1676400"/>
            <a:ext cx="2438400" cy="1728788"/>
          </a:xfrm>
          <a:prstGeom prst="rect">
            <a:avLst/>
          </a:prstGeom>
          <a:noFill/>
          <a:ln w="9525">
            <a:noFill/>
            <a:miter lim="800000"/>
            <a:headEnd/>
            <a:tailEnd/>
          </a:ln>
        </p:spPr>
      </p:pic>
      <p:pic>
        <p:nvPicPr>
          <p:cNvPr id="19465" name="Picture 9" descr="MODETA"/>
          <p:cNvPicPr>
            <a:picLocks noChangeAspect="1" noChangeArrowheads="1"/>
          </p:cNvPicPr>
          <p:nvPr/>
        </p:nvPicPr>
        <p:blipFill>
          <a:blip r:embed="rId5" cstate="print"/>
          <a:srcRect/>
          <a:stretch>
            <a:fillRect/>
          </a:stretch>
        </p:blipFill>
        <p:spPr bwMode="auto">
          <a:xfrm>
            <a:off x="2514600" y="846138"/>
            <a:ext cx="2459038" cy="1744662"/>
          </a:xfrm>
          <a:prstGeom prst="rect">
            <a:avLst/>
          </a:prstGeom>
          <a:noFill/>
          <a:ln w="9525">
            <a:noFill/>
            <a:miter lim="800000"/>
            <a:headEnd/>
            <a:tailEnd/>
          </a:ln>
        </p:spPr>
      </p:pic>
      <p:sp>
        <p:nvSpPr>
          <p:cNvPr id="19466" name="Text Box 10"/>
          <p:cNvSpPr txBox="1">
            <a:spLocks noChangeArrowheads="1"/>
          </p:cNvSpPr>
          <p:nvPr/>
        </p:nvSpPr>
        <p:spPr bwMode="auto">
          <a:xfrm>
            <a:off x="2438400" y="898525"/>
            <a:ext cx="1752600" cy="396875"/>
          </a:xfrm>
          <a:prstGeom prst="rect">
            <a:avLst/>
          </a:prstGeom>
          <a:noFill/>
          <a:ln w="9525">
            <a:noFill/>
            <a:miter lim="800000"/>
            <a:headEnd/>
            <a:tailEnd/>
          </a:ln>
        </p:spPr>
        <p:txBody>
          <a:bodyPr>
            <a:spAutoFit/>
          </a:bodyPr>
          <a:lstStyle/>
          <a:p>
            <a:pPr algn="ctr" eaLnBrk="0" hangingPunct="0">
              <a:spcBef>
                <a:spcPct val="50000"/>
              </a:spcBef>
            </a:pPr>
            <a:r>
              <a:rPr lang="en-US" sz="1000" b="1"/>
              <a:t>Brightness temperature from initial model fields</a:t>
            </a:r>
          </a:p>
        </p:txBody>
      </p:sp>
      <p:sp>
        <p:nvSpPr>
          <p:cNvPr id="19467" name="Text Box 11"/>
          <p:cNvSpPr txBox="1">
            <a:spLocks noChangeArrowheads="1"/>
          </p:cNvSpPr>
          <p:nvPr/>
        </p:nvSpPr>
        <p:spPr bwMode="auto">
          <a:xfrm>
            <a:off x="5029200" y="1752600"/>
            <a:ext cx="1295400" cy="396875"/>
          </a:xfrm>
          <a:prstGeom prst="rect">
            <a:avLst/>
          </a:prstGeom>
          <a:noFill/>
          <a:ln w="9525">
            <a:noFill/>
            <a:miter lim="800000"/>
            <a:headEnd/>
            <a:tailEnd/>
          </a:ln>
        </p:spPr>
        <p:txBody>
          <a:bodyPr>
            <a:spAutoFit/>
          </a:bodyPr>
          <a:lstStyle/>
          <a:p>
            <a:pPr algn="ctr" eaLnBrk="0" hangingPunct="0">
              <a:spcBef>
                <a:spcPct val="50000"/>
              </a:spcBef>
            </a:pPr>
            <a:r>
              <a:rPr lang="en-US" sz="1000" b="1"/>
              <a:t>GOES brightness temperatures</a:t>
            </a:r>
          </a:p>
        </p:txBody>
      </p:sp>
      <p:sp>
        <p:nvSpPr>
          <p:cNvPr id="19468" name="Text Box 12"/>
          <p:cNvSpPr txBox="1">
            <a:spLocks noChangeArrowheads="1"/>
          </p:cNvSpPr>
          <p:nvPr/>
        </p:nvSpPr>
        <p:spPr bwMode="auto">
          <a:xfrm>
            <a:off x="6400800" y="898525"/>
            <a:ext cx="1676400" cy="549275"/>
          </a:xfrm>
          <a:prstGeom prst="rect">
            <a:avLst/>
          </a:prstGeom>
          <a:noFill/>
          <a:ln w="9525">
            <a:noFill/>
            <a:miter lim="800000"/>
            <a:headEnd/>
            <a:tailEnd/>
          </a:ln>
        </p:spPr>
        <p:txBody>
          <a:bodyPr>
            <a:spAutoFit/>
          </a:bodyPr>
          <a:lstStyle/>
          <a:p>
            <a:pPr algn="ctr" eaLnBrk="0" hangingPunct="0">
              <a:spcBef>
                <a:spcPct val="50000"/>
              </a:spcBef>
            </a:pPr>
            <a:r>
              <a:rPr lang="en-US" sz="1000" b="1"/>
              <a:t>Brightness temperature from model fields after assimilation</a:t>
            </a:r>
          </a:p>
        </p:txBody>
      </p:sp>
      <p:pic>
        <p:nvPicPr>
          <p:cNvPr id="19469" name="Picture 13" descr="wg810ir-1"/>
          <p:cNvPicPr>
            <a:picLocks noChangeAspect="1" noChangeArrowheads="1"/>
          </p:cNvPicPr>
          <p:nvPr/>
        </p:nvPicPr>
        <p:blipFill>
          <a:blip r:embed="rId6" cstate="print"/>
          <a:srcRect/>
          <a:stretch>
            <a:fillRect/>
          </a:stretch>
        </p:blipFill>
        <p:spPr bwMode="auto">
          <a:xfrm>
            <a:off x="152400" y="3465513"/>
            <a:ext cx="4114800" cy="2184400"/>
          </a:xfrm>
          <a:prstGeom prst="rect">
            <a:avLst/>
          </a:prstGeom>
          <a:noFill/>
          <a:ln w="9525">
            <a:noFill/>
            <a:miter lim="800000"/>
            <a:headEnd/>
            <a:tailEnd/>
          </a:ln>
        </p:spPr>
      </p:pic>
      <p:sp>
        <p:nvSpPr>
          <p:cNvPr id="19470" name="Line 14"/>
          <p:cNvSpPr>
            <a:spLocks noChangeShapeType="1"/>
          </p:cNvSpPr>
          <p:nvPr/>
        </p:nvSpPr>
        <p:spPr bwMode="auto">
          <a:xfrm>
            <a:off x="3657600" y="2590800"/>
            <a:ext cx="838200" cy="457200"/>
          </a:xfrm>
          <a:prstGeom prst="line">
            <a:avLst/>
          </a:prstGeom>
          <a:noFill/>
          <a:ln w="41275">
            <a:solidFill>
              <a:srgbClr val="FF0000"/>
            </a:solidFill>
            <a:round/>
            <a:headEnd/>
            <a:tailEnd type="triangle" w="med" len="med"/>
          </a:ln>
        </p:spPr>
        <p:txBody>
          <a:bodyPr wrap="none" anchor="ctr"/>
          <a:lstStyle/>
          <a:p>
            <a:endParaRPr lang="en-US"/>
          </a:p>
        </p:txBody>
      </p:sp>
      <p:sp>
        <p:nvSpPr>
          <p:cNvPr id="19471" name="Line 15"/>
          <p:cNvSpPr>
            <a:spLocks noChangeShapeType="1"/>
          </p:cNvSpPr>
          <p:nvPr/>
        </p:nvSpPr>
        <p:spPr bwMode="auto">
          <a:xfrm flipV="1">
            <a:off x="6934200" y="2590800"/>
            <a:ext cx="762000" cy="457200"/>
          </a:xfrm>
          <a:prstGeom prst="line">
            <a:avLst/>
          </a:prstGeom>
          <a:noFill/>
          <a:ln w="41275">
            <a:solidFill>
              <a:srgbClr val="FF0000"/>
            </a:solidFill>
            <a:round/>
            <a:headEnd/>
            <a:tailEnd type="triangle" w="med" len="med"/>
          </a:ln>
        </p:spPr>
        <p:txBody>
          <a:bodyPr wrap="none" anchor="ctr"/>
          <a:lstStyle/>
          <a:p>
            <a:endParaRPr lang="en-US"/>
          </a:p>
        </p:txBody>
      </p:sp>
      <p:sp>
        <p:nvSpPr>
          <p:cNvPr id="19472" name="Text Box 16"/>
          <p:cNvSpPr txBox="1">
            <a:spLocks noChangeArrowheads="1"/>
          </p:cNvSpPr>
          <p:nvPr/>
        </p:nvSpPr>
        <p:spPr bwMode="auto">
          <a:xfrm>
            <a:off x="5029200" y="1082675"/>
            <a:ext cx="1295400" cy="517525"/>
          </a:xfrm>
          <a:prstGeom prst="rect">
            <a:avLst/>
          </a:prstGeom>
          <a:noFill/>
          <a:ln w="9525">
            <a:noFill/>
            <a:miter lim="800000"/>
            <a:headEnd/>
            <a:tailEnd/>
          </a:ln>
        </p:spPr>
        <p:txBody>
          <a:bodyPr>
            <a:spAutoFit/>
          </a:bodyPr>
          <a:lstStyle/>
          <a:p>
            <a:pPr algn="ctr" eaLnBrk="0" hangingPunct="0">
              <a:spcBef>
                <a:spcPct val="50000"/>
              </a:spcBef>
            </a:pPr>
            <a:r>
              <a:rPr lang="en-US" sz="1400" b="1"/>
              <a:t>Radiance  Assimilation</a:t>
            </a:r>
          </a:p>
        </p:txBody>
      </p:sp>
      <p:sp>
        <p:nvSpPr>
          <p:cNvPr id="19473" name="Text Box 17"/>
          <p:cNvSpPr txBox="1">
            <a:spLocks noChangeArrowheads="1"/>
          </p:cNvSpPr>
          <p:nvPr/>
        </p:nvSpPr>
        <p:spPr bwMode="auto">
          <a:xfrm>
            <a:off x="-76200" y="6659563"/>
            <a:ext cx="3048000" cy="274637"/>
          </a:xfrm>
          <a:prstGeom prst="rect">
            <a:avLst/>
          </a:prstGeom>
          <a:noFill/>
          <a:ln w="9525">
            <a:noFill/>
            <a:miter lim="800000"/>
            <a:headEnd/>
            <a:tailEnd/>
          </a:ln>
        </p:spPr>
        <p:txBody>
          <a:bodyPr>
            <a:spAutoFit/>
          </a:bodyPr>
          <a:lstStyle/>
          <a:p>
            <a:pPr>
              <a:spcBef>
                <a:spcPct val="50000"/>
              </a:spcBef>
            </a:pPr>
            <a:r>
              <a:rPr lang="en-US" sz="1200"/>
              <a:t>Slide credit:  Robert Aune, NOAA/NESDIS</a:t>
            </a:r>
          </a:p>
        </p:txBody>
      </p:sp>
    </p:spTree>
  </p:cSld>
  <p:clrMapOvr>
    <a:masterClrMapping/>
  </p:clrMapOvr>
  <p:transition>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867" y="290313"/>
            <a:ext cx="7969783" cy="1106987"/>
          </a:xfrm>
        </p:spPr>
        <p:txBody>
          <a:bodyPr/>
          <a:lstStyle/>
          <a:p>
            <a:pPr eaLnBrk="1" fontAlgn="auto" hangingPunct="1">
              <a:spcAft>
                <a:spcPts val="0"/>
              </a:spcAft>
              <a:defRPr/>
            </a:pPr>
            <a:r>
              <a:rPr lang="en-US" dirty="0" smtClean="0"/>
              <a:t>Deliver</a:t>
            </a:r>
            <a:endParaRPr lang="en-US" dirty="0"/>
          </a:p>
        </p:txBody>
      </p:sp>
      <p:sp>
        <p:nvSpPr>
          <p:cNvPr id="21507" name="Rectangle 5"/>
          <p:cNvSpPr>
            <a:spLocks noGrp="1"/>
          </p:cNvSpPr>
          <p:nvPr>
            <p:ph type="body" idx="4294967295"/>
          </p:nvPr>
        </p:nvSpPr>
        <p:spPr/>
        <p:txBody>
          <a:bodyPr>
            <a:normAutofit fontScale="92500" lnSpcReduction="10000"/>
          </a:bodyPr>
          <a:lstStyle/>
          <a:p>
            <a:pPr eaLnBrk="1" hangingPunct="1">
              <a:lnSpc>
                <a:spcPct val="90000"/>
              </a:lnSpc>
            </a:pPr>
            <a:r>
              <a:rPr lang="en-US" sz="2300" dirty="0" smtClean="0"/>
              <a:t>Experimental data is delivered to the National Weather Service Forecast Offices using a server with the Local Data Manager (LDM) software provided by </a:t>
            </a:r>
            <a:r>
              <a:rPr lang="en-US" sz="2300" dirty="0" err="1" smtClean="0"/>
              <a:t>Unidata</a:t>
            </a:r>
            <a:r>
              <a:rPr lang="en-US" sz="2300" dirty="0" smtClean="0"/>
              <a:t>.</a:t>
            </a:r>
          </a:p>
          <a:p>
            <a:pPr eaLnBrk="1" hangingPunct="1">
              <a:lnSpc>
                <a:spcPct val="90000"/>
              </a:lnSpc>
            </a:pPr>
            <a:r>
              <a:rPr lang="en-US" sz="2300" dirty="0" smtClean="0"/>
              <a:t>Some is also posted to the Internet, including particularly new data.  However, the preferred method is to make it available in the software the forecasters use most.</a:t>
            </a:r>
            <a:endParaRPr lang="en-US" sz="2300" dirty="0" smtClean="0"/>
          </a:p>
          <a:p>
            <a:pPr eaLnBrk="1" hangingPunct="1">
              <a:lnSpc>
                <a:spcPct val="90000"/>
              </a:lnSpc>
            </a:pPr>
            <a:r>
              <a:rPr lang="en-US" sz="2300" dirty="0" smtClean="0"/>
              <a:t>The LDM sends and retrieves files over an event-driven stream consisting of defined feeds between active servers.  We use the EXP and SPARE feeds.</a:t>
            </a:r>
          </a:p>
          <a:p>
            <a:pPr eaLnBrk="1" hangingPunct="1">
              <a:lnSpc>
                <a:spcPct val="90000"/>
              </a:lnSpc>
            </a:pPr>
            <a:r>
              <a:rPr lang="en-US" sz="2300" dirty="0" smtClean="0"/>
              <a:t>Files are first sent on a feed to an LDM server at the regional headquarters, then passed onto any requesting offices within that region.  Offices can limit the number of files ingested from a given feed.</a:t>
            </a:r>
          </a:p>
          <a:p>
            <a:pPr eaLnBrk="1" hangingPunct="1">
              <a:lnSpc>
                <a:spcPct val="90000"/>
              </a:lnSpc>
            </a:pPr>
            <a:r>
              <a:rPr lang="en-US" sz="2300" dirty="0" smtClean="0"/>
              <a:t>Files are all delivered in an AWIPS-readable format.  LDM is format unaware.</a:t>
            </a:r>
          </a:p>
        </p:txBody>
      </p:sp>
      <p:pic>
        <p:nvPicPr>
          <p:cNvPr id="21508"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Way to Deliver?</a:t>
            </a:r>
            <a:endParaRPr lang="en-US" dirty="0"/>
          </a:p>
        </p:txBody>
      </p:sp>
      <p:sp>
        <p:nvSpPr>
          <p:cNvPr id="3" name="Content Placeholder 2"/>
          <p:cNvSpPr>
            <a:spLocks noGrp="1"/>
          </p:cNvSpPr>
          <p:nvPr>
            <p:ph sz="quarter" idx="1"/>
          </p:nvPr>
        </p:nvSpPr>
        <p:spPr/>
        <p:txBody>
          <a:bodyPr/>
          <a:lstStyle/>
          <a:p>
            <a:r>
              <a:rPr lang="en-US" dirty="0" smtClean="0"/>
              <a:t>What will happen to the SBN once GOES-R increases the deliverable data 60-fold?</a:t>
            </a:r>
          </a:p>
          <a:p>
            <a:r>
              <a:rPr lang="en-US" dirty="0" smtClean="0"/>
              <a:t>What about now?  Lessons learned from AVHRR?</a:t>
            </a:r>
          </a:p>
          <a:p>
            <a:r>
              <a:rPr lang="en-US" dirty="0" smtClean="0"/>
              <a:t>What can we</a:t>
            </a:r>
            <a:br>
              <a:rPr lang="en-US" dirty="0" smtClean="0"/>
            </a:br>
            <a:r>
              <a:rPr lang="en-US" dirty="0" smtClean="0"/>
              <a:t>learn from how</a:t>
            </a:r>
            <a:br>
              <a:rPr lang="en-US" dirty="0" smtClean="0"/>
            </a:br>
            <a:r>
              <a:rPr lang="en-US" dirty="0" smtClean="0"/>
              <a:t>Alaska Region</a:t>
            </a:r>
            <a:br>
              <a:rPr lang="en-US" dirty="0" smtClean="0"/>
            </a:br>
            <a:r>
              <a:rPr lang="en-US" dirty="0" smtClean="0"/>
              <a:t>handles polar</a:t>
            </a:r>
            <a:r>
              <a:rPr lang="en-US" smtClean="0"/>
              <a:t/>
            </a:r>
            <a:br>
              <a:rPr lang="en-US" smtClean="0"/>
            </a:br>
            <a:r>
              <a:rPr lang="en-US" smtClean="0"/>
              <a:t>satellite data?</a:t>
            </a:r>
            <a:endParaRPr lang="en-US" dirty="0" smtClean="0"/>
          </a:p>
        </p:txBody>
      </p:sp>
      <p:pic>
        <p:nvPicPr>
          <p:cNvPr id="4" name="Picture 4" descr="cube_imager"/>
          <p:cNvPicPr>
            <a:picLocks noChangeAspect="1" noChangeArrowheads="1"/>
          </p:cNvPicPr>
          <p:nvPr/>
        </p:nvPicPr>
        <p:blipFill>
          <a:blip r:embed="rId2" cstate="print"/>
          <a:srcRect/>
          <a:stretch>
            <a:fillRect/>
          </a:stretch>
        </p:blipFill>
        <p:spPr bwMode="auto">
          <a:xfrm>
            <a:off x="3352800" y="3276600"/>
            <a:ext cx="4267200" cy="3200400"/>
          </a:xfrm>
          <a:prstGeom prst="rect">
            <a:avLst/>
          </a:prstGeom>
          <a:noFill/>
          <a:ln w="9525">
            <a:noFill/>
            <a:miter lim="800000"/>
            <a:headEnd/>
            <a:tailEnd/>
          </a:ln>
        </p:spPr>
      </p:pic>
      <p:pic>
        <p:nvPicPr>
          <p:cNvPr id="5"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cstate="print"/>
          <a:srcRect/>
          <a:stretch>
            <a:fillRect/>
          </a:stretch>
        </p:blipFill>
        <p:spPr bwMode="auto">
          <a:xfrm>
            <a:off x="2895600" y="1481138"/>
            <a:ext cx="6858000" cy="5330825"/>
          </a:xfrm>
          <a:prstGeom prst="rect">
            <a:avLst/>
          </a:prstGeom>
          <a:noFill/>
          <a:ln w="9525">
            <a:noFill/>
            <a:miter lim="800000"/>
            <a:headEnd/>
            <a:tailEnd/>
          </a:ln>
        </p:spPr>
      </p:pic>
      <p:pic>
        <p:nvPicPr>
          <p:cNvPr id="20483" name="Picture 6"/>
          <p:cNvPicPr>
            <a:picLocks noChangeAspect="1" noChangeArrowheads="1"/>
          </p:cNvPicPr>
          <p:nvPr/>
        </p:nvPicPr>
        <p:blipFill>
          <a:blip r:embed="rId3" cstate="print"/>
          <a:srcRect/>
          <a:stretch>
            <a:fillRect/>
          </a:stretch>
        </p:blipFill>
        <p:spPr bwMode="auto">
          <a:xfrm>
            <a:off x="76200" y="2438400"/>
            <a:ext cx="4114800" cy="3198813"/>
          </a:xfrm>
          <a:prstGeom prst="rect">
            <a:avLst/>
          </a:prstGeom>
          <a:noFill/>
          <a:ln w="9525">
            <a:noFill/>
            <a:miter lim="800000"/>
            <a:headEnd/>
            <a:tailEnd/>
          </a:ln>
        </p:spPr>
      </p:pic>
      <p:sp>
        <p:nvSpPr>
          <p:cNvPr id="20484" name="Rectangle 6"/>
          <p:cNvSpPr>
            <a:spLocks noChangeArrowheads="1"/>
          </p:cNvSpPr>
          <p:nvPr/>
        </p:nvSpPr>
        <p:spPr bwMode="auto">
          <a:xfrm>
            <a:off x="228600" y="1020763"/>
            <a:ext cx="3384550" cy="366712"/>
          </a:xfrm>
          <a:prstGeom prst="rect">
            <a:avLst/>
          </a:prstGeom>
          <a:solidFill>
            <a:schemeClr val="folHlink"/>
          </a:solidFill>
          <a:ln w="9525">
            <a:noFill/>
            <a:miter lim="800000"/>
            <a:headEnd/>
            <a:tailEnd/>
          </a:ln>
        </p:spPr>
        <p:txBody>
          <a:bodyPr wrap="none">
            <a:spAutoFit/>
          </a:bodyPr>
          <a:lstStyle/>
          <a:p>
            <a:pPr eaLnBrk="0" hangingPunct="0"/>
            <a:r>
              <a:rPr lang="en-US">
                <a:solidFill>
                  <a:schemeClr val="bg1"/>
                </a:solidFill>
              </a:rPr>
              <a:t>http://cimss.ssec.wisc.edu/cras/</a:t>
            </a:r>
          </a:p>
        </p:txBody>
      </p:sp>
      <p:sp>
        <p:nvSpPr>
          <p:cNvPr id="20485" name="Text Box 8"/>
          <p:cNvSpPr txBox="1">
            <a:spLocks noChangeArrowheads="1"/>
          </p:cNvSpPr>
          <p:nvPr/>
        </p:nvSpPr>
        <p:spPr bwMode="auto">
          <a:xfrm>
            <a:off x="228600" y="1477963"/>
            <a:ext cx="2895600" cy="274637"/>
          </a:xfrm>
          <a:prstGeom prst="rect">
            <a:avLst/>
          </a:prstGeom>
          <a:noFill/>
          <a:ln w="9525">
            <a:noFill/>
            <a:miter lim="800000"/>
            <a:headEnd/>
            <a:tailEnd/>
          </a:ln>
        </p:spPr>
        <p:txBody>
          <a:bodyPr>
            <a:spAutoFit/>
          </a:bodyPr>
          <a:lstStyle/>
          <a:p>
            <a:pPr>
              <a:spcBef>
                <a:spcPct val="50000"/>
              </a:spcBef>
            </a:pPr>
            <a:r>
              <a:rPr lang="en-US" sz="1200" b="1"/>
              <a:t>NOAA Collaborator:  Robert Aune</a:t>
            </a:r>
          </a:p>
        </p:txBody>
      </p:sp>
      <p:pic>
        <p:nvPicPr>
          <p:cNvPr id="20486" name="Picture 10" descr="cras45na_wvbt_024m"/>
          <p:cNvPicPr>
            <a:picLocks noChangeAspect="1" noChangeArrowheads="1"/>
          </p:cNvPicPr>
          <p:nvPr/>
        </p:nvPicPr>
        <p:blipFill>
          <a:blip r:embed="rId4" cstate="print"/>
          <a:srcRect/>
          <a:stretch>
            <a:fillRect/>
          </a:stretch>
        </p:blipFill>
        <p:spPr bwMode="auto">
          <a:xfrm>
            <a:off x="6553200" y="0"/>
            <a:ext cx="2590800" cy="1943100"/>
          </a:xfrm>
          <a:prstGeom prst="rect">
            <a:avLst/>
          </a:prstGeom>
          <a:noFill/>
          <a:ln w="9525">
            <a:noFill/>
            <a:miter lim="800000"/>
            <a:headEnd/>
            <a:tailEnd/>
          </a:ln>
        </p:spPr>
      </p:pic>
      <p:pic>
        <p:nvPicPr>
          <p:cNvPr id="20487" name="Picture 14" descr="cras45na_irbt_024m"/>
          <p:cNvPicPr>
            <a:picLocks noChangeAspect="1" noChangeArrowheads="1"/>
          </p:cNvPicPr>
          <p:nvPr/>
        </p:nvPicPr>
        <p:blipFill>
          <a:blip r:embed="rId5" cstate="print"/>
          <a:srcRect/>
          <a:stretch>
            <a:fillRect/>
          </a:stretch>
        </p:blipFill>
        <p:spPr bwMode="auto">
          <a:xfrm>
            <a:off x="3962400" y="0"/>
            <a:ext cx="2590800" cy="1943100"/>
          </a:xfrm>
          <a:prstGeom prst="rect">
            <a:avLst/>
          </a:prstGeom>
          <a:noFill/>
          <a:ln w="9525">
            <a:noFill/>
            <a:miter lim="800000"/>
            <a:headEnd/>
            <a:tailEnd/>
          </a:ln>
        </p:spPr>
      </p:pic>
      <p:sp>
        <p:nvSpPr>
          <p:cNvPr id="20488" name="TextBox 7"/>
          <p:cNvSpPr txBox="1">
            <a:spLocks noChangeArrowheads="1"/>
          </p:cNvSpPr>
          <p:nvPr/>
        </p:nvSpPr>
        <p:spPr bwMode="auto">
          <a:xfrm>
            <a:off x="0" y="0"/>
            <a:ext cx="3733800" cy="523875"/>
          </a:xfrm>
          <a:prstGeom prst="rect">
            <a:avLst/>
          </a:prstGeom>
          <a:noFill/>
          <a:ln w="9525">
            <a:noFill/>
            <a:miter lim="800000"/>
            <a:headEnd/>
            <a:tailEnd/>
          </a:ln>
        </p:spPr>
        <p:txBody>
          <a:bodyPr>
            <a:spAutoFit/>
          </a:bodyPr>
          <a:lstStyle/>
          <a:p>
            <a:r>
              <a:rPr lang="en-US" sz="2800" b="1" u="sng"/>
              <a:t>Web Transitioning</a:t>
            </a:r>
          </a:p>
        </p:txBody>
      </p:sp>
      <p:pic>
        <p:nvPicPr>
          <p:cNvPr id="20489" name="Picture 4" descr="http://cimss.ssec.wisc.edu/logo/fullsize/cimss-logo-big-transp.gif"/>
          <p:cNvPicPr>
            <a:picLocks noChangeAspect="1" noChangeArrowheads="1"/>
          </p:cNvPicPr>
          <p:nvPr/>
        </p:nvPicPr>
        <p:blipFill>
          <a:blip r:embed="rId6"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7969783" cy="1106987"/>
          </a:xfrm>
        </p:spPr>
        <p:txBody>
          <a:bodyPr/>
          <a:lstStyle/>
          <a:p>
            <a:pPr eaLnBrk="1" fontAlgn="auto" hangingPunct="1">
              <a:spcAft>
                <a:spcPts val="0"/>
              </a:spcAft>
              <a:defRPr/>
            </a:pPr>
            <a:r>
              <a:rPr lang="en-US" dirty="0" smtClean="0"/>
              <a:t>GEMPAK/N-AWIPS</a:t>
            </a:r>
            <a:endParaRPr lang="en-US" dirty="0"/>
          </a:p>
        </p:txBody>
      </p:sp>
      <p:sp>
        <p:nvSpPr>
          <p:cNvPr id="22531" name="Rectangle 5"/>
          <p:cNvSpPr>
            <a:spLocks noGrp="1"/>
          </p:cNvSpPr>
          <p:nvPr>
            <p:ph type="body" idx="4294967295"/>
          </p:nvPr>
        </p:nvSpPr>
        <p:spPr/>
        <p:txBody>
          <a:bodyPr>
            <a:normAutofit lnSpcReduction="10000"/>
          </a:bodyPr>
          <a:lstStyle/>
          <a:p>
            <a:pPr eaLnBrk="1" hangingPunct="1"/>
            <a:r>
              <a:rPr lang="en-US" dirty="0" smtClean="0"/>
              <a:t>GEMPAK/N-AWIPS is meteorological data display software developed by the National Centers for Environmental Prediction (NCEP) and supported by </a:t>
            </a:r>
            <a:r>
              <a:rPr lang="en-US" dirty="0" err="1" smtClean="0"/>
              <a:t>Unidata</a:t>
            </a:r>
            <a:r>
              <a:rPr lang="en-US" dirty="0" smtClean="0"/>
              <a:t> with analysis and product generation capabilities for viewing archived and real-time data</a:t>
            </a:r>
            <a:r>
              <a:rPr lang="en-US" dirty="0" smtClean="0"/>
              <a:t>.</a:t>
            </a:r>
          </a:p>
          <a:p>
            <a:pPr eaLnBrk="1" hangingPunct="1"/>
            <a:r>
              <a:rPr lang="en-US" dirty="0" smtClean="0"/>
              <a:t>Active development of the software has ended.</a:t>
            </a:r>
            <a:endParaRPr lang="en-US" dirty="0" smtClean="0"/>
          </a:p>
          <a:p>
            <a:pPr eaLnBrk="1" hangingPunct="1"/>
            <a:r>
              <a:rPr lang="en-US" dirty="0" smtClean="0"/>
              <a:t>It contains both graphical user interfaces (GUIs) and standard input applications with graphical output to disk or display</a:t>
            </a:r>
            <a:r>
              <a:rPr lang="en-US" dirty="0" smtClean="0"/>
              <a:t>.</a:t>
            </a:r>
            <a:endParaRPr lang="en-US" dirty="0" smtClean="0"/>
          </a:p>
        </p:txBody>
      </p:sp>
      <p:pic>
        <p:nvPicPr>
          <p:cNvPr id="22532"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GEMPAK/N-AWIPS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sz="3200" dirty="0" smtClean="0"/>
              <a:t>It is employed by the National Centers (such as Storm Prediction Center, Tropical Prediction Center, etc.) to produce operational Redbook Graphics and other text forecast products which are disseminated over the Satellite Broadcast Network.</a:t>
            </a:r>
          </a:p>
          <a:p>
            <a:r>
              <a:rPr lang="en-US" sz="3200" dirty="0" smtClean="0"/>
              <a:t>CIMSS uses N-AWIPS to produce web graphics for the CRAS and deliver/quality-control convective initiation and cloud top cooling products to the Storm Prediction Center (SPC</a:t>
            </a:r>
            <a:r>
              <a:rPr lang="en-US" sz="3200" dirty="0" smtClean="0"/>
              <a:t>).</a:t>
            </a:r>
            <a:endParaRPr lang="en-US" sz="3200" dirty="0" smtClean="0"/>
          </a:p>
        </p:txBody>
      </p:sp>
      <p:pic>
        <p:nvPicPr>
          <p:cNvPr id="4"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838200" y="685800"/>
          <a:ext cx="7805738" cy="5640388"/>
        </p:xfrm>
        <a:graphic>
          <a:graphicData uri="http://schemas.openxmlformats.org/presentationml/2006/ole">
            <p:oleObj spid="_x0000_s21506" name="Document" r:id="rId3" imgW="2654300" imgH="1917700" progId="Word.Document.12">
              <p:link updateAutomatic="1"/>
            </p:oleObj>
          </a:graphicData>
        </a:graphic>
      </p:graphicFrame>
      <p:sp>
        <p:nvSpPr>
          <p:cNvPr id="1027" name="TextBox 2"/>
          <p:cNvSpPr txBox="1">
            <a:spLocks noChangeArrowheads="1"/>
          </p:cNvSpPr>
          <p:nvPr/>
        </p:nvSpPr>
        <p:spPr bwMode="auto">
          <a:xfrm>
            <a:off x="3435350" y="762000"/>
            <a:ext cx="5281613" cy="1077913"/>
          </a:xfrm>
          <a:prstGeom prst="rect">
            <a:avLst/>
          </a:prstGeom>
          <a:noFill/>
          <a:ln w="9525">
            <a:noFill/>
            <a:miter lim="800000"/>
            <a:headEnd/>
            <a:tailEnd/>
          </a:ln>
        </p:spPr>
        <p:txBody>
          <a:bodyPr wrap="none">
            <a:spAutoFit/>
          </a:bodyPr>
          <a:lstStyle/>
          <a:p>
            <a:pPr algn="ctr"/>
            <a:r>
              <a:rPr lang="en-US" b="1">
                <a:solidFill>
                  <a:schemeClr val="bg1"/>
                </a:solidFill>
              </a:rPr>
              <a:t>20090429 2015 UTC</a:t>
            </a:r>
          </a:p>
          <a:p>
            <a:pPr algn="ctr"/>
            <a:r>
              <a:rPr lang="en-US" b="1">
                <a:solidFill>
                  <a:schemeClr val="bg1"/>
                </a:solidFill>
              </a:rPr>
              <a:t>Instantaneous CI Nowcast</a:t>
            </a:r>
          </a:p>
        </p:txBody>
      </p:sp>
      <p:sp>
        <p:nvSpPr>
          <p:cNvPr id="4" name="Donut 3"/>
          <p:cNvSpPr>
            <a:spLocks noChangeArrowheads="1"/>
          </p:cNvSpPr>
          <p:nvPr/>
        </p:nvSpPr>
        <p:spPr bwMode="auto">
          <a:xfrm>
            <a:off x="3582988" y="1828800"/>
            <a:ext cx="989012" cy="990600"/>
          </a:xfrm>
          <a:custGeom>
            <a:avLst/>
            <a:gdLst>
              <a:gd name="T0" fmla="*/ 494843 w 989686"/>
              <a:gd name="T1" fmla="*/ 0 h 990600"/>
              <a:gd name="T2" fmla="*/ 144936 w 989686"/>
              <a:gd name="T3" fmla="*/ 145070 h 990600"/>
              <a:gd name="T4" fmla="*/ 0 w 989686"/>
              <a:gd name="T5" fmla="*/ 495300 h 990600"/>
              <a:gd name="T6" fmla="*/ 144936 w 989686"/>
              <a:gd name="T7" fmla="*/ 845530 h 990600"/>
              <a:gd name="T8" fmla="*/ 494843 w 989686"/>
              <a:gd name="T9" fmla="*/ 990600 h 990600"/>
              <a:gd name="T10" fmla="*/ 844750 w 989686"/>
              <a:gd name="T11" fmla="*/ 845530 h 990600"/>
              <a:gd name="T12" fmla="*/ 989686 w 989686"/>
              <a:gd name="T13" fmla="*/ 495300 h 990600"/>
              <a:gd name="T14" fmla="*/ 844750 w 989686"/>
              <a:gd name="T15" fmla="*/ 145070 h 990600"/>
              <a:gd name="T16" fmla="*/ 3 60000 65536"/>
              <a:gd name="T17" fmla="*/ 3 60000 65536"/>
              <a:gd name="T18" fmla="*/ 2 60000 65536"/>
              <a:gd name="T19" fmla="*/ 1 60000 65536"/>
              <a:gd name="T20" fmla="*/ 1 60000 65536"/>
              <a:gd name="T21" fmla="*/ 1 60000 65536"/>
              <a:gd name="T22" fmla="*/ 0 60000 65536"/>
              <a:gd name="T23" fmla="*/ 3 60000 65536"/>
              <a:gd name="T24" fmla="*/ 144936 w 989686"/>
              <a:gd name="T25" fmla="*/ 145070 h 990600"/>
              <a:gd name="T26" fmla="*/ 844750 w 989686"/>
              <a:gd name="T27" fmla="*/ 845530 h 990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9686" h="990600">
                <a:moveTo>
                  <a:pt x="0" y="495300"/>
                </a:moveTo>
                <a:lnTo>
                  <a:pt x="0" y="495300"/>
                </a:lnTo>
                <a:cubicBezTo>
                  <a:pt x="0" y="221753"/>
                  <a:pt x="221548" y="0"/>
                  <a:pt x="494842" y="0"/>
                </a:cubicBezTo>
                <a:cubicBezTo>
                  <a:pt x="768137" y="0"/>
                  <a:pt x="989686" y="221753"/>
                  <a:pt x="989686" y="495300"/>
                </a:cubicBezTo>
                <a:cubicBezTo>
                  <a:pt x="989686" y="768846"/>
                  <a:pt x="768137" y="990599"/>
                  <a:pt x="494843" y="990600"/>
                </a:cubicBezTo>
                <a:cubicBezTo>
                  <a:pt x="221548" y="990600"/>
                  <a:pt x="0" y="768846"/>
                  <a:pt x="0" y="495300"/>
                </a:cubicBezTo>
                <a:close/>
                <a:moveTo>
                  <a:pt x="51503" y="495300"/>
                </a:moveTo>
                <a:lnTo>
                  <a:pt x="51503" y="495300"/>
                </a:lnTo>
                <a:cubicBezTo>
                  <a:pt x="51503" y="740402"/>
                  <a:pt x="249993" y="939096"/>
                  <a:pt x="494842" y="939097"/>
                </a:cubicBezTo>
                <a:lnTo>
                  <a:pt x="494843" y="939097"/>
                </a:lnTo>
                <a:cubicBezTo>
                  <a:pt x="739692" y="939096"/>
                  <a:pt x="938183" y="740402"/>
                  <a:pt x="938183" y="495300"/>
                </a:cubicBezTo>
                <a:cubicBezTo>
                  <a:pt x="938183" y="250197"/>
                  <a:pt x="739692" y="51503"/>
                  <a:pt x="494843" y="51503"/>
                </a:cubicBezTo>
                <a:lnTo>
                  <a:pt x="494842" y="51503"/>
                </a:lnTo>
                <a:cubicBezTo>
                  <a:pt x="249993" y="51503"/>
                  <a:pt x="51503" y="250197"/>
                  <a:pt x="51503" y="495299"/>
                </a:cubicBezTo>
                <a:close/>
              </a:path>
            </a:pathLst>
          </a:custGeom>
          <a:solidFill>
            <a:srgbClr val="FFFF00"/>
          </a:solidFill>
          <a:ln w="9525">
            <a:solidFill>
              <a:srgbClr val="7CD036"/>
            </a:solidFill>
            <a:miter lim="800000"/>
            <a:headEnd/>
            <a:tailEnd/>
          </a:ln>
          <a:effectLst>
            <a:outerShdw dist="23000" dir="5400000" rotWithShape="0">
              <a:srgbClr val="808080">
                <a:alpha val="34999"/>
              </a:srgbClr>
            </a:outerShdw>
          </a:effectLst>
        </p:spPr>
        <p:txBody>
          <a:bodyPr anchor="ctr"/>
          <a:lstStyle/>
          <a:p>
            <a:pPr algn="ctr">
              <a:defRPr/>
            </a:pPr>
            <a:endParaRPr lang="en-US">
              <a:latin typeface="Corbel" pitchFamily="-65" charset="0"/>
              <a:cs typeface="+mn-cs"/>
            </a:endParaRPr>
          </a:p>
        </p:txBody>
      </p:sp>
      <p:sp>
        <p:nvSpPr>
          <p:cNvPr id="5" name="TextBox 4"/>
          <p:cNvSpPr txBox="1"/>
          <p:nvPr/>
        </p:nvSpPr>
        <p:spPr>
          <a:xfrm>
            <a:off x="1066800" y="4795838"/>
            <a:ext cx="3276600" cy="584200"/>
          </a:xfrm>
          <a:prstGeom prst="rect">
            <a:avLst/>
          </a:prstGeom>
          <a:noFill/>
        </p:spPr>
        <p:txBody>
          <a:bodyPr>
            <a:spAutoFit/>
          </a:bodyPr>
          <a:lstStyle/>
          <a:p>
            <a:pPr>
              <a:defRPr/>
            </a:pPr>
            <a:r>
              <a:rPr lang="en-US" dirty="0">
                <a:cs typeface="+mn-cs"/>
              </a:rPr>
              <a:t>CI </a:t>
            </a:r>
            <a:r>
              <a:rPr lang="en-US" dirty="0">
                <a:effectLst>
                  <a:outerShdw blurRad="38100" dist="38100" dir="2700000" algn="tl">
                    <a:srgbClr val="4E5B6F"/>
                  </a:outerShdw>
                </a:effectLst>
                <a:cs typeface="+mn-cs"/>
              </a:rPr>
              <a:t>Possible</a:t>
            </a:r>
          </a:p>
        </p:txBody>
      </p:sp>
      <p:sp>
        <p:nvSpPr>
          <p:cNvPr id="6" name="TextBox 5"/>
          <p:cNvSpPr txBox="1"/>
          <p:nvPr/>
        </p:nvSpPr>
        <p:spPr>
          <a:xfrm>
            <a:off x="1066800" y="3276600"/>
            <a:ext cx="3200400" cy="584200"/>
          </a:xfrm>
          <a:prstGeom prst="rect">
            <a:avLst/>
          </a:prstGeom>
          <a:noFill/>
        </p:spPr>
        <p:txBody>
          <a:bodyPr>
            <a:spAutoFit/>
          </a:bodyPr>
          <a:lstStyle/>
          <a:p>
            <a:pPr>
              <a:defRPr/>
            </a:pPr>
            <a:r>
              <a:rPr lang="en-US" dirty="0">
                <a:solidFill>
                  <a:srgbClr val="008000"/>
                </a:solidFill>
                <a:effectLst>
                  <a:outerShdw blurRad="38100" dist="38100" dir="2700000" algn="tl">
                    <a:srgbClr val="FFFFFF"/>
                  </a:outerShdw>
                </a:effectLst>
                <a:cs typeface="+mn-cs"/>
              </a:rPr>
              <a:t>CI Occurring</a:t>
            </a:r>
          </a:p>
        </p:txBody>
      </p:sp>
      <p:sp>
        <p:nvSpPr>
          <p:cNvPr id="7" name="TextBox 6"/>
          <p:cNvSpPr txBox="1"/>
          <p:nvPr/>
        </p:nvSpPr>
        <p:spPr>
          <a:xfrm>
            <a:off x="1066800" y="4038600"/>
            <a:ext cx="2216150" cy="461963"/>
          </a:xfrm>
          <a:prstGeom prst="rect">
            <a:avLst/>
          </a:prstGeom>
          <a:noFill/>
        </p:spPr>
        <p:txBody>
          <a:bodyPr>
            <a:spAutoFit/>
          </a:bodyPr>
          <a:lstStyle/>
          <a:p>
            <a:pPr>
              <a:defRPr/>
            </a:pPr>
            <a:r>
              <a:rPr lang="en-US">
                <a:solidFill>
                  <a:srgbClr val="FF0000"/>
                </a:solidFill>
                <a:effectLst>
                  <a:outerShdw blurRad="38100" dist="38100" dir="2700000" algn="tl">
                    <a:srgbClr val="FFFFFF"/>
                  </a:outerShdw>
                </a:effectLst>
                <a:cs typeface="+mn-cs"/>
              </a:rPr>
              <a:t>CI Likely</a:t>
            </a:r>
          </a:p>
        </p:txBody>
      </p:sp>
      <p:sp>
        <p:nvSpPr>
          <p:cNvPr id="8" name="Rectangle 7"/>
          <p:cNvSpPr/>
          <p:nvPr/>
        </p:nvSpPr>
        <p:spPr>
          <a:xfrm>
            <a:off x="0" y="6604000"/>
            <a:ext cx="1752600" cy="254000"/>
          </a:xfrm>
          <a:prstGeom prst="rect">
            <a:avLst/>
          </a:prstGeom>
        </p:spPr>
        <p:txBody>
          <a:bodyPr>
            <a:spAutoFit/>
          </a:bodyPr>
          <a:lstStyle/>
          <a:p>
            <a:pPr>
              <a:spcBef>
                <a:spcPct val="50000"/>
              </a:spcBef>
              <a:defRPr/>
            </a:pPr>
            <a:r>
              <a:rPr lang="en-US" sz="1050" dirty="0"/>
              <a:t>Slide credit:  Wayne </a:t>
            </a:r>
            <a:r>
              <a:rPr lang="en-US" sz="1050" dirty="0" err="1"/>
              <a:t>Feltz</a:t>
            </a:r>
            <a:endParaRPr lang="en-US" dirty="0"/>
          </a:p>
        </p:txBody>
      </p:sp>
      <p:sp>
        <p:nvSpPr>
          <p:cNvPr id="10" name="Rectangle 9"/>
          <p:cNvSpPr/>
          <p:nvPr/>
        </p:nvSpPr>
        <p:spPr>
          <a:xfrm>
            <a:off x="4114800" y="3465513"/>
            <a:ext cx="4572000" cy="2554287"/>
          </a:xfrm>
          <a:prstGeom prst="rect">
            <a:avLst/>
          </a:prstGeom>
        </p:spPr>
        <p:txBody>
          <a:bodyPr>
            <a:spAutoFit/>
          </a:bodyPr>
          <a:lstStyle/>
          <a:p>
            <a:pPr marL="411480" indent="-283464" fontAlgn="auto">
              <a:spcAft>
                <a:spcPts val="0"/>
              </a:spcAft>
              <a:defRPr/>
            </a:pPr>
            <a:r>
              <a:rPr lang="en-US" sz="2000" dirty="0">
                <a:solidFill>
                  <a:srgbClr val="FFFF00"/>
                </a:solidFill>
                <a:effectLst>
                  <a:outerShdw blurRad="38100" dist="38100" dir="2700000" algn="tl">
                    <a:srgbClr val="000000">
                      <a:alpha val="43137"/>
                    </a:srgbClr>
                  </a:outerShdw>
                </a:effectLst>
                <a:cs typeface="+mn-cs"/>
              </a:rPr>
              <a:t>"CI Occurring" is associated with cloud that has recently transitioned to a thick ice cloud top</a:t>
            </a:r>
          </a:p>
          <a:p>
            <a:pPr marL="411480" indent="-283464" fontAlgn="auto">
              <a:spcAft>
                <a:spcPts val="0"/>
              </a:spcAft>
              <a:defRPr/>
            </a:pPr>
            <a:r>
              <a:rPr lang="en-US" sz="2000" dirty="0">
                <a:solidFill>
                  <a:srgbClr val="FFFF00"/>
                </a:solidFill>
                <a:effectLst>
                  <a:outerShdw blurRad="38100" dist="38100" dir="2700000" algn="tl">
                    <a:srgbClr val="000000">
                      <a:alpha val="43137"/>
                    </a:srgbClr>
                  </a:outerShdw>
                </a:effectLst>
                <a:cs typeface="+mn-cs"/>
              </a:rPr>
              <a:t>"CI Likely" is associated with growing </a:t>
            </a:r>
            <a:r>
              <a:rPr lang="en-US" sz="2000" dirty="0" err="1">
                <a:solidFill>
                  <a:srgbClr val="FFFF00"/>
                </a:solidFill>
                <a:effectLst>
                  <a:outerShdw blurRad="38100" dist="38100" dir="2700000" algn="tl">
                    <a:srgbClr val="000000">
                      <a:alpha val="43137"/>
                    </a:srgbClr>
                  </a:outerShdw>
                </a:effectLst>
                <a:cs typeface="+mn-cs"/>
              </a:rPr>
              <a:t>supercooled</a:t>
            </a:r>
            <a:r>
              <a:rPr lang="en-US" sz="2000" dirty="0">
                <a:solidFill>
                  <a:srgbClr val="FFFF00"/>
                </a:solidFill>
                <a:effectLst>
                  <a:outerShdw blurRad="38100" dist="38100" dir="2700000" algn="tl">
                    <a:srgbClr val="000000">
                      <a:alpha val="43137"/>
                    </a:srgbClr>
                  </a:outerShdw>
                </a:effectLst>
                <a:cs typeface="+mn-cs"/>
              </a:rPr>
              <a:t> water or mixed phase cloud</a:t>
            </a:r>
          </a:p>
          <a:p>
            <a:pPr marL="411480" indent="-283464" fontAlgn="auto">
              <a:spcAft>
                <a:spcPts val="0"/>
              </a:spcAft>
              <a:defRPr/>
            </a:pPr>
            <a:r>
              <a:rPr lang="en-US" sz="2000" dirty="0">
                <a:solidFill>
                  <a:srgbClr val="FFFF00"/>
                </a:solidFill>
                <a:effectLst>
                  <a:outerShdw blurRad="38100" dist="38100" dir="2700000" algn="tl">
                    <a:srgbClr val="000000">
                      <a:alpha val="43137"/>
                    </a:srgbClr>
                  </a:outerShdw>
                </a:effectLst>
                <a:cs typeface="+mn-cs"/>
              </a:rPr>
              <a:t>"Pre-CI Cloud Growth" is associated with growing liquid water cloud</a:t>
            </a:r>
          </a:p>
        </p:txBody>
      </p:sp>
    </p:spTree>
  </p:cSld>
  <p:clrMapOvr>
    <a:masterClrMapping/>
  </p:clrMapOvr>
  <p:transition>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52400"/>
            <a:ext cx="7969783" cy="1106987"/>
          </a:xfrm>
        </p:spPr>
        <p:txBody>
          <a:bodyPr/>
          <a:lstStyle/>
          <a:p>
            <a:pPr eaLnBrk="1" fontAlgn="auto" hangingPunct="1">
              <a:spcAft>
                <a:spcPts val="0"/>
              </a:spcAft>
              <a:defRPr/>
            </a:pPr>
            <a:r>
              <a:rPr lang="en-US" dirty="0" smtClean="0"/>
              <a:t>AWIPS</a:t>
            </a:r>
            <a:endParaRPr lang="en-US" dirty="0"/>
          </a:p>
        </p:txBody>
      </p:sp>
      <p:sp>
        <p:nvSpPr>
          <p:cNvPr id="23555" name="Rectangle 5"/>
          <p:cNvSpPr>
            <a:spLocks noGrp="1"/>
          </p:cNvSpPr>
          <p:nvPr>
            <p:ph type="body" idx="4294967295"/>
          </p:nvPr>
        </p:nvSpPr>
        <p:spPr/>
        <p:txBody>
          <a:bodyPr>
            <a:noAutofit/>
          </a:bodyPr>
          <a:lstStyle/>
          <a:p>
            <a:pPr eaLnBrk="1" hangingPunct="1">
              <a:lnSpc>
                <a:spcPct val="80000"/>
              </a:lnSpc>
            </a:pPr>
            <a:r>
              <a:rPr lang="en-US" sz="3000" dirty="0" smtClean="0"/>
              <a:t>The Advanced Weather Interactive Processing System (AWIPS) is Linux-based software used exclusively by the National Weather Service that consists of a data management structure and display tool for raw weather information transmitted over the Satellite Broadcast Network (SBN</a:t>
            </a:r>
            <a:r>
              <a:rPr lang="en-US" sz="3000" dirty="0" smtClean="0"/>
              <a:t>).</a:t>
            </a:r>
          </a:p>
          <a:p>
            <a:pPr eaLnBrk="1" hangingPunct="1">
              <a:lnSpc>
                <a:spcPct val="80000"/>
              </a:lnSpc>
            </a:pPr>
            <a:r>
              <a:rPr lang="en-US" sz="3000" dirty="0" smtClean="0"/>
              <a:t>AWIPS </a:t>
            </a:r>
            <a:r>
              <a:rPr lang="en-US" sz="3000" dirty="0" smtClean="0"/>
              <a:t>can be customized to a local area and special datasets can be added.</a:t>
            </a:r>
          </a:p>
          <a:p>
            <a:pPr eaLnBrk="1" hangingPunct="1">
              <a:lnSpc>
                <a:spcPct val="80000"/>
              </a:lnSpc>
            </a:pPr>
            <a:r>
              <a:rPr lang="en-US" sz="3000" dirty="0" smtClean="0"/>
              <a:t>Raw data from the SBN is acquired and decoded into special </a:t>
            </a:r>
            <a:r>
              <a:rPr lang="en-US" sz="3000" dirty="0" err="1" smtClean="0"/>
              <a:t>netCDF</a:t>
            </a:r>
            <a:r>
              <a:rPr lang="en-US" sz="3000" dirty="0" smtClean="0"/>
              <a:t> files and stored until purged, when the data reaches expiration</a:t>
            </a:r>
            <a:r>
              <a:rPr lang="en-US" sz="3000" dirty="0" smtClean="0"/>
              <a:t>.</a:t>
            </a:r>
          </a:p>
        </p:txBody>
      </p:sp>
      <p:pic>
        <p:nvPicPr>
          <p:cNvPr id="23556"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d2d"/>
          <p:cNvPicPr>
            <a:picLocks noChangeAspect="1" noChangeArrowheads="1"/>
          </p:cNvPicPr>
          <p:nvPr/>
        </p:nvPicPr>
        <p:blipFill>
          <a:blip r:embed="rId2" cstate="print"/>
          <a:srcRect/>
          <a:stretch>
            <a:fillRect/>
          </a:stretch>
        </p:blipFill>
        <p:spPr bwMode="auto">
          <a:xfrm>
            <a:off x="1066800" y="76200"/>
            <a:ext cx="8001000" cy="6002338"/>
          </a:xfrm>
          <a:prstGeom prst="rect">
            <a:avLst/>
          </a:prstGeom>
          <a:noFill/>
          <a:ln w="9525">
            <a:noFill/>
            <a:miter lim="800000"/>
            <a:headEnd/>
            <a:tailEnd/>
          </a:ln>
        </p:spPr>
      </p:pic>
      <p:sp>
        <p:nvSpPr>
          <p:cNvPr id="24579" name="Text Box 6"/>
          <p:cNvSpPr txBox="1">
            <a:spLocks noChangeArrowheads="1"/>
          </p:cNvSpPr>
          <p:nvPr/>
        </p:nvSpPr>
        <p:spPr bwMode="auto">
          <a:xfrm>
            <a:off x="1219200" y="4814888"/>
            <a:ext cx="914400" cy="366712"/>
          </a:xfrm>
          <a:prstGeom prst="rect">
            <a:avLst/>
          </a:prstGeom>
          <a:noFill/>
          <a:ln w="9525">
            <a:noFill/>
            <a:miter lim="800000"/>
            <a:headEnd/>
            <a:tailEnd/>
          </a:ln>
        </p:spPr>
        <p:txBody>
          <a:bodyPr>
            <a:spAutoFit/>
          </a:bodyPr>
          <a:lstStyle/>
          <a:p>
            <a:pPr eaLnBrk="0" hangingPunct="0">
              <a:spcBef>
                <a:spcPct val="50000"/>
              </a:spcBef>
            </a:pPr>
            <a:r>
              <a:rPr lang="en-US">
                <a:solidFill>
                  <a:schemeClr val="accent2"/>
                </a:solidFill>
                <a:latin typeface="Verdana" pitchFamily="34" charset="0"/>
              </a:rPr>
              <a:t>Panes</a:t>
            </a:r>
          </a:p>
        </p:txBody>
      </p:sp>
      <p:sp>
        <p:nvSpPr>
          <p:cNvPr id="24580" name="Line 7"/>
          <p:cNvSpPr>
            <a:spLocks noChangeShapeType="1"/>
          </p:cNvSpPr>
          <p:nvPr/>
        </p:nvSpPr>
        <p:spPr bwMode="auto">
          <a:xfrm flipV="1">
            <a:off x="1905000" y="1600200"/>
            <a:ext cx="914400" cy="3138488"/>
          </a:xfrm>
          <a:prstGeom prst="line">
            <a:avLst/>
          </a:prstGeom>
          <a:noFill/>
          <a:ln w="9525">
            <a:solidFill>
              <a:schemeClr val="bg1"/>
            </a:solidFill>
            <a:round/>
            <a:headEnd/>
            <a:tailEnd type="triangle" w="med" len="med"/>
          </a:ln>
        </p:spPr>
        <p:txBody>
          <a:bodyPr/>
          <a:lstStyle/>
          <a:p>
            <a:endParaRPr lang="en-US"/>
          </a:p>
        </p:txBody>
      </p:sp>
      <p:sp>
        <p:nvSpPr>
          <p:cNvPr id="24581" name="Line 8"/>
          <p:cNvSpPr>
            <a:spLocks noChangeShapeType="1"/>
          </p:cNvSpPr>
          <p:nvPr/>
        </p:nvSpPr>
        <p:spPr bwMode="auto">
          <a:xfrm flipV="1">
            <a:off x="1905000" y="2514600"/>
            <a:ext cx="1143000" cy="2376488"/>
          </a:xfrm>
          <a:prstGeom prst="line">
            <a:avLst/>
          </a:prstGeom>
          <a:noFill/>
          <a:ln w="9525">
            <a:solidFill>
              <a:schemeClr val="bg1"/>
            </a:solidFill>
            <a:round/>
            <a:headEnd/>
            <a:tailEnd type="triangle" w="med" len="med"/>
          </a:ln>
        </p:spPr>
        <p:txBody>
          <a:bodyPr/>
          <a:lstStyle/>
          <a:p>
            <a:endParaRPr lang="en-US"/>
          </a:p>
        </p:txBody>
      </p:sp>
      <p:sp>
        <p:nvSpPr>
          <p:cNvPr id="24582" name="Line 9"/>
          <p:cNvSpPr>
            <a:spLocks noChangeShapeType="1"/>
          </p:cNvSpPr>
          <p:nvPr/>
        </p:nvSpPr>
        <p:spPr bwMode="auto">
          <a:xfrm flipV="1">
            <a:off x="1981200" y="3352800"/>
            <a:ext cx="1143000" cy="1538288"/>
          </a:xfrm>
          <a:prstGeom prst="line">
            <a:avLst/>
          </a:prstGeom>
          <a:noFill/>
          <a:ln w="9525">
            <a:solidFill>
              <a:schemeClr val="bg1"/>
            </a:solidFill>
            <a:round/>
            <a:headEnd/>
            <a:tailEnd type="triangle" w="med" len="med"/>
          </a:ln>
        </p:spPr>
        <p:txBody>
          <a:bodyPr/>
          <a:lstStyle/>
          <a:p>
            <a:endParaRPr lang="en-US"/>
          </a:p>
        </p:txBody>
      </p:sp>
      <p:sp>
        <p:nvSpPr>
          <p:cNvPr id="24583" name="Line 10"/>
          <p:cNvSpPr>
            <a:spLocks noChangeShapeType="1"/>
          </p:cNvSpPr>
          <p:nvPr/>
        </p:nvSpPr>
        <p:spPr bwMode="auto">
          <a:xfrm flipV="1">
            <a:off x="2057400" y="4267200"/>
            <a:ext cx="1143000" cy="623888"/>
          </a:xfrm>
          <a:prstGeom prst="line">
            <a:avLst/>
          </a:prstGeom>
          <a:noFill/>
          <a:ln w="9525">
            <a:solidFill>
              <a:schemeClr val="bg1"/>
            </a:solidFill>
            <a:round/>
            <a:headEnd/>
            <a:tailEnd type="triangle" w="med" len="med"/>
          </a:ln>
        </p:spPr>
        <p:txBody>
          <a:bodyPr/>
          <a:lstStyle/>
          <a:p>
            <a:endParaRPr lang="en-US"/>
          </a:p>
        </p:txBody>
      </p:sp>
      <p:sp>
        <p:nvSpPr>
          <p:cNvPr id="24584" name="Line 11"/>
          <p:cNvSpPr>
            <a:spLocks noChangeShapeType="1"/>
          </p:cNvSpPr>
          <p:nvPr/>
        </p:nvSpPr>
        <p:spPr bwMode="auto">
          <a:xfrm flipV="1">
            <a:off x="2057400" y="4495800"/>
            <a:ext cx="1905000" cy="471488"/>
          </a:xfrm>
          <a:prstGeom prst="line">
            <a:avLst/>
          </a:prstGeom>
          <a:noFill/>
          <a:ln w="9525">
            <a:solidFill>
              <a:schemeClr val="bg1"/>
            </a:solidFill>
            <a:round/>
            <a:headEnd/>
            <a:tailEnd type="triangle" w="med" len="med"/>
          </a:ln>
        </p:spPr>
        <p:txBody>
          <a:bodyPr/>
          <a:lstStyle/>
          <a:p>
            <a:endParaRPr lang="en-US"/>
          </a:p>
        </p:txBody>
      </p:sp>
      <p:pic>
        <p:nvPicPr>
          <p:cNvPr id="24585"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year"/>
          <p:cNvPicPr>
            <a:picLocks noChangeAspect="1" noChangeArrowheads="1"/>
          </p:cNvPicPr>
          <p:nvPr/>
        </p:nvPicPr>
        <p:blipFill>
          <a:blip r:embed="rId2" cstate="print"/>
          <a:srcRect/>
          <a:stretch>
            <a:fillRect/>
          </a:stretch>
        </p:blipFill>
        <p:spPr bwMode="auto">
          <a:xfrm>
            <a:off x="-1447800" y="-898525"/>
            <a:ext cx="11541126" cy="8656638"/>
          </a:xfrm>
          <a:prstGeom prst="rect">
            <a:avLst/>
          </a:prstGeom>
          <a:noFill/>
        </p:spPr>
      </p:pic>
      <p:sp>
        <p:nvSpPr>
          <p:cNvPr id="5" name="Rectangle 4"/>
          <p:cNvSpPr/>
          <p:nvPr/>
        </p:nvSpPr>
        <p:spPr>
          <a:xfrm>
            <a:off x="4648200" y="2382083"/>
            <a:ext cx="4370400" cy="4247317"/>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 YEARS</a:t>
            </a:r>
          </a:p>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of</a:t>
            </a:r>
          </a:p>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WFO-DIRECT RESEARCH TO</a:t>
            </a:r>
            <a:endPar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OPERATIONS</a:t>
            </a:r>
          </a:p>
        </p:txBody>
      </p:sp>
      <p:pic>
        <p:nvPicPr>
          <p:cNvPr id="6" name="Picture 4" descr="http://cimss.ssec.wisc.edu/logo/fullsize/cimss-logo-big-transp.gif"/>
          <p:cNvPicPr>
            <a:picLocks noChangeAspect="1" noChangeArrowheads="1"/>
          </p:cNvPicPr>
          <p:nvPr/>
        </p:nvPicPr>
        <p:blipFill>
          <a:blip r:embed="rId3" cstate="print"/>
          <a:srcRect/>
          <a:stretch>
            <a:fillRect/>
          </a:stretch>
        </p:blipFill>
        <p:spPr bwMode="auto">
          <a:xfrm>
            <a:off x="0" y="0"/>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153400" cy="990600"/>
          </a:xfrm>
        </p:spPr>
        <p:txBody>
          <a:bodyPr/>
          <a:lstStyle/>
          <a:p>
            <a:r>
              <a:rPr lang="en-US" dirty="0" smtClean="0"/>
              <a:t>AWIPS</a:t>
            </a:r>
            <a:endParaRPr lang="en-US" dirty="0"/>
          </a:p>
        </p:txBody>
      </p:sp>
      <p:sp>
        <p:nvSpPr>
          <p:cNvPr id="3" name="Content Placeholder 2"/>
          <p:cNvSpPr>
            <a:spLocks noGrp="1"/>
          </p:cNvSpPr>
          <p:nvPr>
            <p:ph sz="quarter" idx="1"/>
          </p:nvPr>
        </p:nvSpPr>
        <p:spPr/>
        <p:txBody>
          <a:bodyPr>
            <a:normAutofit fontScale="92500" lnSpcReduction="10000"/>
          </a:bodyPr>
          <a:lstStyle/>
          <a:p>
            <a:pPr>
              <a:lnSpc>
                <a:spcPct val="80000"/>
              </a:lnSpc>
            </a:pPr>
            <a:r>
              <a:rPr lang="en-US" sz="3200" dirty="0" smtClean="0"/>
              <a:t>CIMSS delivers AWIPS-ready </a:t>
            </a:r>
            <a:r>
              <a:rPr lang="en-US" sz="3200" dirty="0" err="1" smtClean="0"/>
              <a:t>netCDF</a:t>
            </a:r>
            <a:r>
              <a:rPr lang="en-US" sz="3200" dirty="0" smtClean="0"/>
              <a:t> files via the LDM of experimental satellite imagery and products.  We have developed this software for use locally with builds from the NWS WDTB and produced “ AWIPS local applications” for the field.</a:t>
            </a:r>
          </a:p>
          <a:p>
            <a:pPr>
              <a:lnSpc>
                <a:spcPct val="80000"/>
              </a:lnSpc>
            </a:pPr>
            <a:r>
              <a:rPr lang="en-US" sz="3200" dirty="0" smtClean="0"/>
              <a:t>The graphical user interface (GUI) which serves as a front-end for data access is Display Two-Dimensions (D-2D).  Data is limited to 8 bits (256 possible values).  AWIPS has essentially no command-line interface except the localization scripts.</a:t>
            </a:r>
          </a:p>
          <a:p>
            <a:pPr>
              <a:lnSpc>
                <a:spcPct val="80000"/>
              </a:lnSpc>
            </a:pPr>
            <a:r>
              <a:rPr lang="en-US" sz="3200" dirty="0" smtClean="0"/>
              <a:t>Users can create procedures for easy loading</a:t>
            </a:r>
            <a:r>
              <a:rPr lang="en-US" sz="3200" dirty="0" smtClean="0"/>
              <a:t>.</a:t>
            </a:r>
            <a:endParaRPr lang="en-US" sz="3200" dirty="0" smtClean="0"/>
          </a:p>
        </p:txBody>
      </p:sp>
      <p:pic>
        <p:nvPicPr>
          <p:cNvPr id="4"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ODIS_SST_20070709_1921"/>
          <p:cNvPicPr>
            <a:picLocks noChangeAspect="1" noChangeArrowheads="1"/>
          </p:cNvPicPr>
          <p:nvPr/>
        </p:nvPicPr>
        <p:blipFill>
          <a:blip r:embed="rId2" cstate="print"/>
          <a:srcRect/>
          <a:stretch>
            <a:fillRect/>
          </a:stretch>
        </p:blipFill>
        <p:spPr bwMode="auto">
          <a:xfrm>
            <a:off x="2514600" y="57150"/>
            <a:ext cx="6553200" cy="6267450"/>
          </a:xfrm>
          <a:prstGeom prst="rect">
            <a:avLst/>
          </a:prstGeom>
          <a:noFill/>
          <a:ln w="9525">
            <a:noFill/>
            <a:miter lim="800000"/>
            <a:headEnd/>
            <a:tailEnd/>
          </a:ln>
        </p:spPr>
      </p:pic>
      <p:pic>
        <p:nvPicPr>
          <p:cNvPr id="25603"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pic>
        <p:nvPicPr>
          <p:cNvPr id="25604" name="Picture 6" descr="MODIS_IR_20061021_1903"/>
          <p:cNvPicPr>
            <a:picLocks noChangeAspect="1" noChangeArrowheads="1"/>
          </p:cNvPicPr>
          <p:nvPr/>
        </p:nvPicPr>
        <p:blipFill>
          <a:blip r:embed="rId4" cstate="print"/>
          <a:srcRect/>
          <a:stretch>
            <a:fillRect/>
          </a:stretch>
        </p:blipFill>
        <p:spPr bwMode="auto">
          <a:xfrm>
            <a:off x="228600" y="3109913"/>
            <a:ext cx="2787650" cy="2652712"/>
          </a:xfrm>
          <a:prstGeom prst="rect">
            <a:avLst/>
          </a:prstGeom>
          <a:noFill/>
          <a:ln w="9525">
            <a:noFill/>
            <a:miter lim="800000"/>
            <a:headEnd/>
            <a:tailEnd/>
          </a:ln>
        </p:spPr>
      </p:pic>
      <p:pic>
        <p:nvPicPr>
          <p:cNvPr id="25605" name="Picture 7" descr="MODIS_WV_20061021_1903"/>
          <p:cNvPicPr>
            <a:picLocks noChangeAspect="1" noChangeArrowheads="1"/>
          </p:cNvPicPr>
          <p:nvPr/>
        </p:nvPicPr>
        <p:blipFill>
          <a:blip r:embed="rId5" cstate="print"/>
          <a:srcRect/>
          <a:stretch>
            <a:fillRect/>
          </a:stretch>
        </p:blipFill>
        <p:spPr bwMode="auto">
          <a:xfrm>
            <a:off x="228600" y="304800"/>
            <a:ext cx="2787650" cy="2652713"/>
          </a:xfrm>
          <a:prstGeom prst="rect">
            <a:avLst/>
          </a:prstGeom>
          <a:noFill/>
          <a:ln w="9525">
            <a:noFill/>
            <a:miter lim="800000"/>
            <a:headEnd/>
            <a:tailEnd/>
          </a:ln>
        </p:spPr>
      </p:pic>
      <p:sp>
        <p:nvSpPr>
          <p:cNvPr id="25606" name="Text Box 8"/>
          <p:cNvSpPr txBox="1">
            <a:spLocks noChangeArrowheads="1"/>
          </p:cNvSpPr>
          <p:nvPr/>
        </p:nvSpPr>
        <p:spPr bwMode="auto">
          <a:xfrm>
            <a:off x="2514600" y="2438400"/>
            <a:ext cx="1676400" cy="1192213"/>
          </a:xfrm>
          <a:prstGeom prst="rect">
            <a:avLst/>
          </a:prstGeom>
          <a:noFill/>
          <a:ln w="9525">
            <a:noFill/>
            <a:miter lim="800000"/>
            <a:headEnd/>
            <a:tailEnd/>
          </a:ln>
        </p:spPr>
        <p:txBody>
          <a:bodyPr>
            <a:spAutoFit/>
          </a:bodyPr>
          <a:lstStyle/>
          <a:p>
            <a:pPr eaLnBrk="0" hangingPunct="0">
              <a:spcBef>
                <a:spcPct val="50000"/>
              </a:spcBef>
            </a:pPr>
            <a:r>
              <a:rPr lang="en-US">
                <a:solidFill>
                  <a:schemeClr val="bg1"/>
                </a:solidFill>
                <a:latin typeface="Verdana" pitchFamily="34" charset="0"/>
              </a:rPr>
              <a:t>WV</a:t>
            </a:r>
          </a:p>
          <a:p>
            <a:pPr algn="r" eaLnBrk="0" hangingPunct="0">
              <a:spcBef>
                <a:spcPct val="50000"/>
              </a:spcBef>
            </a:pPr>
            <a:r>
              <a:rPr lang="en-US">
                <a:solidFill>
                  <a:schemeClr val="bg1"/>
                </a:solidFill>
                <a:latin typeface="Verdana" pitchFamily="34" charset="0"/>
              </a:rPr>
              <a:t>SST/VIS</a:t>
            </a:r>
          </a:p>
          <a:p>
            <a:pPr eaLnBrk="0" hangingPunct="0">
              <a:spcBef>
                <a:spcPct val="50000"/>
              </a:spcBef>
            </a:pPr>
            <a:r>
              <a:rPr lang="en-US">
                <a:solidFill>
                  <a:schemeClr val="bg1"/>
                </a:solidFill>
                <a:latin typeface="Verdana" pitchFamily="34" charset="0"/>
              </a:rPr>
              <a:t>IR</a:t>
            </a:r>
          </a:p>
        </p:txBody>
      </p:sp>
    </p:spTree>
  </p:cSld>
  <p:clrMapOvr>
    <a:masterClrMapping/>
  </p:clrMapOvr>
  <p:transition>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Fx</a:t>
            </a:r>
            <a:r>
              <a:rPr lang="en-US" dirty="0" smtClean="0"/>
              <a:t>-Net/</a:t>
            </a:r>
            <a:r>
              <a:rPr lang="en-US" dirty="0" err="1" smtClean="0"/>
              <a:t>Fx</a:t>
            </a:r>
            <a:r>
              <a:rPr lang="en-US" dirty="0" smtClean="0"/>
              <a:t>-Collaborate</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CIMSS has previously acquired the </a:t>
            </a:r>
            <a:r>
              <a:rPr lang="en-US" dirty="0" err="1" smtClean="0"/>
              <a:t>Fx</a:t>
            </a:r>
            <a:r>
              <a:rPr lang="en-US" dirty="0" smtClean="0"/>
              <a:t>-Net/</a:t>
            </a:r>
            <a:r>
              <a:rPr lang="en-US" dirty="0" err="1" smtClean="0"/>
              <a:t>Fx</a:t>
            </a:r>
            <a:r>
              <a:rPr lang="en-US" dirty="0" smtClean="0"/>
              <a:t>-C software package for potential use in research to operations activities (similar to our product transitions in AWIPS).</a:t>
            </a:r>
          </a:p>
          <a:p>
            <a:r>
              <a:rPr lang="en-US" dirty="0" smtClean="0"/>
              <a:t>There was some early interest from NWS WSO Barrow about using the </a:t>
            </a:r>
            <a:r>
              <a:rPr lang="en-US" dirty="0" err="1" smtClean="0"/>
              <a:t>Fx</a:t>
            </a:r>
            <a:r>
              <a:rPr lang="en-US" dirty="0" smtClean="0"/>
              <a:t>-Net mechanisms to deliver and display data from MODIS to remote WSOs in the Alaska Region.</a:t>
            </a:r>
          </a:p>
          <a:p>
            <a:r>
              <a:rPr lang="en-US" dirty="0" smtClean="0"/>
              <a:t>We are interested in assessing the bandwidth and limitations of the software to determine feasibility and timeliness of this approach.</a:t>
            </a:r>
          </a:p>
          <a:p>
            <a:r>
              <a:rPr lang="en-US" dirty="0" smtClean="0"/>
              <a:t>The future of </a:t>
            </a:r>
            <a:r>
              <a:rPr lang="en-US" dirty="0" err="1" smtClean="0"/>
              <a:t>Fx</a:t>
            </a:r>
            <a:r>
              <a:rPr lang="en-US" dirty="0" smtClean="0"/>
              <a:t>-Net/</a:t>
            </a:r>
            <a:r>
              <a:rPr lang="en-US" dirty="0" err="1" smtClean="0"/>
              <a:t>Fx</a:t>
            </a:r>
            <a:r>
              <a:rPr lang="en-US" dirty="0" smtClean="0"/>
              <a:t>-C appears uncertain with the integration of collaboration tools in the new migrated AWIPS infrastructure.</a:t>
            </a:r>
            <a:endParaRPr lang="en-US" dirty="0"/>
          </a:p>
        </p:txBody>
      </p:sp>
      <p:pic>
        <p:nvPicPr>
          <p:cNvPr id="4"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GFE</a:t>
            </a:r>
            <a:endParaRPr lang="en-US" dirty="0"/>
          </a:p>
        </p:txBody>
      </p:sp>
      <p:sp>
        <p:nvSpPr>
          <p:cNvPr id="3" name="Content Placeholder 2"/>
          <p:cNvSpPr>
            <a:spLocks noGrp="1"/>
          </p:cNvSpPr>
          <p:nvPr>
            <p:ph sz="quarter" idx="1"/>
          </p:nvPr>
        </p:nvSpPr>
        <p:spPr/>
        <p:txBody>
          <a:bodyPr>
            <a:noAutofit/>
          </a:bodyPr>
          <a:lstStyle/>
          <a:p>
            <a:r>
              <a:rPr lang="en-US" sz="2300" dirty="0" smtClean="0"/>
              <a:t>All forecast preparation is done using the Graphical Forecast Editor (GFE) for the National Digital Forecast Database.</a:t>
            </a:r>
          </a:p>
          <a:p>
            <a:r>
              <a:rPr lang="en-US" sz="2300" dirty="0" smtClean="0"/>
              <a:t>CIMSS </a:t>
            </a:r>
            <a:r>
              <a:rPr lang="en-US" sz="2300" dirty="0" smtClean="0"/>
              <a:t>has implemented a local version of the </a:t>
            </a:r>
            <a:r>
              <a:rPr lang="en-US" sz="2300" dirty="0" smtClean="0"/>
              <a:t>GFE in </a:t>
            </a:r>
            <a:r>
              <a:rPr lang="en-US" sz="2300" dirty="0" smtClean="0"/>
              <a:t>order to explore possible applications for satellite data in the spatial and temporal visual forecast process.</a:t>
            </a:r>
          </a:p>
          <a:p>
            <a:r>
              <a:rPr lang="en-US" sz="2300" dirty="0" smtClean="0"/>
              <a:t>We have tested the capabilities of the software with adding satellite datasets (such as MODIS) to the GFE databases and evaluating how new </a:t>
            </a:r>
            <a:r>
              <a:rPr lang="en-US" sz="2300" dirty="0" err="1" smtClean="0"/>
              <a:t>SmartTools</a:t>
            </a:r>
            <a:r>
              <a:rPr lang="en-US" sz="2300" dirty="0" smtClean="0"/>
              <a:t> can use satellite products to modify gridded values, especially for short range predictions.</a:t>
            </a:r>
          </a:p>
          <a:p>
            <a:r>
              <a:rPr lang="en-US" sz="2300" dirty="0" smtClean="0"/>
              <a:t>In addition, CIMSS is </a:t>
            </a:r>
            <a:r>
              <a:rPr lang="en-US" sz="2300" dirty="0" smtClean="0"/>
              <a:t>producing </a:t>
            </a:r>
            <a:r>
              <a:rPr lang="en-US" sz="2300" dirty="0" smtClean="0"/>
              <a:t>a </a:t>
            </a:r>
            <a:r>
              <a:rPr lang="en-US" sz="2300" dirty="0" smtClean="0"/>
              <a:t>module which will add the CRAS to the list of gridded data sources.  CRAS runs are produced twice daily (00Z, 12Z).  Domains include Alaska, Hawaii, CONUS, and the Midwest.</a:t>
            </a:r>
          </a:p>
        </p:txBody>
      </p:sp>
      <p:pic>
        <p:nvPicPr>
          <p:cNvPr id="4"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533400" y="152400"/>
            <a:ext cx="8153400" cy="579438"/>
          </a:xfrm>
          <a:prstGeom prst="rect">
            <a:avLst/>
          </a:prstGeom>
          <a:noFill/>
          <a:ln w="9525">
            <a:noFill/>
            <a:miter lim="800000"/>
            <a:headEnd/>
            <a:tailEnd/>
          </a:ln>
        </p:spPr>
        <p:txBody>
          <a:bodyPr>
            <a:spAutoFit/>
          </a:bodyPr>
          <a:lstStyle/>
          <a:p>
            <a:pPr algn="ctr"/>
            <a:r>
              <a:rPr lang="en-US" sz="3200" b="1"/>
              <a:t>CIMSS Regional Assimilation System</a:t>
            </a:r>
            <a:endParaRPr lang="en-US" sz="4000" b="1">
              <a:ea typeface="MS Mincho" pitchFamily="49" charset="-128"/>
            </a:endParaRPr>
          </a:p>
        </p:txBody>
      </p:sp>
      <p:pic>
        <p:nvPicPr>
          <p:cNvPr id="20483" name="Picture 3"/>
          <p:cNvPicPr>
            <a:picLocks noChangeArrowheads="1"/>
          </p:cNvPicPr>
          <p:nvPr/>
        </p:nvPicPr>
        <p:blipFill>
          <a:blip r:embed="rId2" cstate="print"/>
          <a:srcRect/>
          <a:stretch>
            <a:fillRect/>
          </a:stretch>
        </p:blipFill>
        <p:spPr bwMode="auto">
          <a:xfrm>
            <a:off x="6705600" y="914400"/>
            <a:ext cx="2128838" cy="1447800"/>
          </a:xfrm>
          <a:prstGeom prst="rect">
            <a:avLst/>
          </a:prstGeom>
          <a:noFill/>
          <a:ln w="9525">
            <a:noFill/>
            <a:miter lim="800000"/>
            <a:headEnd/>
            <a:tailEnd/>
          </a:ln>
        </p:spPr>
      </p:pic>
      <p:pic>
        <p:nvPicPr>
          <p:cNvPr id="20484" name="Picture 4" descr="pwat01n"/>
          <p:cNvPicPr>
            <a:picLocks noChangeAspect="1" noChangeArrowheads="1"/>
          </p:cNvPicPr>
          <p:nvPr/>
        </p:nvPicPr>
        <p:blipFill>
          <a:blip r:embed="rId3" cstate="print"/>
          <a:srcRect t="7954" r="15541"/>
          <a:stretch>
            <a:fillRect/>
          </a:stretch>
        </p:blipFill>
        <p:spPr bwMode="auto">
          <a:xfrm>
            <a:off x="6143625" y="4876800"/>
            <a:ext cx="2847975" cy="1844675"/>
          </a:xfrm>
          <a:prstGeom prst="rect">
            <a:avLst/>
          </a:prstGeom>
          <a:noFill/>
          <a:ln w="9525">
            <a:noFill/>
            <a:miter lim="800000"/>
            <a:headEnd/>
            <a:tailEnd/>
          </a:ln>
        </p:spPr>
      </p:pic>
      <p:sp>
        <p:nvSpPr>
          <p:cNvPr id="20485" name="Text Box 5"/>
          <p:cNvSpPr txBox="1">
            <a:spLocks noChangeArrowheads="1"/>
          </p:cNvSpPr>
          <p:nvPr/>
        </p:nvSpPr>
        <p:spPr bwMode="auto">
          <a:xfrm>
            <a:off x="228600" y="4572000"/>
            <a:ext cx="5715000" cy="1219200"/>
          </a:xfrm>
          <a:prstGeom prst="rect">
            <a:avLst/>
          </a:prstGeom>
          <a:solidFill>
            <a:schemeClr val="bg1"/>
          </a:solidFill>
          <a:ln w="31750">
            <a:solidFill>
              <a:schemeClr val="tx1"/>
            </a:solidFill>
            <a:miter lim="800000"/>
            <a:headEnd/>
            <a:tailEnd/>
          </a:ln>
        </p:spPr>
        <p:txBody>
          <a:bodyPr>
            <a:spAutoFit/>
          </a:bodyPr>
          <a:lstStyle/>
          <a:p>
            <a:r>
              <a:rPr lang="en-US" sz="2400"/>
              <a:t>CRAS is unique in that, since 1996, it’s development was guided by validating forecasts using information from GOES.</a:t>
            </a:r>
          </a:p>
        </p:txBody>
      </p:sp>
      <p:sp>
        <p:nvSpPr>
          <p:cNvPr id="49158" name="Text Box 6"/>
          <p:cNvSpPr txBox="1">
            <a:spLocks noChangeArrowheads="1"/>
          </p:cNvSpPr>
          <p:nvPr/>
        </p:nvSpPr>
        <p:spPr bwMode="auto">
          <a:xfrm>
            <a:off x="3348038" y="914400"/>
            <a:ext cx="2127250" cy="914400"/>
          </a:xfrm>
          <a:prstGeom prst="rect">
            <a:avLst/>
          </a:prstGeom>
          <a:noFill/>
          <a:ln w="9525">
            <a:noFill/>
            <a:miter lim="800000"/>
            <a:headEnd/>
            <a:tailEnd/>
          </a:ln>
          <a:effectLst/>
        </p:spPr>
        <p:txBody>
          <a:bodyPr wrap="none">
            <a:spAutoFit/>
          </a:bodyPr>
          <a:lstStyle/>
          <a:p>
            <a:pPr eaLnBrk="0" hangingPunct="0">
              <a:defRPr/>
            </a:pPr>
            <a:r>
              <a:rPr lang="en-US" sz="5400" b="1" i="1" u="sng">
                <a:solidFill>
                  <a:srgbClr val="0033CC"/>
                </a:solidFill>
                <a:effectLst>
                  <a:outerShdw blurRad="38100" dist="38100" dir="2700000" algn="tl">
                    <a:srgbClr val="C0C0C0"/>
                  </a:outerShdw>
                </a:effectLst>
                <a:cs typeface="+mn-cs"/>
              </a:rPr>
              <a:t>CRAS</a:t>
            </a:r>
          </a:p>
        </p:txBody>
      </p:sp>
      <p:sp>
        <p:nvSpPr>
          <p:cNvPr id="20487" name="Line 7"/>
          <p:cNvSpPr>
            <a:spLocks noChangeShapeType="1"/>
          </p:cNvSpPr>
          <p:nvPr/>
        </p:nvSpPr>
        <p:spPr bwMode="auto">
          <a:xfrm flipV="1">
            <a:off x="6172200" y="2057400"/>
            <a:ext cx="2209800" cy="2819400"/>
          </a:xfrm>
          <a:prstGeom prst="line">
            <a:avLst/>
          </a:prstGeom>
          <a:noFill/>
          <a:ln w="9525">
            <a:solidFill>
              <a:schemeClr val="tx1"/>
            </a:solidFill>
            <a:round/>
            <a:headEnd/>
            <a:tailEnd/>
          </a:ln>
        </p:spPr>
        <p:txBody>
          <a:bodyPr/>
          <a:lstStyle/>
          <a:p>
            <a:endParaRPr lang="en-US"/>
          </a:p>
        </p:txBody>
      </p:sp>
      <p:sp>
        <p:nvSpPr>
          <p:cNvPr id="20488" name="Line 8"/>
          <p:cNvSpPr>
            <a:spLocks noChangeShapeType="1"/>
          </p:cNvSpPr>
          <p:nvPr/>
        </p:nvSpPr>
        <p:spPr bwMode="auto">
          <a:xfrm flipH="1" flipV="1">
            <a:off x="8382000" y="2057400"/>
            <a:ext cx="609600" cy="2895600"/>
          </a:xfrm>
          <a:prstGeom prst="line">
            <a:avLst/>
          </a:prstGeom>
          <a:noFill/>
          <a:ln w="9525">
            <a:solidFill>
              <a:schemeClr val="tx1"/>
            </a:solidFill>
            <a:round/>
            <a:headEnd/>
            <a:tailEnd/>
          </a:ln>
        </p:spPr>
        <p:txBody>
          <a:bodyPr/>
          <a:lstStyle/>
          <a:p>
            <a:endParaRPr lang="en-US"/>
          </a:p>
        </p:txBody>
      </p:sp>
      <p:sp>
        <p:nvSpPr>
          <p:cNvPr id="20489" name="Line 9"/>
          <p:cNvSpPr>
            <a:spLocks noChangeShapeType="1"/>
          </p:cNvSpPr>
          <p:nvPr/>
        </p:nvSpPr>
        <p:spPr bwMode="auto">
          <a:xfrm flipV="1">
            <a:off x="6172200" y="2057400"/>
            <a:ext cx="2209800" cy="4648200"/>
          </a:xfrm>
          <a:prstGeom prst="line">
            <a:avLst/>
          </a:prstGeom>
          <a:noFill/>
          <a:ln w="9525">
            <a:solidFill>
              <a:schemeClr val="tx1"/>
            </a:solidFill>
            <a:round/>
            <a:headEnd/>
            <a:tailEnd/>
          </a:ln>
        </p:spPr>
        <p:txBody>
          <a:bodyPr/>
          <a:lstStyle/>
          <a:p>
            <a:endParaRPr lang="en-US"/>
          </a:p>
        </p:txBody>
      </p:sp>
      <p:sp>
        <p:nvSpPr>
          <p:cNvPr id="20490" name="Line 10"/>
          <p:cNvSpPr>
            <a:spLocks noChangeShapeType="1"/>
          </p:cNvSpPr>
          <p:nvPr/>
        </p:nvSpPr>
        <p:spPr bwMode="auto">
          <a:xfrm flipH="1" flipV="1">
            <a:off x="8382000" y="2057400"/>
            <a:ext cx="609600" cy="4648200"/>
          </a:xfrm>
          <a:prstGeom prst="line">
            <a:avLst/>
          </a:prstGeom>
          <a:noFill/>
          <a:ln w="9525">
            <a:solidFill>
              <a:schemeClr val="tx1"/>
            </a:solidFill>
            <a:round/>
            <a:headEnd/>
            <a:tailEnd/>
          </a:ln>
        </p:spPr>
        <p:txBody>
          <a:bodyPr/>
          <a:lstStyle/>
          <a:p>
            <a:endParaRPr lang="en-US"/>
          </a:p>
        </p:txBody>
      </p:sp>
      <p:sp>
        <p:nvSpPr>
          <p:cNvPr id="20491" name="Text Box 11"/>
          <p:cNvSpPr txBox="1">
            <a:spLocks noChangeArrowheads="1"/>
          </p:cNvSpPr>
          <p:nvPr/>
        </p:nvSpPr>
        <p:spPr bwMode="auto">
          <a:xfrm>
            <a:off x="228600" y="2209800"/>
            <a:ext cx="5715000" cy="2282825"/>
          </a:xfrm>
          <a:prstGeom prst="rect">
            <a:avLst/>
          </a:prstGeom>
          <a:noFill/>
          <a:ln w="9525">
            <a:noFill/>
            <a:miter lim="800000"/>
            <a:headEnd/>
            <a:tailEnd/>
          </a:ln>
        </p:spPr>
        <p:txBody>
          <a:bodyPr>
            <a:spAutoFit/>
          </a:bodyPr>
          <a:lstStyle/>
          <a:p>
            <a:r>
              <a:rPr lang="en-US" sz="2400">
                <a:ea typeface="MS Mincho" pitchFamily="49" charset="-128"/>
              </a:rPr>
              <a:t>The Cooperative Institute for Meteorological Satellite Studies (CIMSS) uses the CIMSS Regional Assimilation System (CRAS) to assess the impact of space-based observations on numerical forecast accuracy.</a:t>
            </a:r>
            <a:endParaRPr lang="en-US" sz="2400"/>
          </a:p>
        </p:txBody>
      </p:sp>
      <p:sp>
        <p:nvSpPr>
          <p:cNvPr id="20492" name="Text Box 12"/>
          <p:cNvSpPr txBox="1">
            <a:spLocks noChangeArrowheads="1"/>
          </p:cNvSpPr>
          <p:nvPr/>
        </p:nvSpPr>
        <p:spPr bwMode="auto">
          <a:xfrm>
            <a:off x="-76200" y="6659563"/>
            <a:ext cx="3048000" cy="274637"/>
          </a:xfrm>
          <a:prstGeom prst="rect">
            <a:avLst/>
          </a:prstGeom>
          <a:noFill/>
          <a:ln w="9525">
            <a:noFill/>
            <a:miter lim="800000"/>
            <a:headEnd/>
            <a:tailEnd/>
          </a:ln>
        </p:spPr>
        <p:txBody>
          <a:bodyPr>
            <a:spAutoFit/>
          </a:bodyPr>
          <a:lstStyle/>
          <a:p>
            <a:pPr>
              <a:spcBef>
                <a:spcPct val="50000"/>
              </a:spcBef>
            </a:pPr>
            <a:r>
              <a:rPr lang="en-US" sz="1200"/>
              <a:t>Slide credit:  Robert Aune, NOAA/NESDIS</a:t>
            </a:r>
          </a:p>
        </p:txBody>
      </p:sp>
    </p:spTree>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CIMSS is particularly interested in implementing a sky cover algorithm in the CRAS post-processor to produce a gridded product for the GFE.</a:t>
            </a:r>
          </a:p>
          <a:p>
            <a:r>
              <a:rPr lang="en-US" dirty="0" smtClean="0"/>
              <a:t>We are in the early stages of defining a celestial dome and perform a </a:t>
            </a:r>
            <a:r>
              <a:rPr lang="en-US" dirty="0" smtClean="0"/>
              <a:t>geometric calculation </a:t>
            </a:r>
            <a:r>
              <a:rPr lang="en-US" dirty="0" smtClean="0"/>
              <a:t>such that the output sky cover expresses coverage over nine adjacent grid cells.</a:t>
            </a:r>
          </a:p>
          <a:p>
            <a:r>
              <a:rPr lang="en-US" dirty="0" smtClean="0"/>
              <a:t>The hope is to eliminate the bi-modal appearance and relative humidity reliance of many model output sky cover products, without significantly smoothing the gradients of the predictions.</a:t>
            </a:r>
          </a:p>
          <a:p>
            <a:r>
              <a:rPr lang="en-US" dirty="0" smtClean="0"/>
              <a:t>Is “sky cover” another “probability of precipitation”?</a:t>
            </a:r>
            <a:endParaRPr lang="en-US" dirty="0"/>
          </a:p>
        </p:txBody>
      </p:sp>
      <p:pic>
        <p:nvPicPr>
          <p:cNvPr id="4"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p:cNvSpPr>
          <p:nvPr>
            <p:ph type="title"/>
          </p:nvPr>
        </p:nvSpPr>
        <p:spPr bwMode="auto"/>
        <p:txBody>
          <a:bodyPr wrap="square" lIns="91440" tIns="45720" rIns="91440" bIns="45720" numCol="1" anchorCtr="0" compatLnSpc="1">
            <a:prstTxWarp prst="textNoShape">
              <a:avLst/>
            </a:prstTxWarp>
          </a:bodyPr>
          <a:lstStyle/>
          <a:p>
            <a:pPr>
              <a:defRPr/>
            </a:pPr>
            <a:r>
              <a:rPr lang="en-US" dirty="0" smtClean="0"/>
              <a:t>Sky Cover Prediction</a:t>
            </a:r>
          </a:p>
        </p:txBody>
      </p:sp>
      <p:pic>
        <p:nvPicPr>
          <p:cNvPr id="21507" name="Picture 3" descr="Sky9_conus"/>
          <p:cNvPicPr>
            <a:picLocks noChangeAspect="1" noChangeArrowheads="1"/>
          </p:cNvPicPr>
          <p:nvPr/>
        </p:nvPicPr>
        <p:blipFill>
          <a:blip r:embed="rId2" cstate="print"/>
          <a:srcRect/>
          <a:stretch>
            <a:fillRect/>
          </a:stretch>
        </p:blipFill>
        <p:spPr bwMode="auto">
          <a:xfrm>
            <a:off x="0" y="1447800"/>
            <a:ext cx="4905375" cy="4038600"/>
          </a:xfrm>
          <a:prstGeom prst="rect">
            <a:avLst/>
          </a:prstGeom>
          <a:noFill/>
          <a:ln w="9525">
            <a:noFill/>
            <a:miter lim="800000"/>
            <a:headEnd/>
            <a:tailEnd/>
          </a:ln>
        </p:spPr>
      </p:pic>
      <p:pic>
        <p:nvPicPr>
          <p:cNvPr id="21508" name="Picture 4" descr="cras20us_skyc_024m"/>
          <p:cNvPicPr>
            <a:picLocks noChangeAspect="1" noChangeArrowheads="1"/>
          </p:cNvPicPr>
          <p:nvPr/>
        </p:nvPicPr>
        <p:blipFill>
          <a:blip r:embed="rId3" cstate="print"/>
          <a:srcRect/>
          <a:stretch>
            <a:fillRect/>
          </a:stretch>
        </p:blipFill>
        <p:spPr bwMode="auto">
          <a:xfrm>
            <a:off x="4191000" y="3143250"/>
            <a:ext cx="4953000" cy="3714750"/>
          </a:xfrm>
          <a:prstGeom prst="rect">
            <a:avLst/>
          </a:prstGeom>
          <a:noFill/>
          <a:ln w="9525">
            <a:noFill/>
            <a:miter lim="800000"/>
            <a:headEnd/>
            <a:tailEnd/>
          </a:ln>
        </p:spPr>
      </p:pic>
      <p:sp>
        <p:nvSpPr>
          <p:cNvPr id="21509" name="Oval 5"/>
          <p:cNvSpPr>
            <a:spLocks noChangeArrowheads="1"/>
          </p:cNvSpPr>
          <p:nvPr/>
        </p:nvSpPr>
        <p:spPr bwMode="auto">
          <a:xfrm>
            <a:off x="2971800" y="3581400"/>
            <a:ext cx="381000" cy="381000"/>
          </a:xfrm>
          <a:prstGeom prst="ellipse">
            <a:avLst/>
          </a:prstGeom>
          <a:noFill/>
          <a:ln w="25400">
            <a:solidFill>
              <a:schemeClr val="tx1"/>
            </a:solidFill>
            <a:round/>
            <a:headEnd/>
            <a:tailEnd/>
          </a:ln>
        </p:spPr>
        <p:txBody>
          <a:bodyPr wrap="none" anchor="ctr"/>
          <a:lstStyle/>
          <a:p>
            <a:endParaRPr lang="en-US"/>
          </a:p>
        </p:txBody>
      </p:sp>
      <p:sp>
        <p:nvSpPr>
          <p:cNvPr id="21510" name="Oval 6"/>
          <p:cNvSpPr>
            <a:spLocks noChangeArrowheads="1"/>
          </p:cNvSpPr>
          <p:nvPr/>
        </p:nvSpPr>
        <p:spPr bwMode="auto">
          <a:xfrm>
            <a:off x="7239000" y="5486400"/>
            <a:ext cx="381000" cy="381000"/>
          </a:xfrm>
          <a:prstGeom prst="ellipse">
            <a:avLst/>
          </a:prstGeom>
          <a:noFill/>
          <a:ln w="25400">
            <a:solidFill>
              <a:schemeClr val="tx1"/>
            </a:solidFill>
            <a:round/>
            <a:headEnd/>
            <a:tailEnd/>
          </a:ln>
        </p:spPr>
        <p:txBody>
          <a:bodyPr wrap="none" anchor="ctr"/>
          <a:lstStyle/>
          <a:p>
            <a:endParaRPr lang="en-US"/>
          </a:p>
        </p:txBody>
      </p:sp>
      <p:sp>
        <p:nvSpPr>
          <p:cNvPr id="21511" name="Oval 7"/>
          <p:cNvSpPr>
            <a:spLocks noChangeArrowheads="1"/>
          </p:cNvSpPr>
          <p:nvPr/>
        </p:nvSpPr>
        <p:spPr bwMode="auto">
          <a:xfrm>
            <a:off x="3733800" y="2590800"/>
            <a:ext cx="381000" cy="381000"/>
          </a:xfrm>
          <a:prstGeom prst="ellipse">
            <a:avLst/>
          </a:prstGeom>
          <a:noFill/>
          <a:ln w="25400">
            <a:solidFill>
              <a:schemeClr val="tx1"/>
            </a:solidFill>
            <a:round/>
            <a:headEnd/>
            <a:tailEnd/>
          </a:ln>
        </p:spPr>
        <p:txBody>
          <a:bodyPr wrap="none" anchor="ctr"/>
          <a:lstStyle/>
          <a:p>
            <a:endParaRPr lang="en-US"/>
          </a:p>
        </p:txBody>
      </p:sp>
      <p:sp>
        <p:nvSpPr>
          <p:cNvPr id="21512" name="Oval 8"/>
          <p:cNvSpPr>
            <a:spLocks noChangeArrowheads="1"/>
          </p:cNvSpPr>
          <p:nvPr/>
        </p:nvSpPr>
        <p:spPr bwMode="auto">
          <a:xfrm>
            <a:off x="7924800" y="4648200"/>
            <a:ext cx="381000" cy="381000"/>
          </a:xfrm>
          <a:prstGeom prst="ellipse">
            <a:avLst/>
          </a:prstGeom>
          <a:noFill/>
          <a:ln w="25400">
            <a:solidFill>
              <a:schemeClr val="tx1"/>
            </a:solidFill>
            <a:round/>
            <a:headEnd/>
            <a:tailEnd/>
          </a:ln>
        </p:spPr>
        <p:txBody>
          <a:bodyPr wrap="none" anchor="ctr"/>
          <a:lstStyle/>
          <a:p>
            <a:endParaRPr lang="en-US"/>
          </a:p>
        </p:txBody>
      </p:sp>
      <p:sp>
        <p:nvSpPr>
          <p:cNvPr id="21513" name="Rectangle 9"/>
          <p:cNvSpPr>
            <a:spLocks noChangeArrowheads="1"/>
          </p:cNvSpPr>
          <p:nvPr/>
        </p:nvSpPr>
        <p:spPr bwMode="auto">
          <a:xfrm>
            <a:off x="5692775" y="642401"/>
            <a:ext cx="3451225" cy="2277547"/>
          </a:xfrm>
          <a:prstGeom prst="rect">
            <a:avLst/>
          </a:prstGeom>
          <a:noFill/>
          <a:ln w="9525">
            <a:noFill/>
            <a:miter lim="800000"/>
            <a:headEnd/>
            <a:tailEnd/>
          </a:ln>
        </p:spPr>
        <p:txBody>
          <a:bodyPr anchor="ctr">
            <a:spAutoFit/>
          </a:bodyPr>
          <a:lstStyle/>
          <a:p>
            <a:pPr algn="ctr" eaLnBrk="0" hangingPunct="0"/>
            <a:r>
              <a:rPr lang="en-US" i="1" dirty="0" smtClean="0"/>
              <a:t>We respond!  Pre-release </a:t>
            </a:r>
            <a:r>
              <a:rPr lang="en-US" i="1" dirty="0"/>
              <a:t>commentary from National Weather Service Science Operations Officers:</a:t>
            </a:r>
          </a:p>
          <a:p>
            <a:pPr algn="ctr" eaLnBrk="0" hangingPunct="0"/>
            <a:endParaRPr lang="en-US" sz="800" i="1" dirty="0"/>
          </a:p>
          <a:p>
            <a:pPr algn="ctr" eaLnBrk="0" hangingPunct="0"/>
            <a:r>
              <a:rPr lang="en-US" b="1" i="1" dirty="0"/>
              <a:t>“[The] field really does need something to help with the sky grids.”</a:t>
            </a:r>
          </a:p>
          <a:p>
            <a:pPr algn="ctr" eaLnBrk="0" hangingPunct="0"/>
            <a:endParaRPr lang="en-US" sz="800" b="1" i="1" dirty="0"/>
          </a:p>
          <a:p>
            <a:pPr algn="ctr" eaLnBrk="0" hangingPunct="0"/>
            <a:r>
              <a:rPr lang="en-US" b="1" i="1" dirty="0"/>
              <a:t>“Obviously great potential for (the) NDFD!”</a:t>
            </a:r>
          </a:p>
        </p:txBody>
      </p:sp>
      <p:pic>
        <p:nvPicPr>
          <p:cNvPr id="10" name="Picture 4" descr="http://cimss.ssec.wisc.edu/logo/fullsize/cimss-logo-big-transp.gif"/>
          <p:cNvPicPr>
            <a:picLocks noChangeAspect="1" noChangeArrowheads="1"/>
          </p:cNvPicPr>
          <p:nvPr/>
        </p:nvPicPr>
        <p:blipFill>
          <a:blip r:embed="rId4"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p:nvPr>
        </p:nvSpPr>
        <p:spPr bwMode="auto"/>
        <p:txBody>
          <a:bodyPr wrap="square" lIns="91440" tIns="45720" rIns="91440" bIns="45720" numCol="1" anchorCtr="0" compatLnSpc="1">
            <a:prstTxWarp prst="textNoShape">
              <a:avLst/>
            </a:prstTxWarp>
          </a:bodyPr>
          <a:lstStyle/>
          <a:p>
            <a:pPr>
              <a:defRPr/>
            </a:pPr>
            <a:r>
              <a:rPr lang="en-US" dirty="0" smtClean="0"/>
              <a:t>Sky Cover Prediction</a:t>
            </a:r>
          </a:p>
        </p:txBody>
      </p:sp>
      <p:pic>
        <p:nvPicPr>
          <p:cNvPr id="22531" name="Picture 3" descr="H7 cloud"/>
          <p:cNvPicPr>
            <a:picLocks noChangeAspect="1" noChangeArrowheads="1"/>
          </p:cNvPicPr>
          <p:nvPr/>
        </p:nvPicPr>
        <p:blipFill>
          <a:blip r:embed="rId2" cstate="print"/>
          <a:srcRect/>
          <a:stretch>
            <a:fillRect/>
          </a:stretch>
        </p:blipFill>
        <p:spPr bwMode="auto">
          <a:xfrm>
            <a:off x="4572000" y="2955925"/>
            <a:ext cx="4572000" cy="3902075"/>
          </a:xfrm>
          <a:prstGeom prst="rect">
            <a:avLst/>
          </a:prstGeom>
          <a:noFill/>
          <a:ln w="9525">
            <a:noFill/>
            <a:miter lim="800000"/>
            <a:headEnd/>
            <a:tailEnd/>
          </a:ln>
        </p:spPr>
      </p:pic>
      <p:pic>
        <p:nvPicPr>
          <p:cNvPr id="22532" name="Picture 4" descr="M1 cloud"/>
          <p:cNvPicPr>
            <a:picLocks noChangeAspect="1" noChangeArrowheads="1"/>
          </p:cNvPicPr>
          <p:nvPr/>
        </p:nvPicPr>
        <p:blipFill>
          <a:blip r:embed="rId3" cstate="print"/>
          <a:srcRect/>
          <a:stretch>
            <a:fillRect/>
          </a:stretch>
        </p:blipFill>
        <p:spPr bwMode="auto">
          <a:xfrm>
            <a:off x="0" y="1776413"/>
            <a:ext cx="4572000" cy="3902075"/>
          </a:xfrm>
          <a:prstGeom prst="rect">
            <a:avLst/>
          </a:prstGeom>
          <a:noFill/>
          <a:ln w="9525">
            <a:noFill/>
            <a:miter lim="800000"/>
            <a:headEnd/>
            <a:tailEnd/>
          </a:ln>
        </p:spPr>
      </p:pic>
      <p:sp>
        <p:nvSpPr>
          <p:cNvPr id="22533" name="Text Box 5"/>
          <p:cNvSpPr txBox="1">
            <a:spLocks noChangeArrowheads="1"/>
          </p:cNvSpPr>
          <p:nvPr/>
        </p:nvSpPr>
        <p:spPr bwMode="auto">
          <a:xfrm>
            <a:off x="4572000" y="1143000"/>
            <a:ext cx="4495800" cy="1465263"/>
          </a:xfrm>
          <a:prstGeom prst="rect">
            <a:avLst/>
          </a:prstGeom>
          <a:noFill/>
          <a:ln w="9525">
            <a:noFill/>
            <a:miter lim="800000"/>
            <a:headEnd/>
            <a:tailEnd/>
          </a:ln>
        </p:spPr>
        <p:txBody>
          <a:bodyPr>
            <a:spAutoFit/>
          </a:bodyPr>
          <a:lstStyle/>
          <a:p>
            <a:pPr algn="ctr">
              <a:spcBef>
                <a:spcPct val="50000"/>
              </a:spcBef>
            </a:pPr>
            <a:r>
              <a:rPr lang="en-US" b="1" dirty="0" smtClean="0"/>
              <a:t>Some Problems:</a:t>
            </a:r>
            <a:r>
              <a:rPr lang="en-US" b="1" dirty="0"/>
              <a:t/>
            </a:r>
            <a:br>
              <a:rPr lang="en-US" b="1" dirty="0"/>
            </a:br>
            <a:r>
              <a:rPr lang="en-US" i="1" dirty="0"/>
              <a:t>What is 100% sky cover?  Both celestial domes are completely covered with cloud.  Do we use an incoming light standard?  If so, what do we do at night</a:t>
            </a:r>
            <a:r>
              <a:rPr lang="en-US" i="1" dirty="0" smtClean="0"/>
              <a:t>?  What about smoke and fog?</a:t>
            </a:r>
            <a:endParaRPr lang="en-US" i="1" dirty="0"/>
          </a:p>
        </p:txBody>
      </p:sp>
      <p:sp>
        <p:nvSpPr>
          <p:cNvPr id="22534" name="Text Box 17"/>
          <p:cNvSpPr txBox="1">
            <a:spLocks noChangeArrowheads="1"/>
          </p:cNvSpPr>
          <p:nvPr/>
        </p:nvSpPr>
        <p:spPr bwMode="auto">
          <a:xfrm>
            <a:off x="990600" y="5638800"/>
            <a:ext cx="3733800" cy="214313"/>
          </a:xfrm>
          <a:prstGeom prst="rect">
            <a:avLst/>
          </a:prstGeom>
          <a:noFill/>
          <a:ln w="9525">
            <a:noFill/>
            <a:miter lim="800000"/>
            <a:headEnd/>
            <a:tailEnd/>
          </a:ln>
        </p:spPr>
        <p:txBody>
          <a:bodyPr>
            <a:spAutoFit/>
          </a:bodyPr>
          <a:lstStyle/>
          <a:p>
            <a:pPr>
              <a:spcBef>
                <a:spcPct val="50000"/>
              </a:spcBef>
            </a:pPr>
            <a:r>
              <a:rPr lang="en-US" sz="800"/>
              <a:t>Photos courtesy of National Weather Service Southern Region Headquarters</a:t>
            </a:r>
          </a:p>
        </p:txBody>
      </p:sp>
      <p:pic>
        <p:nvPicPr>
          <p:cNvPr id="22535" name="Picture 4" descr="http://cimss.ssec.wisc.edu/logo/fullsize/cimss-logo-big-transp.gif"/>
          <p:cNvPicPr>
            <a:picLocks noChangeAspect="1" noChangeArrowheads="1"/>
          </p:cNvPicPr>
          <p:nvPr/>
        </p:nvPicPr>
        <p:blipFill>
          <a:blip r:embed="rId4"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Screenshot"/>
          <p:cNvPicPr>
            <a:picLocks noChangeAspect="1" noChangeArrowheads="1"/>
          </p:cNvPicPr>
          <p:nvPr/>
        </p:nvPicPr>
        <p:blipFill>
          <a:blip r:embed="rId2" cstate="print"/>
          <a:srcRect/>
          <a:stretch>
            <a:fillRect/>
          </a:stretch>
        </p:blipFill>
        <p:spPr bwMode="auto">
          <a:xfrm>
            <a:off x="-457200" y="-1466850"/>
            <a:ext cx="15240000" cy="10001250"/>
          </a:xfrm>
          <a:prstGeom prst="rect">
            <a:avLst/>
          </a:prstGeom>
          <a:noFill/>
        </p:spPr>
      </p:pic>
      <p:pic>
        <p:nvPicPr>
          <p:cNvPr id="3"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200"/>
            <a:ext cx="7772400" cy="533400"/>
          </a:xfrm>
        </p:spPr>
        <p:txBody>
          <a:bodyPr/>
          <a:lstStyle/>
          <a:p>
            <a:r>
              <a:rPr lang="en-US" sz="2400" b="1"/>
              <a:t>CRAS Forecast Products for the Alaska Region</a:t>
            </a:r>
          </a:p>
        </p:txBody>
      </p:sp>
      <p:pic>
        <p:nvPicPr>
          <p:cNvPr id="2052" name="Picture 4" descr="CRAS_IR_18"/>
          <p:cNvPicPr>
            <a:picLocks noChangeAspect="1" noChangeArrowheads="1"/>
          </p:cNvPicPr>
          <p:nvPr/>
        </p:nvPicPr>
        <p:blipFill>
          <a:blip r:embed="rId2" cstate="print"/>
          <a:srcRect/>
          <a:stretch>
            <a:fillRect/>
          </a:stretch>
        </p:blipFill>
        <p:spPr bwMode="auto">
          <a:xfrm>
            <a:off x="6858000" y="3048000"/>
            <a:ext cx="2133600" cy="1625600"/>
          </a:xfrm>
          <a:prstGeom prst="rect">
            <a:avLst/>
          </a:prstGeom>
          <a:noFill/>
        </p:spPr>
      </p:pic>
      <p:pic>
        <p:nvPicPr>
          <p:cNvPr id="2053" name="Picture 5" descr="CRAS_SKY_18"/>
          <p:cNvPicPr>
            <a:picLocks noChangeAspect="1" noChangeArrowheads="1"/>
          </p:cNvPicPr>
          <p:nvPr/>
        </p:nvPicPr>
        <p:blipFill>
          <a:blip r:embed="rId3" cstate="print"/>
          <a:srcRect r="3830"/>
          <a:stretch>
            <a:fillRect/>
          </a:stretch>
        </p:blipFill>
        <p:spPr bwMode="auto">
          <a:xfrm>
            <a:off x="6869113" y="4724400"/>
            <a:ext cx="2198687" cy="1555750"/>
          </a:xfrm>
          <a:prstGeom prst="rect">
            <a:avLst/>
          </a:prstGeom>
          <a:noFill/>
          <a:ln w="9525">
            <a:noFill/>
            <a:miter lim="800000"/>
            <a:headEnd/>
            <a:tailEnd/>
          </a:ln>
        </p:spPr>
      </p:pic>
      <p:pic>
        <p:nvPicPr>
          <p:cNvPr id="2054" name="Picture 6" descr="CRAS_WV_18"/>
          <p:cNvPicPr>
            <a:picLocks noChangeAspect="1" noChangeArrowheads="1"/>
          </p:cNvPicPr>
          <p:nvPr/>
        </p:nvPicPr>
        <p:blipFill>
          <a:blip r:embed="rId4" cstate="print"/>
          <a:srcRect/>
          <a:stretch>
            <a:fillRect/>
          </a:stretch>
        </p:blipFill>
        <p:spPr bwMode="auto">
          <a:xfrm>
            <a:off x="6858000" y="1371600"/>
            <a:ext cx="2133600" cy="1625600"/>
          </a:xfrm>
          <a:prstGeom prst="rect">
            <a:avLst/>
          </a:prstGeom>
          <a:noFill/>
        </p:spPr>
      </p:pic>
      <p:pic>
        <p:nvPicPr>
          <p:cNvPr id="2055" name="Picture 7" descr="s_3gaf"/>
          <p:cNvPicPr>
            <a:picLocks noChangeAspect="1" noChangeArrowheads="1"/>
          </p:cNvPicPr>
          <p:nvPr/>
        </p:nvPicPr>
        <p:blipFill>
          <a:blip r:embed="rId5" cstate="print">
            <a:lum bright="-10000" contrast="40000"/>
          </a:blip>
          <a:srcRect/>
          <a:stretch>
            <a:fillRect/>
          </a:stretch>
        </p:blipFill>
        <p:spPr bwMode="auto">
          <a:xfrm>
            <a:off x="4800600" y="1371600"/>
            <a:ext cx="1981200" cy="1585913"/>
          </a:xfrm>
          <a:prstGeom prst="rect">
            <a:avLst/>
          </a:prstGeom>
          <a:noFill/>
          <a:ln w="9525">
            <a:noFill/>
            <a:miter lim="800000"/>
            <a:headEnd/>
            <a:tailEnd/>
          </a:ln>
        </p:spPr>
      </p:pic>
      <p:pic>
        <p:nvPicPr>
          <p:cNvPr id="2056" name="Picture 8" descr="s_4gvf"/>
          <p:cNvPicPr>
            <a:picLocks noChangeAspect="1" noChangeArrowheads="1"/>
          </p:cNvPicPr>
          <p:nvPr/>
        </p:nvPicPr>
        <p:blipFill>
          <a:blip r:embed="rId6" cstate="print">
            <a:lum bright="-20000"/>
          </a:blip>
          <a:srcRect/>
          <a:stretch>
            <a:fillRect/>
          </a:stretch>
        </p:blipFill>
        <p:spPr bwMode="auto">
          <a:xfrm>
            <a:off x="4724400" y="3048000"/>
            <a:ext cx="2057400" cy="1646238"/>
          </a:xfrm>
          <a:prstGeom prst="rect">
            <a:avLst/>
          </a:prstGeom>
          <a:noFill/>
          <a:ln w="9525">
            <a:noFill/>
            <a:miter lim="800000"/>
            <a:headEnd/>
            <a:tailEnd/>
          </a:ln>
        </p:spPr>
      </p:pic>
      <p:pic>
        <p:nvPicPr>
          <p:cNvPr id="2059" name="Picture 11" descr="dz24"/>
          <p:cNvPicPr>
            <a:picLocks noChangeAspect="1" noChangeArrowheads="1"/>
          </p:cNvPicPr>
          <p:nvPr/>
        </p:nvPicPr>
        <p:blipFill>
          <a:blip r:embed="rId7" cstate="print"/>
          <a:srcRect/>
          <a:stretch>
            <a:fillRect/>
          </a:stretch>
        </p:blipFill>
        <p:spPr bwMode="auto">
          <a:xfrm>
            <a:off x="152400" y="4867275"/>
            <a:ext cx="2743200" cy="1882775"/>
          </a:xfrm>
          <a:prstGeom prst="rect">
            <a:avLst/>
          </a:prstGeom>
          <a:noFill/>
        </p:spPr>
      </p:pic>
      <p:pic>
        <p:nvPicPr>
          <p:cNvPr id="2060" name="Picture 12" descr="dz48"/>
          <p:cNvPicPr>
            <a:picLocks noChangeAspect="1" noChangeArrowheads="1"/>
          </p:cNvPicPr>
          <p:nvPr/>
        </p:nvPicPr>
        <p:blipFill>
          <a:blip r:embed="rId8" cstate="print"/>
          <a:srcRect/>
          <a:stretch>
            <a:fillRect/>
          </a:stretch>
        </p:blipFill>
        <p:spPr bwMode="auto">
          <a:xfrm>
            <a:off x="2971800" y="4867275"/>
            <a:ext cx="2743200" cy="1882775"/>
          </a:xfrm>
          <a:prstGeom prst="rect">
            <a:avLst/>
          </a:prstGeom>
          <a:noFill/>
        </p:spPr>
      </p:pic>
      <p:sp>
        <p:nvSpPr>
          <p:cNvPr id="2063" name="Text Box 15"/>
          <p:cNvSpPr txBox="1">
            <a:spLocks noChangeArrowheads="1"/>
          </p:cNvSpPr>
          <p:nvPr/>
        </p:nvSpPr>
        <p:spPr bwMode="auto">
          <a:xfrm>
            <a:off x="609600" y="609600"/>
            <a:ext cx="7924800" cy="671513"/>
          </a:xfrm>
          <a:prstGeom prst="rect">
            <a:avLst/>
          </a:prstGeom>
          <a:solidFill>
            <a:schemeClr val="bg1"/>
          </a:solidFill>
          <a:ln w="31750">
            <a:solidFill>
              <a:schemeClr val="tx1"/>
            </a:solidFill>
            <a:miter lim="800000"/>
            <a:headEnd/>
            <a:tailEnd/>
          </a:ln>
          <a:effectLst/>
        </p:spPr>
        <p:txBody>
          <a:bodyPr>
            <a:spAutoFit/>
          </a:bodyPr>
          <a:lstStyle/>
          <a:p>
            <a:r>
              <a:rPr lang="en-US" sz="1200" b="1">
                <a:solidFill>
                  <a:srgbClr val="CC0000"/>
                </a:solidFill>
              </a:rPr>
              <a:t>CIMSS has configured the CRAS for Anchorage, Alaska.  It uses precipitable water and cloud-top pressure from MODIS and from the GOES-11 sounder to initialize water vapor and clouds.  The domain is  a superset of the AWIPS 216 grid so forecast products can be transferred directly to AWIPS.</a:t>
            </a:r>
          </a:p>
        </p:txBody>
      </p:sp>
      <p:sp>
        <p:nvSpPr>
          <p:cNvPr id="2064" name="Rectangle 16"/>
          <p:cNvSpPr>
            <a:spLocks noChangeArrowheads="1"/>
          </p:cNvSpPr>
          <p:nvPr/>
        </p:nvSpPr>
        <p:spPr bwMode="auto">
          <a:xfrm>
            <a:off x="1524000" y="3770313"/>
            <a:ext cx="2743200" cy="1030287"/>
          </a:xfrm>
          <a:prstGeom prst="rect">
            <a:avLst/>
          </a:prstGeom>
          <a:solidFill>
            <a:schemeClr val="bg1"/>
          </a:solidFill>
          <a:ln w="25400">
            <a:solidFill>
              <a:schemeClr val="tx1"/>
            </a:solidFill>
            <a:miter lim="800000"/>
            <a:headEnd/>
            <a:tailEnd/>
          </a:ln>
          <a:effectLst/>
        </p:spPr>
        <p:txBody>
          <a:bodyPr>
            <a:spAutoFit/>
          </a:bodyPr>
          <a:lstStyle/>
          <a:p>
            <a:pPr eaLnBrk="0" hangingPunct="0"/>
            <a:r>
              <a:rPr lang="en-US" sz="1200" b="1"/>
              <a:t>24 and 48-hour forecasts of 6-hour accumulated precipitation, 1000hPa – 500hPa thickness and mean sea-level pressure valid 12UTC 04Dec08</a:t>
            </a:r>
          </a:p>
        </p:txBody>
      </p:sp>
      <p:sp>
        <p:nvSpPr>
          <p:cNvPr id="2065" name="Text Box 17"/>
          <p:cNvSpPr txBox="1">
            <a:spLocks noChangeArrowheads="1"/>
          </p:cNvSpPr>
          <p:nvPr/>
        </p:nvSpPr>
        <p:spPr bwMode="auto">
          <a:xfrm>
            <a:off x="228600" y="1516063"/>
            <a:ext cx="4267200" cy="1760537"/>
          </a:xfrm>
          <a:prstGeom prst="rect">
            <a:avLst/>
          </a:prstGeom>
          <a:solidFill>
            <a:schemeClr val="bg1"/>
          </a:solidFill>
          <a:ln w="25400">
            <a:solidFill>
              <a:schemeClr val="tx1"/>
            </a:solidFill>
            <a:miter lim="800000"/>
            <a:headEnd/>
            <a:tailEnd/>
          </a:ln>
          <a:effectLst/>
        </p:spPr>
        <p:txBody>
          <a:bodyPr>
            <a:spAutoFit/>
          </a:bodyPr>
          <a:lstStyle/>
          <a:p>
            <a:pPr eaLnBrk="0" hangingPunct="0"/>
            <a:r>
              <a:rPr lang="en-US" sz="1200" b="1"/>
              <a:t>Shown at right are some comparisons between 18-hour CRAS forecast images and images from the GOES-11 imager.  The 6.7u CRAS images are generated using the GOES-11 radiative transfer model to generate clear sky  brightness temperatures.  The 11u CRAS images are computed using the predicted cloud mixing ratio to attenuate the predicted skin temperature.</a:t>
            </a:r>
          </a:p>
          <a:p>
            <a:pPr eaLnBrk="0" hangingPunct="0"/>
            <a:r>
              <a:rPr lang="en-US" sz="1200" b="1">
                <a:solidFill>
                  <a:srgbClr val="CC0000"/>
                </a:solidFill>
              </a:rPr>
              <a:t>Note: The map projection on the GOES-11 images are slightly different than on the CRAS images.</a:t>
            </a:r>
          </a:p>
        </p:txBody>
      </p:sp>
      <p:sp>
        <p:nvSpPr>
          <p:cNvPr id="2066" name="Rectangle 18"/>
          <p:cNvSpPr>
            <a:spLocks noChangeArrowheads="1"/>
          </p:cNvSpPr>
          <p:nvPr/>
        </p:nvSpPr>
        <p:spPr bwMode="auto">
          <a:xfrm>
            <a:off x="6858000" y="6359525"/>
            <a:ext cx="2209800" cy="422275"/>
          </a:xfrm>
          <a:prstGeom prst="rect">
            <a:avLst/>
          </a:prstGeom>
          <a:solidFill>
            <a:schemeClr val="bg1"/>
          </a:solidFill>
          <a:ln w="25400">
            <a:solidFill>
              <a:schemeClr val="tx1"/>
            </a:solidFill>
            <a:miter lim="800000"/>
            <a:headEnd/>
            <a:tailEnd/>
          </a:ln>
          <a:effectLst/>
        </p:spPr>
        <p:txBody>
          <a:bodyPr>
            <a:spAutoFit/>
          </a:bodyPr>
          <a:lstStyle/>
          <a:p>
            <a:pPr eaLnBrk="0" hangingPunct="0"/>
            <a:r>
              <a:rPr lang="en-US" sz="1000" b="1"/>
              <a:t>18-hour forecast sky cover (0% - 100%) valid 18UTC 02Dec08</a:t>
            </a:r>
          </a:p>
        </p:txBody>
      </p:sp>
      <p:pic>
        <p:nvPicPr>
          <p:cNvPr id="2067" name="Picture 19" descr="NOAA1"/>
          <p:cNvPicPr>
            <a:picLocks noChangeAspect="1" noChangeArrowheads="1"/>
          </p:cNvPicPr>
          <p:nvPr/>
        </p:nvPicPr>
        <p:blipFill>
          <a:blip r:embed="rId9" cstate="print"/>
          <a:srcRect/>
          <a:stretch>
            <a:fillRect/>
          </a:stretch>
        </p:blipFill>
        <p:spPr bwMode="auto">
          <a:xfrm>
            <a:off x="228600" y="3581400"/>
            <a:ext cx="1028700" cy="1003300"/>
          </a:xfrm>
          <a:prstGeom prst="rect">
            <a:avLst/>
          </a:prstGeom>
          <a:noFill/>
        </p:spPr>
      </p:pic>
      <p:grpSp>
        <p:nvGrpSpPr>
          <p:cNvPr id="2" name="Group 20"/>
          <p:cNvGrpSpPr>
            <a:grpSpLocks/>
          </p:cNvGrpSpPr>
          <p:nvPr/>
        </p:nvGrpSpPr>
        <p:grpSpPr bwMode="auto">
          <a:xfrm>
            <a:off x="5867400" y="5105400"/>
            <a:ext cx="838200" cy="1447800"/>
            <a:chOff x="4800" y="3016"/>
            <a:chExt cx="768" cy="1256"/>
          </a:xfrm>
        </p:grpSpPr>
        <p:pic>
          <p:nvPicPr>
            <p:cNvPr id="2069" name="Picture 21" descr="ssec_small"/>
            <p:cNvPicPr>
              <a:picLocks noChangeAspect="1" noChangeArrowheads="1"/>
            </p:cNvPicPr>
            <p:nvPr/>
          </p:nvPicPr>
          <p:blipFill>
            <a:blip r:embed="rId10" cstate="print"/>
            <a:srcRect/>
            <a:stretch>
              <a:fillRect/>
            </a:stretch>
          </p:blipFill>
          <p:spPr bwMode="auto">
            <a:xfrm>
              <a:off x="4800" y="3016"/>
              <a:ext cx="768" cy="1256"/>
            </a:xfrm>
            <a:prstGeom prst="rect">
              <a:avLst/>
            </a:prstGeom>
            <a:noFill/>
          </p:spPr>
        </p:pic>
        <p:sp>
          <p:nvSpPr>
            <p:cNvPr id="2070" name="Line 22"/>
            <p:cNvSpPr>
              <a:spLocks noChangeShapeType="1"/>
            </p:cNvSpPr>
            <p:nvPr/>
          </p:nvSpPr>
          <p:spPr bwMode="auto">
            <a:xfrm>
              <a:off x="4992" y="4080"/>
              <a:ext cx="128" cy="48"/>
            </a:xfrm>
            <a:prstGeom prst="line">
              <a:avLst/>
            </a:prstGeom>
            <a:noFill/>
            <a:ln w="9525">
              <a:noFill/>
              <a:round/>
              <a:headEnd/>
              <a:tailEnd type="triangle" w="med" len="med"/>
            </a:ln>
            <a:effectLst/>
          </p:spPr>
          <p:txBody>
            <a:bodyPr/>
            <a:lstStyle/>
            <a:p>
              <a:endParaRPr lang="en-US"/>
            </a:p>
          </p:txBody>
        </p:sp>
      </p:grpSp>
    </p:spTree>
  </p:cSld>
  <p:clrMapOvr>
    <a:masterClrMapping/>
  </p:clrMapOvr>
  <p:transition>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p:cNvSpPr>
          <p:nvPr>
            <p:ph type="title"/>
          </p:nvPr>
        </p:nvSpPr>
        <p:spPr bwMode="auto"/>
        <p:txBody>
          <a:bodyPr wrap="square" lIns="91440" tIns="45720" rIns="91440" bIns="45720" numCol="1" anchorCtr="0" compatLnSpc="1">
            <a:prstTxWarp prst="textNoShape">
              <a:avLst/>
            </a:prstTxWarp>
            <a:normAutofit fontScale="90000"/>
          </a:bodyPr>
          <a:lstStyle/>
          <a:p>
            <a:pPr eaLnBrk="1" hangingPunct="1">
              <a:defRPr/>
            </a:pPr>
            <a:r>
              <a:rPr lang="en-US" sz="3700" dirty="0" smtClean="0">
                <a:effectLst>
                  <a:outerShdw blurRad="38100" dist="38100" dir="2700000" algn="tl">
                    <a:srgbClr val="000000">
                      <a:alpha val="43137"/>
                    </a:srgbClr>
                  </a:outerShdw>
                </a:effectLst>
              </a:rPr>
              <a:t>Research to Operations:</a:t>
            </a:r>
            <a:br>
              <a:rPr lang="en-US" sz="3700" dirty="0" smtClean="0">
                <a:effectLst>
                  <a:outerShdw blurRad="38100" dist="38100" dir="2700000" algn="tl">
                    <a:srgbClr val="000000">
                      <a:alpha val="43137"/>
                    </a:srgbClr>
                  </a:outerShdw>
                </a:effectLst>
              </a:rPr>
            </a:br>
            <a:r>
              <a:rPr lang="en-US" sz="3700" dirty="0" smtClean="0">
                <a:effectLst>
                  <a:outerShdw blurRad="38100" dist="38100" dir="2700000" algn="tl">
                    <a:srgbClr val="000000">
                      <a:alpha val="43137"/>
                    </a:srgbClr>
                  </a:outerShdw>
                </a:effectLst>
              </a:rPr>
              <a:t>Our Distribution</a:t>
            </a:r>
          </a:p>
        </p:txBody>
      </p:sp>
      <p:sp>
        <p:nvSpPr>
          <p:cNvPr id="13315" name="Rectangle 5"/>
          <p:cNvSpPr>
            <a:spLocks noGrp="1"/>
          </p:cNvSpPr>
          <p:nvPr>
            <p:ph sz="half" idx="1"/>
          </p:nvPr>
        </p:nvSpPr>
        <p:spPr/>
        <p:txBody>
          <a:bodyPr>
            <a:normAutofit lnSpcReduction="10000"/>
          </a:bodyPr>
          <a:lstStyle/>
          <a:p>
            <a:pPr eaLnBrk="1" hangingPunct="1">
              <a:lnSpc>
                <a:spcPct val="90000"/>
              </a:lnSpc>
            </a:pPr>
            <a:r>
              <a:rPr lang="en-US" sz="2100" smtClean="0"/>
              <a:t>MODIS</a:t>
            </a:r>
          </a:p>
          <a:p>
            <a:pPr lvl="1" eaLnBrk="1" hangingPunct="1">
              <a:lnSpc>
                <a:spcPct val="90000"/>
              </a:lnSpc>
            </a:pPr>
            <a:r>
              <a:rPr lang="en-US" sz="1900" smtClean="0"/>
              <a:t>Visible (Band 1)</a:t>
            </a:r>
          </a:p>
          <a:p>
            <a:pPr lvl="1" eaLnBrk="1" hangingPunct="1">
              <a:lnSpc>
                <a:spcPct val="90000"/>
              </a:lnSpc>
            </a:pPr>
            <a:r>
              <a:rPr lang="en-US" sz="1900" smtClean="0"/>
              <a:t>Snow/Ice (Band 7)</a:t>
            </a:r>
          </a:p>
          <a:p>
            <a:pPr lvl="1" eaLnBrk="1" hangingPunct="1">
              <a:lnSpc>
                <a:spcPct val="90000"/>
              </a:lnSpc>
            </a:pPr>
            <a:r>
              <a:rPr lang="en-US" sz="1900" smtClean="0"/>
              <a:t>Cirrus (Band 26)</a:t>
            </a:r>
          </a:p>
          <a:p>
            <a:pPr lvl="1" eaLnBrk="1" hangingPunct="1">
              <a:lnSpc>
                <a:spcPct val="90000"/>
              </a:lnSpc>
            </a:pPr>
            <a:r>
              <a:rPr lang="en-US" sz="1900" smtClean="0"/>
              <a:t>3.7</a:t>
            </a:r>
            <a:r>
              <a:rPr lang="en-US" sz="1900" smtClean="0">
                <a:cs typeface="Lucida Sans Unicode" pitchFamily="34" charset="0"/>
              </a:rPr>
              <a:t>µ</a:t>
            </a:r>
            <a:r>
              <a:rPr lang="en-US" sz="1900" smtClean="0"/>
              <a:t>m (Band 20)</a:t>
            </a:r>
          </a:p>
          <a:p>
            <a:pPr lvl="1" eaLnBrk="1" hangingPunct="1">
              <a:lnSpc>
                <a:spcPct val="90000"/>
              </a:lnSpc>
            </a:pPr>
            <a:r>
              <a:rPr lang="en-US" sz="1900" smtClean="0"/>
              <a:t>Water Vapor (Band 27)</a:t>
            </a:r>
          </a:p>
          <a:p>
            <a:pPr lvl="1" eaLnBrk="1" hangingPunct="1">
              <a:lnSpc>
                <a:spcPct val="90000"/>
              </a:lnSpc>
            </a:pPr>
            <a:r>
              <a:rPr lang="en-US" sz="1900" smtClean="0"/>
              <a:t>IR Window (Band 31)</a:t>
            </a:r>
          </a:p>
          <a:p>
            <a:pPr lvl="1" eaLnBrk="1" hangingPunct="1">
              <a:lnSpc>
                <a:spcPct val="90000"/>
              </a:lnSpc>
            </a:pPr>
            <a:r>
              <a:rPr lang="en-US" sz="1900" smtClean="0"/>
              <a:t>11</a:t>
            </a:r>
            <a:r>
              <a:rPr lang="en-US" sz="1900" smtClean="0">
                <a:cs typeface="Lucida Sans Unicode" pitchFamily="34" charset="0"/>
              </a:rPr>
              <a:t>µ</a:t>
            </a:r>
            <a:r>
              <a:rPr lang="en-US" sz="1900" smtClean="0"/>
              <a:t>m – 3.7</a:t>
            </a:r>
            <a:r>
              <a:rPr lang="en-US" sz="1900" smtClean="0">
                <a:cs typeface="Lucida Sans Unicode" pitchFamily="34" charset="0"/>
              </a:rPr>
              <a:t>µ</a:t>
            </a:r>
            <a:r>
              <a:rPr lang="en-US" sz="1900" smtClean="0"/>
              <a:t>m (Fog)</a:t>
            </a:r>
          </a:p>
          <a:p>
            <a:pPr lvl="1" eaLnBrk="1" hangingPunct="1">
              <a:lnSpc>
                <a:spcPct val="90000"/>
              </a:lnSpc>
            </a:pPr>
            <a:r>
              <a:rPr lang="en-US" sz="1900" smtClean="0"/>
              <a:t>Land Surface Temperature</a:t>
            </a:r>
          </a:p>
          <a:p>
            <a:pPr lvl="1" eaLnBrk="1" hangingPunct="1">
              <a:lnSpc>
                <a:spcPct val="90000"/>
              </a:lnSpc>
            </a:pPr>
            <a:r>
              <a:rPr lang="en-US" sz="1900" smtClean="0"/>
              <a:t>Normalized Diff Veg Index</a:t>
            </a:r>
          </a:p>
          <a:p>
            <a:pPr lvl="1" eaLnBrk="1" hangingPunct="1">
              <a:lnSpc>
                <a:spcPct val="90000"/>
              </a:lnSpc>
            </a:pPr>
            <a:r>
              <a:rPr lang="en-US" sz="1900" smtClean="0"/>
              <a:t>Total Precipitable Water</a:t>
            </a:r>
          </a:p>
          <a:p>
            <a:pPr lvl="1" eaLnBrk="1" hangingPunct="1">
              <a:lnSpc>
                <a:spcPct val="90000"/>
              </a:lnSpc>
            </a:pPr>
            <a:r>
              <a:rPr lang="en-US" sz="1900" smtClean="0"/>
              <a:t>Cloud Phase</a:t>
            </a:r>
          </a:p>
          <a:p>
            <a:pPr lvl="1" eaLnBrk="1" hangingPunct="1">
              <a:lnSpc>
                <a:spcPct val="90000"/>
              </a:lnSpc>
            </a:pPr>
            <a:r>
              <a:rPr lang="en-US" sz="1900" smtClean="0"/>
              <a:t>Cloud Top Temperature</a:t>
            </a:r>
          </a:p>
          <a:p>
            <a:pPr lvl="1" eaLnBrk="1" hangingPunct="1">
              <a:lnSpc>
                <a:spcPct val="90000"/>
              </a:lnSpc>
            </a:pPr>
            <a:r>
              <a:rPr lang="en-US" sz="1900" smtClean="0"/>
              <a:t>Sea Surface Temperature</a:t>
            </a:r>
          </a:p>
        </p:txBody>
      </p:sp>
      <p:sp>
        <p:nvSpPr>
          <p:cNvPr id="13316" name="Rectangle 6"/>
          <p:cNvSpPr>
            <a:spLocks noGrp="1"/>
          </p:cNvSpPr>
          <p:nvPr>
            <p:ph sz="half" idx="2"/>
          </p:nvPr>
        </p:nvSpPr>
        <p:spPr/>
        <p:txBody>
          <a:bodyPr>
            <a:normAutofit lnSpcReduction="10000"/>
          </a:bodyPr>
          <a:lstStyle/>
          <a:p>
            <a:pPr eaLnBrk="1" hangingPunct="1">
              <a:lnSpc>
                <a:spcPct val="90000"/>
              </a:lnSpc>
            </a:pPr>
            <a:r>
              <a:rPr lang="en-US" sz="2100" smtClean="0"/>
              <a:t>MODIS (continued)</a:t>
            </a:r>
          </a:p>
          <a:p>
            <a:pPr lvl="1" eaLnBrk="1" hangingPunct="1">
              <a:lnSpc>
                <a:spcPct val="90000"/>
              </a:lnSpc>
            </a:pPr>
            <a:r>
              <a:rPr lang="en-US" sz="1900" smtClean="0"/>
              <a:t>Lifted Index</a:t>
            </a:r>
          </a:p>
          <a:p>
            <a:pPr lvl="1" eaLnBrk="1" hangingPunct="1">
              <a:lnSpc>
                <a:spcPct val="90000"/>
              </a:lnSpc>
            </a:pPr>
            <a:r>
              <a:rPr lang="en-US" sz="1900" smtClean="0"/>
              <a:t>Total Totals</a:t>
            </a:r>
          </a:p>
          <a:p>
            <a:pPr lvl="1" eaLnBrk="1" hangingPunct="1">
              <a:lnSpc>
                <a:spcPct val="90000"/>
              </a:lnSpc>
            </a:pPr>
            <a:r>
              <a:rPr lang="en-US" sz="1900" smtClean="0"/>
              <a:t>K Index</a:t>
            </a:r>
          </a:p>
          <a:p>
            <a:pPr lvl="1" eaLnBrk="1" hangingPunct="1">
              <a:lnSpc>
                <a:spcPct val="90000"/>
              </a:lnSpc>
            </a:pPr>
            <a:r>
              <a:rPr lang="en-US" sz="1900" smtClean="0"/>
              <a:t>True Color Sectors</a:t>
            </a:r>
          </a:p>
          <a:p>
            <a:pPr lvl="1" eaLnBrk="1" hangingPunct="1">
              <a:lnSpc>
                <a:spcPct val="90000"/>
              </a:lnSpc>
            </a:pPr>
            <a:r>
              <a:rPr lang="en-US" sz="1900" smtClean="0"/>
              <a:t>Orbit Itinerary</a:t>
            </a:r>
          </a:p>
          <a:p>
            <a:pPr eaLnBrk="1" hangingPunct="1">
              <a:lnSpc>
                <a:spcPct val="90000"/>
              </a:lnSpc>
            </a:pPr>
            <a:r>
              <a:rPr lang="en-US" sz="2100" smtClean="0"/>
              <a:t>GOES Sounder</a:t>
            </a:r>
          </a:p>
          <a:p>
            <a:pPr lvl="1" eaLnBrk="1" hangingPunct="1">
              <a:lnSpc>
                <a:spcPct val="90000"/>
              </a:lnSpc>
            </a:pPr>
            <a:r>
              <a:rPr lang="en-US" sz="1900" smtClean="0"/>
              <a:t>Total Column Ozone</a:t>
            </a:r>
          </a:p>
          <a:p>
            <a:pPr lvl="1" eaLnBrk="1" hangingPunct="1">
              <a:lnSpc>
                <a:spcPct val="90000"/>
              </a:lnSpc>
            </a:pPr>
            <a:r>
              <a:rPr lang="en-US" sz="1900" smtClean="0"/>
              <a:t>Conv Available Potl Energy</a:t>
            </a:r>
          </a:p>
          <a:p>
            <a:pPr eaLnBrk="1" hangingPunct="1">
              <a:lnSpc>
                <a:spcPct val="90000"/>
              </a:lnSpc>
            </a:pPr>
            <a:r>
              <a:rPr lang="en-US" sz="2100" smtClean="0"/>
              <a:t>GOES Mesoscale Winds</a:t>
            </a:r>
          </a:p>
          <a:p>
            <a:pPr eaLnBrk="1" hangingPunct="1">
              <a:lnSpc>
                <a:spcPct val="90000"/>
              </a:lnSpc>
            </a:pPr>
            <a:r>
              <a:rPr lang="en-US" sz="2100" smtClean="0"/>
              <a:t>CRAS (NWP Model)</a:t>
            </a:r>
          </a:p>
          <a:p>
            <a:pPr lvl="1" eaLnBrk="1" hangingPunct="1">
              <a:lnSpc>
                <a:spcPct val="90000"/>
              </a:lnSpc>
            </a:pPr>
            <a:r>
              <a:rPr lang="en-US" sz="1900" smtClean="0"/>
              <a:t>Standard model output</a:t>
            </a:r>
          </a:p>
          <a:p>
            <a:pPr lvl="1" eaLnBrk="1" hangingPunct="1">
              <a:lnSpc>
                <a:spcPct val="90000"/>
              </a:lnSpc>
            </a:pPr>
            <a:r>
              <a:rPr lang="en-US" sz="1900" smtClean="0"/>
              <a:t>Synthetic IR imagery</a:t>
            </a:r>
          </a:p>
          <a:p>
            <a:pPr lvl="1" eaLnBrk="1" hangingPunct="1">
              <a:lnSpc>
                <a:spcPct val="90000"/>
              </a:lnSpc>
            </a:pPr>
            <a:r>
              <a:rPr lang="en-US" sz="1900" smtClean="0"/>
              <a:t>Synthetic WV imagery</a:t>
            </a:r>
          </a:p>
          <a:p>
            <a:pPr eaLnBrk="1" hangingPunct="1">
              <a:lnSpc>
                <a:spcPct val="90000"/>
              </a:lnSpc>
            </a:pPr>
            <a:endParaRPr lang="en-US" sz="2100" smtClean="0"/>
          </a:p>
        </p:txBody>
      </p:sp>
      <p:pic>
        <p:nvPicPr>
          <p:cNvPr id="13317"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RAS45-AK_Synthetic_Fcst_IR_Window_-_11"/>
          <p:cNvPicPr>
            <a:picLocks noChangeAspect="1" noChangeArrowheads="1"/>
          </p:cNvPicPr>
          <p:nvPr/>
        </p:nvPicPr>
        <p:blipFill>
          <a:blip r:embed="rId2" cstate="print"/>
          <a:srcRect/>
          <a:stretch>
            <a:fillRect/>
          </a:stretch>
        </p:blipFill>
        <p:spPr bwMode="auto">
          <a:xfrm>
            <a:off x="-4763" y="-952500"/>
            <a:ext cx="9153526" cy="8763000"/>
          </a:xfrm>
          <a:prstGeom prst="rect">
            <a:avLst/>
          </a:prstGeom>
          <a:noFill/>
          <a:ln w="9525">
            <a:noFill/>
            <a:miter lim="800000"/>
            <a:headEnd/>
            <a:tailEnd/>
          </a:ln>
        </p:spPr>
      </p:pic>
      <p:pic>
        <p:nvPicPr>
          <p:cNvPr id="28675"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RAS45_Synthetic_Fcst_Water_Vapor_-_6"/>
          <p:cNvPicPr>
            <a:picLocks noChangeAspect="1" noChangeArrowheads="1"/>
          </p:cNvPicPr>
          <p:nvPr/>
        </p:nvPicPr>
        <p:blipFill>
          <a:blip r:embed="rId2" cstate="print"/>
          <a:srcRect/>
          <a:stretch>
            <a:fillRect/>
          </a:stretch>
        </p:blipFill>
        <p:spPr bwMode="auto">
          <a:xfrm>
            <a:off x="-9525" y="-952500"/>
            <a:ext cx="9163050" cy="8763000"/>
          </a:xfrm>
          <a:prstGeom prst="rect">
            <a:avLst/>
          </a:prstGeom>
          <a:noFill/>
          <a:ln w="9525">
            <a:noFill/>
            <a:miter lim="800000"/>
            <a:headEnd/>
            <a:tailEnd/>
          </a:ln>
        </p:spPr>
      </p:pic>
      <p:pic>
        <p:nvPicPr>
          <p:cNvPr id="27651"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RAS45_500MB_Height_20081012_0000F084"/>
          <p:cNvPicPr>
            <a:picLocks noChangeAspect="1" noChangeArrowheads="1"/>
          </p:cNvPicPr>
          <p:nvPr/>
        </p:nvPicPr>
        <p:blipFill>
          <a:blip r:embed="rId2" cstate="print"/>
          <a:srcRect/>
          <a:stretch>
            <a:fillRect/>
          </a:stretch>
        </p:blipFill>
        <p:spPr bwMode="auto">
          <a:xfrm>
            <a:off x="-9525" y="-952500"/>
            <a:ext cx="9163050" cy="8763000"/>
          </a:xfrm>
          <a:prstGeom prst="rect">
            <a:avLst/>
          </a:prstGeom>
          <a:noFill/>
          <a:ln w="9525">
            <a:noFill/>
            <a:miter lim="800000"/>
            <a:headEnd/>
            <a:tailEnd/>
          </a:ln>
        </p:spPr>
      </p:pic>
      <p:pic>
        <p:nvPicPr>
          <p:cNvPr id="26627"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IC4D</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CIMSS was recently informed that the Alaska Region is developing and using IC4D for the visualization of meteorological datasets and fields.</a:t>
            </a:r>
          </a:p>
          <a:p>
            <a:r>
              <a:rPr lang="en-US" dirty="0" smtClean="0"/>
              <a:t>Though we know it is similar and based on the GFE, we have not established the full extent to which IC4D is applied in the fields and relevant to satellite data display and dissemination.</a:t>
            </a:r>
          </a:p>
          <a:p>
            <a:r>
              <a:rPr lang="en-US" dirty="0" smtClean="0"/>
              <a:t>In order to meet the needs of our Alaskan interests, we are interested in obtaining a copy of the IC4D if it is expected to remain a viable software package during and following the AWIPS migration process.</a:t>
            </a:r>
          </a:p>
        </p:txBody>
      </p:sp>
      <p:pic>
        <p:nvPicPr>
          <p:cNvPr id="4"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152400"/>
            <a:ext cx="7969783" cy="1106987"/>
          </a:xfrm>
        </p:spPr>
        <p:txBody>
          <a:bodyPr/>
          <a:lstStyle/>
          <a:p>
            <a:pPr eaLnBrk="1" fontAlgn="auto" hangingPunct="1">
              <a:spcAft>
                <a:spcPts val="0"/>
              </a:spcAft>
              <a:defRPr/>
            </a:pPr>
            <a:r>
              <a:rPr lang="en-US" dirty="0" smtClean="0"/>
              <a:t>AWIPS II</a:t>
            </a:r>
            <a:endParaRPr lang="en-US" dirty="0"/>
          </a:p>
        </p:txBody>
      </p:sp>
      <p:sp>
        <p:nvSpPr>
          <p:cNvPr id="29699" name="Rectangle 5"/>
          <p:cNvSpPr>
            <a:spLocks noGrp="1"/>
          </p:cNvSpPr>
          <p:nvPr>
            <p:ph type="body" idx="4294967295"/>
          </p:nvPr>
        </p:nvSpPr>
        <p:spPr/>
        <p:txBody>
          <a:bodyPr/>
          <a:lstStyle/>
          <a:p>
            <a:pPr eaLnBrk="1" hangingPunct="1"/>
            <a:r>
              <a:rPr lang="en-US" sz="2300" dirty="0" smtClean="0"/>
              <a:t>The AWIPS Technology Infusion (ATI) project is ongoing and consists of two primary parts:</a:t>
            </a:r>
          </a:p>
          <a:p>
            <a:pPr lvl="1" eaLnBrk="1" hangingPunct="1"/>
            <a:r>
              <a:rPr lang="en-US" sz="2100" dirty="0" smtClean="0"/>
              <a:t>Transitioning the existing AWIPS baseline functionality into a new Java-based service-oriented architecture</a:t>
            </a:r>
          </a:p>
          <a:p>
            <a:pPr lvl="1" eaLnBrk="1" hangingPunct="1"/>
            <a:r>
              <a:rPr lang="en-US" sz="2100" dirty="0" smtClean="0"/>
              <a:t>Extending and expanding AWIPS II components to allow for the migration of N-AWIPS and WES functionality</a:t>
            </a:r>
          </a:p>
          <a:p>
            <a:pPr eaLnBrk="1" hangingPunct="1"/>
            <a:r>
              <a:rPr lang="en-US" sz="2300" dirty="0" smtClean="0"/>
              <a:t>AWIPS II will also enhance online collaboration through new visual tools, data delivery with smart push/pull, information generation, and visualization through three dimensions and streamlined zooming.</a:t>
            </a:r>
          </a:p>
          <a:p>
            <a:pPr eaLnBrk="1" hangingPunct="1"/>
            <a:r>
              <a:rPr lang="en-US" sz="2300" dirty="0" smtClean="0"/>
              <a:t>AWIPS II is currently undergoing beta testing with an initial deployment scheduled in </a:t>
            </a:r>
            <a:r>
              <a:rPr lang="en-US" sz="2300" dirty="0" smtClean="0"/>
              <a:t>2010</a:t>
            </a:r>
            <a:r>
              <a:rPr lang="en-US" sz="2300" dirty="0" smtClean="0"/>
              <a:t>.</a:t>
            </a:r>
          </a:p>
        </p:txBody>
      </p:sp>
      <p:pic>
        <p:nvPicPr>
          <p:cNvPr id="29700"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awips2_cave"/>
          <p:cNvPicPr>
            <a:picLocks noChangeAspect="1" noChangeArrowheads="1"/>
          </p:cNvPicPr>
          <p:nvPr/>
        </p:nvPicPr>
        <p:blipFill>
          <a:blip r:embed="rId2" cstate="print"/>
          <a:srcRect/>
          <a:stretch>
            <a:fillRect/>
          </a:stretch>
        </p:blipFill>
        <p:spPr bwMode="auto">
          <a:xfrm>
            <a:off x="1066800" y="668338"/>
            <a:ext cx="8001000" cy="5351462"/>
          </a:xfrm>
          <a:prstGeom prst="rect">
            <a:avLst/>
          </a:prstGeom>
          <a:noFill/>
          <a:ln w="9525">
            <a:noFill/>
            <a:miter lim="800000"/>
            <a:headEnd/>
            <a:tailEnd/>
          </a:ln>
        </p:spPr>
      </p:pic>
      <p:sp>
        <p:nvSpPr>
          <p:cNvPr id="30723" name="Text Box 8"/>
          <p:cNvSpPr txBox="1">
            <a:spLocks noChangeArrowheads="1"/>
          </p:cNvSpPr>
          <p:nvPr/>
        </p:nvSpPr>
        <p:spPr bwMode="auto">
          <a:xfrm>
            <a:off x="0" y="76200"/>
            <a:ext cx="9144000" cy="519113"/>
          </a:xfrm>
          <a:prstGeom prst="rect">
            <a:avLst/>
          </a:prstGeom>
          <a:noFill/>
          <a:ln w="9525">
            <a:noFill/>
            <a:miter lim="800000"/>
            <a:headEnd/>
            <a:tailEnd/>
          </a:ln>
        </p:spPr>
        <p:txBody>
          <a:bodyPr>
            <a:spAutoFit/>
          </a:bodyPr>
          <a:lstStyle/>
          <a:p>
            <a:pPr>
              <a:spcBef>
                <a:spcPct val="50000"/>
              </a:spcBef>
            </a:pPr>
            <a:r>
              <a:rPr lang="en-US" sz="2800" b="1"/>
              <a:t>Common AWIPS Visualization Environment (CAVE)</a:t>
            </a:r>
          </a:p>
        </p:txBody>
      </p:sp>
      <p:pic>
        <p:nvPicPr>
          <p:cNvPr id="30724"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Per an action item from our annual PG meeting, CIMSS is currently waiting to participate in the Technical Interchange Meeting (TIM) involving the transition of AWIPS I experimental products to the migrated AWIPS environment.</a:t>
            </a:r>
          </a:p>
          <a:p>
            <a:r>
              <a:rPr lang="en-US" dirty="0" smtClean="0"/>
              <a:t>The new data storage structure of AWIPS II will not allow for the AWIPS I method of sending individual </a:t>
            </a:r>
            <a:r>
              <a:rPr lang="en-US" dirty="0" err="1" smtClean="0"/>
              <a:t>netCDF</a:t>
            </a:r>
            <a:r>
              <a:rPr lang="en-US" dirty="0" smtClean="0"/>
              <a:t> files for the various bands and products.</a:t>
            </a:r>
          </a:p>
          <a:p>
            <a:r>
              <a:rPr lang="en-US" dirty="0" smtClean="0"/>
              <a:t>CIMSS has demonstrated a new process for experimental satellite product visualization in AWIPS II.</a:t>
            </a:r>
          </a:p>
          <a:p>
            <a:r>
              <a:rPr lang="en-US" dirty="0" smtClean="0"/>
              <a:t>We are preparing to work on the migration of our “local applications” into the AWIPS II environment, and will hopefully participate in NCLADT meetings and workshops this upcoming fall.</a:t>
            </a:r>
            <a:endParaRPr lang="en-US" dirty="0"/>
          </a:p>
        </p:txBody>
      </p:sp>
      <p:pic>
        <p:nvPicPr>
          <p:cNvPr id="4"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descr="modis_ir_4km"/>
          <p:cNvSpPr>
            <a:spLocks noGrp="1" noChangeAspect="1" noChangeArrowheads="1"/>
          </p:cNvSpPr>
          <p:nvPr isPhoto="1"/>
        </p:nvSpPr>
        <p:spPr bwMode="auto">
          <a:xfrm>
            <a:off x="1295400" y="100013"/>
            <a:ext cx="7772400" cy="5995987"/>
          </a:xfrm>
          <a:prstGeom prst="rect">
            <a:avLst/>
          </a:prstGeom>
          <a:blipFill dpi="0" rotWithShape="1">
            <a:blip r:embed="rId2" cstate="print"/>
            <a:srcRect/>
            <a:stretch>
              <a:fillRect/>
            </a:stretch>
          </a:blipFill>
          <a:ln w="9525">
            <a:noFill/>
            <a:miter lim="800000"/>
            <a:headEnd/>
            <a:tailEnd/>
          </a:ln>
        </p:spPr>
        <p:txBody>
          <a:bodyPr/>
          <a:lstStyle/>
          <a:p>
            <a:endParaRPr lang="en-US"/>
          </a:p>
        </p:txBody>
      </p:sp>
      <p:pic>
        <p:nvPicPr>
          <p:cNvPr id="31747"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modis_wv_4km"/>
          <p:cNvSpPr>
            <a:spLocks noGrp="1" noChangeAspect="1" noChangeArrowheads="1"/>
          </p:cNvSpPr>
          <p:nvPr isPhoto="1"/>
        </p:nvSpPr>
        <p:spPr bwMode="auto">
          <a:xfrm>
            <a:off x="1295400" y="100013"/>
            <a:ext cx="7772400" cy="5995987"/>
          </a:xfrm>
          <a:prstGeom prst="rect">
            <a:avLst/>
          </a:prstGeom>
          <a:blipFill dpi="0" rotWithShape="1">
            <a:blip r:embed="rId2" cstate="print"/>
            <a:srcRect/>
            <a:stretch>
              <a:fillRect/>
            </a:stretch>
          </a:blipFill>
          <a:ln w="9525">
            <a:noFill/>
            <a:miter lim="800000"/>
            <a:headEnd/>
            <a:tailEnd/>
          </a:ln>
        </p:spPr>
        <p:txBody>
          <a:bodyPr/>
          <a:lstStyle/>
          <a:p>
            <a:endParaRPr lang="en-US"/>
          </a:p>
        </p:txBody>
      </p:sp>
      <p:pic>
        <p:nvPicPr>
          <p:cNvPr id="32771" name="Picture 4" descr="http://cimss.ssec.wisc.edu/logo/fullsize/cimss-logo-big-transp.gif"/>
          <p:cNvPicPr>
            <a:picLocks noChangeAspect="1" noChangeArrowheads="1"/>
          </p:cNvPicPr>
          <p:nvPr/>
        </p:nvPicPr>
        <p:blipFill>
          <a:blip r:embed="rId3"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867" y="290313"/>
            <a:ext cx="7969783" cy="1106987"/>
          </a:xfrm>
        </p:spPr>
        <p:txBody>
          <a:bodyPr/>
          <a:lstStyle/>
          <a:p>
            <a:pPr eaLnBrk="1" fontAlgn="auto" hangingPunct="1">
              <a:spcAft>
                <a:spcPts val="0"/>
              </a:spcAft>
              <a:defRPr/>
            </a:pPr>
            <a:r>
              <a:rPr lang="en-US" dirty="0" smtClean="0"/>
              <a:t>Weather Event Simulator</a:t>
            </a:r>
            <a:endParaRPr lang="en-US" dirty="0"/>
          </a:p>
        </p:txBody>
      </p:sp>
      <p:sp>
        <p:nvSpPr>
          <p:cNvPr id="33795" name="Rectangle 5"/>
          <p:cNvSpPr>
            <a:spLocks noGrp="1"/>
          </p:cNvSpPr>
          <p:nvPr>
            <p:ph type="body" idx="4294967295"/>
          </p:nvPr>
        </p:nvSpPr>
        <p:spPr/>
        <p:txBody>
          <a:bodyPr/>
          <a:lstStyle/>
          <a:p>
            <a:pPr eaLnBrk="1" hangingPunct="1">
              <a:lnSpc>
                <a:spcPct val="90000"/>
              </a:lnSpc>
            </a:pPr>
            <a:r>
              <a:rPr lang="en-US" sz="2300" dirty="0" smtClean="0"/>
              <a:t>The Weather Event Simulator (WES) is a two-part interface for reviewing archived weather data (in the form of </a:t>
            </a:r>
            <a:r>
              <a:rPr lang="en-US" sz="2300" dirty="0" err="1" smtClean="0"/>
              <a:t>netCDF</a:t>
            </a:r>
            <a:r>
              <a:rPr lang="en-US" sz="2300" dirty="0" smtClean="0"/>
              <a:t> files) from AWIPS:</a:t>
            </a:r>
          </a:p>
          <a:p>
            <a:pPr lvl="1" eaLnBrk="1" hangingPunct="1">
              <a:lnSpc>
                <a:spcPct val="90000"/>
              </a:lnSpc>
            </a:pPr>
            <a:r>
              <a:rPr lang="en-US" sz="2100" dirty="0" smtClean="0"/>
              <a:t>The front-end GUI D-2D operating on static data</a:t>
            </a:r>
          </a:p>
          <a:p>
            <a:pPr lvl="1" eaLnBrk="1" hangingPunct="1">
              <a:lnSpc>
                <a:spcPct val="90000"/>
              </a:lnSpc>
            </a:pPr>
            <a:r>
              <a:rPr lang="en-US" sz="2100" dirty="0" smtClean="0"/>
              <a:t>Tools developed by the Warning Decision Training Branch (WDTB) for replaying data and annotating a case</a:t>
            </a:r>
          </a:p>
          <a:p>
            <a:pPr eaLnBrk="1" hangingPunct="1">
              <a:lnSpc>
                <a:spcPct val="90000"/>
              </a:lnSpc>
            </a:pPr>
            <a:r>
              <a:rPr lang="en-US" sz="2300" dirty="0" smtClean="0"/>
              <a:t>The WES is primarily a National Weather Service training tool to allow forecasters to use their decision-making skills with real datasets and examine data from a recent event.  WES cases can be created with pop-up annotations in the form of text, still images, and videos synchronized to certain times to give the WES user a real-time feel</a:t>
            </a:r>
            <a:r>
              <a:rPr lang="en-US" sz="2300" dirty="0" smtClean="0"/>
              <a:t>.</a:t>
            </a:r>
          </a:p>
          <a:p>
            <a:pPr eaLnBrk="1" hangingPunct="1">
              <a:lnSpc>
                <a:spcPct val="90000"/>
              </a:lnSpc>
            </a:pPr>
            <a:r>
              <a:rPr lang="en-US" sz="2300" dirty="0" smtClean="0"/>
              <a:t>CIMSS is developing a GOES-R simulated ABI WES case.</a:t>
            </a:r>
            <a:endParaRPr lang="en-US" sz="2300" dirty="0" smtClean="0"/>
          </a:p>
        </p:txBody>
      </p:sp>
      <p:pic>
        <p:nvPicPr>
          <p:cNvPr id="33796"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fontScale="90000"/>
          </a:bodyPr>
          <a:lstStyle/>
          <a:p>
            <a:pPr eaLnBrk="1" fontAlgn="auto" hangingPunct="1">
              <a:spcAft>
                <a:spcPts val="0"/>
              </a:spcAft>
              <a:defRPr/>
            </a:pPr>
            <a:r>
              <a:rPr lang="en-US" sz="3300" dirty="0" smtClean="0"/>
              <a:t>Research to Operations:</a:t>
            </a:r>
            <a:br>
              <a:rPr lang="en-US" sz="3300" dirty="0" smtClean="0"/>
            </a:br>
            <a:r>
              <a:rPr lang="en-US" sz="3300" dirty="0" smtClean="0"/>
              <a:t>Our Model</a:t>
            </a:r>
            <a:endParaRPr lang="en-US" sz="3300" dirty="0"/>
          </a:p>
        </p:txBody>
      </p:sp>
      <p:pic>
        <p:nvPicPr>
          <p:cNvPr id="14340" name="Picture 4" descr="http://cimss.ssec.wisc.edu/logo/fullsize/cimss-logo-big-transp.gif"/>
          <p:cNvPicPr>
            <a:picLocks noChangeAspect="1" noChangeArrowheads="1"/>
          </p:cNvPicPr>
          <p:nvPr/>
        </p:nvPicPr>
        <p:blipFill>
          <a:blip r:embed="rId7"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endParaRPr lang="en-US" smtClean="0">
              <a:effectLst/>
            </a:endParaRPr>
          </a:p>
        </p:txBody>
      </p:sp>
      <p:sp>
        <p:nvSpPr>
          <p:cNvPr id="41987" name="Rectangle 3" descr="snapshot10_6_vis_awips"/>
          <p:cNvSpPr>
            <a:spLocks noGrp="1" noChangeAspect="1" noChangeArrowheads="1"/>
          </p:cNvSpPr>
          <p:nvPr isPhoto="1"/>
        </p:nvSpPr>
        <p:spPr bwMode="auto">
          <a:xfrm>
            <a:off x="0" y="1371600"/>
            <a:ext cx="9144000" cy="5715000"/>
          </a:xfrm>
          <a:prstGeom prst="rect">
            <a:avLst/>
          </a:prstGeom>
          <a:blipFill dpi="0" rotWithShape="1">
            <a:blip r:embed="rId3" cstate="print"/>
            <a:srcRect/>
            <a:stretch>
              <a:fillRect/>
            </a:stretch>
          </a:blipFill>
          <a:ln w="9525">
            <a:solidFill>
              <a:schemeClr val="tx1"/>
            </a:solidFill>
            <a:miter lim="800000"/>
            <a:headEnd/>
            <a:tailEnd/>
          </a:ln>
        </p:spPr>
        <p:txBody>
          <a:bodyPr/>
          <a:lstStyle/>
          <a:p>
            <a:endParaRPr lang="en-US"/>
          </a:p>
        </p:txBody>
      </p:sp>
      <p:sp>
        <p:nvSpPr>
          <p:cNvPr id="41988" name="Text Box 4"/>
          <p:cNvSpPr txBox="1">
            <a:spLocks noChangeArrowheads="1"/>
          </p:cNvSpPr>
          <p:nvPr/>
        </p:nvSpPr>
        <p:spPr bwMode="auto">
          <a:xfrm>
            <a:off x="0" y="-76200"/>
            <a:ext cx="9144000" cy="1495425"/>
          </a:xfrm>
          <a:prstGeom prst="rect">
            <a:avLst/>
          </a:prstGeom>
          <a:noFill/>
          <a:ln w="9525">
            <a:noFill/>
            <a:miter lim="800000"/>
            <a:headEnd/>
            <a:tailEnd/>
          </a:ln>
        </p:spPr>
        <p:txBody>
          <a:bodyPr>
            <a:spAutoFit/>
          </a:bodyPr>
          <a:lstStyle/>
          <a:p>
            <a:pPr algn="ctr"/>
            <a:r>
              <a:rPr lang="en-US" sz="3600" b="1" u="sng"/>
              <a:t>Sample Visible and Near-IR Bands</a:t>
            </a:r>
          </a:p>
          <a:p>
            <a:pPr algn="ctr"/>
            <a:r>
              <a:rPr lang="en-US" sz="2800" b="1"/>
              <a:t>of the GOES-R Advanced Baseline Imager in AWIPS/WES</a:t>
            </a:r>
          </a:p>
        </p:txBody>
      </p:sp>
      <p:pic>
        <p:nvPicPr>
          <p:cNvPr id="41989" name="Picture 4" descr="http://cimss.ssec.wisc.edu/logo/fullsize/cimss-logo-big-transp.gif"/>
          <p:cNvPicPr>
            <a:picLocks noChangeAspect="1" noChangeArrowheads="1"/>
          </p:cNvPicPr>
          <p:nvPr/>
        </p:nvPicPr>
        <p:blipFill>
          <a:blip r:embed="rId4" cstate="print"/>
          <a:srcRect/>
          <a:stretch>
            <a:fillRect/>
          </a:stretch>
        </p:blipFill>
        <p:spPr bwMode="auto">
          <a:xfrm>
            <a:off x="7543800" y="5749925"/>
            <a:ext cx="1524000" cy="1031875"/>
          </a:xfrm>
          <a:prstGeom prst="rect">
            <a:avLst/>
          </a:prstGeom>
          <a:noFill/>
          <a:ln w="9525">
            <a:noFill/>
            <a:miter lim="800000"/>
            <a:headEnd/>
            <a:tailEnd/>
          </a:ln>
        </p:spPr>
      </p:pic>
      <p:sp>
        <p:nvSpPr>
          <p:cNvPr id="41990" name="Text Box 7"/>
          <p:cNvSpPr txBox="1">
            <a:spLocks noChangeArrowheads="1"/>
          </p:cNvSpPr>
          <p:nvPr/>
        </p:nvSpPr>
        <p:spPr bwMode="auto">
          <a:xfrm>
            <a:off x="7467600" y="1096963"/>
            <a:ext cx="1828800" cy="274637"/>
          </a:xfrm>
          <a:prstGeom prst="rect">
            <a:avLst/>
          </a:prstGeom>
          <a:noFill/>
          <a:ln w="9525">
            <a:noFill/>
            <a:miter lim="800000"/>
            <a:headEnd/>
            <a:tailEnd/>
          </a:ln>
        </p:spPr>
        <p:txBody>
          <a:bodyPr>
            <a:spAutoFit/>
          </a:bodyPr>
          <a:lstStyle/>
          <a:p>
            <a:pPr>
              <a:spcBef>
                <a:spcPct val="50000"/>
              </a:spcBef>
            </a:pPr>
            <a:r>
              <a:rPr lang="en-US" sz="1200"/>
              <a:t>Slide credit:  Kaba Bah</a:t>
            </a:r>
          </a:p>
        </p:txBody>
      </p:sp>
    </p:spTree>
  </p:cSld>
  <p:clrMapOvr>
    <a:masterClrMapping/>
  </p:clrMapOvr>
  <p:transition>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endParaRPr lang="en-US" smtClean="0">
              <a:effectLst/>
            </a:endParaRPr>
          </a:p>
        </p:txBody>
      </p:sp>
      <p:sp>
        <p:nvSpPr>
          <p:cNvPr id="43011" name="Rectangle 3" descr="snapshot20_ir_9_16"/>
          <p:cNvSpPr>
            <a:spLocks noGrp="1" noChangeAspect="1" noChangeArrowheads="1"/>
          </p:cNvSpPr>
          <p:nvPr isPhoto="1"/>
        </p:nvSpPr>
        <p:spPr bwMode="auto">
          <a:xfrm>
            <a:off x="0" y="1371600"/>
            <a:ext cx="9144000" cy="5715000"/>
          </a:xfrm>
          <a:prstGeom prst="rect">
            <a:avLst/>
          </a:prstGeom>
          <a:blipFill dpi="0" rotWithShape="1">
            <a:blip r:embed="rId3" cstate="print"/>
            <a:srcRect/>
            <a:stretch>
              <a:fillRect/>
            </a:stretch>
          </a:blipFill>
          <a:ln w="9525">
            <a:solidFill>
              <a:schemeClr val="tx1"/>
            </a:solidFill>
            <a:miter lim="800000"/>
            <a:headEnd/>
            <a:tailEnd/>
          </a:ln>
        </p:spPr>
        <p:txBody>
          <a:bodyPr/>
          <a:lstStyle/>
          <a:p>
            <a:endParaRPr lang="en-US"/>
          </a:p>
        </p:txBody>
      </p:sp>
      <p:sp>
        <p:nvSpPr>
          <p:cNvPr id="43012" name="Text Box 6"/>
          <p:cNvSpPr txBox="1">
            <a:spLocks noChangeArrowheads="1"/>
          </p:cNvSpPr>
          <p:nvPr/>
        </p:nvSpPr>
        <p:spPr bwMode="auto">
          <a:xfrm>
            <a:off x="0" y="-76200"/>
            <a:ext cx="9144000" cy="1495425"/>
          </a:xfrm>
          <a:prstGeom prst="rect">
            <a:avLst/>
          </a:prstGeom>
          <a:noFill/>
          <a:ln w="9525">
            <a:noFill/>
            <a:miter lim="800000"/>
            <a:headEnd/>
            <a:tailEnd/>
          </a:ln>
        </p:spPr>
        <p:txBody>
          <a:bodyPr>
            <a:spAutoFit/>
          </a:bodyPr>
          <a:lstStyle/>
          <a:p>
            <a:pPr algn="ctr"/>
            <a:r>
              <a:rPr lang="en-US" sz="3600" b="1" u="sng"/>
              <a:t>Sample IR Bands</a:t>
            </a:r>
          </a:p>
          <a:p>
            <a:pPr algn="ctr"/>
            <a:r>
              <a:rPr lang="en-US" sz="2800" b="1"/>
              <a:t>of the GOES-R Advanced Baseline Imager in</a:t>
            </a:r>
          </a:p>
          <a:p>
            <a:pPr algn="ctr"/>
            <a:r>
              <a:rPr lang="en-US" sz="2800" b="1"/>
              <a:t>AWIPS/WES</a:t>
            </a:r>
          </a:p>
        </p:txBody>
      </p:sp>
      <p:pic>
        <p:nvPicPr>
          <p:cNvPr id="43013" name="Picture 4" descr="http://cimss.ssec.wisc.edu/logo/fullsize/cimss-logo-big-transp.gif"/>
          <p:cNvPicPr>
            <a:picLocks noChangeAspect="1" noChangeArrowheads="1"/>
          </p:cNvPicPr>
          <p:nvPr/>
        </p:nvPicPr>
        <p:blipFill>
          <a:blip r:embed="rId4" cstate="print"/>
          <a:srcRect/>
          <a:stretch>
            <a:fillRect/>
          </a:stretch>
        </p:blipFill>
        <p:spPr bwMode="auto">
          <a:xfrm>
            <a:off x="7543800" y="5749925"/>
            <a:ext cx="1524000" cy="1031875"/>
          </a:xfrm>
          <a:prstGeom prst="rect">
            <a:avLst/>
          </a:prstGeom>
          <a:noFill/>
          <a:ln w="9525">
            <a:noFill/>
            <a:miter lim="800000"/>
            <a:headEnd/>
            <a:tailEnd/>
          </a:ln>
        </p:spPr>
      </p:pic>
      <p:sp>
        <p:nvSpPr>
          <p:cNvPr id="43014" name="Text Box 10"/>
          <p:cNvSpPr txBox="1">
            <a:spLocks noChangeArrowheads="1"/>
          </p:cNvSpPr>
          <p:nvPr/>
        </p:nvSpPr>
        <p:spPr bwMode="auto">
          <a:xfrm>
            <a:off x="7467600" y="1096963"/>
            <a:ext cx="1828800" cy="274637"/>
          </a:xfrm>
          <a:prstGeom prst="rect">
            <a:avLst/>
          </a:prstGeom>
          <a:noFill/>
          <a:ln w="9525">
            <a:noFill/>
            <a:miter lim="800000"/>
            <a:headEnd/>
            <a:tailEnd/>
          </a:ln>
        </p:spPr>
        <p:txBody>
          <a:bodyPr>
            <a:spAutoFit/>
          </a:bodyPr>
          <a:lstStyle/>
          <a:p>
            <a:pPr>
              <a:spcBef>
                <a:spcPct val="50000"/>
              </a:spcBef>
            </a:pPr>
            <a:r>
              <a:rPr lang="en-US" sz="1200"/>
              <a:t>Slide credit:  Kaba Bah</a:t>
            </a:r>
          </a:p>
        </p:txBody>
      </p:sp>
    </p:spTree>
  </p:cSld>
  <p:clrMapOvr>
    <a:masterClrMapping/>
  </p:clrMapOvr>
  <p:transition>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r>
              <a:rPr lang="en-US" dirty="0" smtClean="0">
                <a:effectLst>
                  <a:outerShdw blurRad="38100" dist="38100" dir="2700000" algn="tl">
                    <a:srgbClr val="000000">
                      <a:alpha val="43137"/>
                    </a:srgbClr>
                  </a:outerShdw>
                </a:effectLst>
              </a:rPr>
              <a:t>Comments or Questions?</a:t>
            </a:r>
          </a:p>
        </p:txBody>
      </p:sp>
      <p:pic>
        <p:nvPicPr>
          <p:cNvPr id="49155"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pic>
        <p:nvPicPr>
          <p:cNvPr id="49156" name="Picture 5"/>
          <p:cNvPicPr>
            <a:picLocks noChangeAspect="1" noChangeArrowheads="1"/>
          </p:cNvPicPr>
          <p:nvPr/>
        </p:nvPicPr>
        <p:blipFill>
          <a:blip r:embed="rId3" cstate="print"/>
          <a:srcRect/>
          <a:stretch>
            <a:fillRect/>
          </a:stretch>
        </p:blipFill>
        <p:spPr bwMode="auto">
          <a:xfrm>
            <a:off x="3810000" y="1169988"/>
            <a:ext cx="5943600" cy="4621212"/>
          </a:xfrm>
          <a:prstGeom prst="rect">
            <a:avLst/>
          </a:prstGeom>
          <a:noFill/>
          <a:ln w="9525">
            <a:noFill/>
            <a:miter lim="800000"/>
            <a:headEnd/>
            <a:tailEnd/>
          </a:ln>
        </p:spPr>
      </p:pic>
      <p:pic>
        <p:nvPicPr>
          <p:cNvPr id="49157" name="Picture 7" descr="20060830_01_full"/>
          <p:cNvPicPr>
            <a:picLocks noChangeAspect="1" noChangeArrowheads="1"/>
          </p:cNvPicPr>
          <p:nvPr/>
        </p:nvPicPr>
        <p:blipFill>
          <a:blip r:embed="rId4" cstate="print"/>
          <a:srcRect/>
          <a:stretch>
            <a:fillRect/>
          </a:stretch>
        </p:blipFill>
        <p:spPr bwMode="auto">
          <a:xfrm>
            <a:off x="762000" y="2665413"/>
            <a:ext cx="3762375" cy="2820987"/>
          </a:xfrm>
          <a:prstGeom prst="rect">
            <a:avLst/>
          </a:prstGeom>
          <a:noFill/>
          <a:ln w="9525">
            <a:noFill/>
            <a:miter lim="800000"/>
            <a:headEnd/>
            <a:tailEnd/>
          </a:ln>
        </p:spPr>
      </p:pic>
      <p:sp>
        <p:nvSpPr>
          <p:cNvPr id="49158" name="Rectangle 6"/>
          <p:cNvSpPr>
            <a:spLocks noChangeArrowheads="1"/>
          </p:cNvSpPr>
          <p:nvPr/>
        </p:nvSpPr>
        <p:spPr bwMode="auto">
          <a:xfrm>
            <a:off x="685800" y="4660900"/>
            <a:ext cx="3943350" cy="366713"/>
          </a:xfrm>
          <a:prstGeom prst="rect">
            <a:avLst/>
          </a:prstGeom>
          <a:solidFill>
            <a:schemeClr val="folHlink"/>
          </a:solidFill>
          <a:ln w="9525">
            <a:noFill/>
            <a:miter lim="800000"/>
            <a:headEnd/>
            <a:tailEnd/>
          </a:ln>
        </p:spPr>
        <p:txBody>
          <a:bodyPr wrap="none">
            <a:spAutoFit/>
          </a:bodyPr>
          <a:lstStyle/>
          <a:p>
            <a:pPr eaLnBrk="0" hangingPunct="0"/>
            <a:r>
              <a:rPr lang="en-US">
                <a:solidFill>
                  <a:schemeClr val="bg1"/>
                </a:solidFill>
              </a:rPr>
              <a:t>http://cimss.ssec.wisc.edu/goes/blog/</a:t>
            </a:r>
          </a:p>
        </p:txBody>
      </p:sp>
      <p:sp>
        <p:nvSpPr>
          <p:cNvPr id="49159" name="Rectangle 3"/>
          <p:cNvSpPr>
            <a:spLocks noGrp="1"/>
          </p:cNvSpPr>
          <p:nvPr>
            <p:ph idx="1"/>
          </p:nvPr>
        </p:nvSpPr>
        <p:spPr>
          <a:xfrm>
            <a:off x="457200" y="1481138"/>
            <a:ext cx="5105400" cy="957262"/>
          </a:xfrm>
          <a:solidFill>
            <a:schemeClr val="bg1">
              <a:alpha val="59999"/>
            </a:schemeClr>
          </a:solidFill>
        </p:spPr>
        <p:txBody>
          <a:bodyPr>
            <a:normAutofit fontScale="92500" lnSpcReduction="10000"/>
          </a:bodyPr>
          <a:lstStyle/>
          <a:p>
            <a:pPr eaLnBrk="1" hangingPunct="1"/>
            <a:r>
              <a:rPr lang="en-US" smtClean="0"/>
              <a:t>jordang@ssec.wisc.edu</a:t>
            </a:r>
          </a:p>
          <a:p>
            <a:pPr eaLnBrk="1" hangingPunct="1"/>
            <a:r>
              <a:rPr lang="en-US" smtClean="0"/>
              <a:t>Jordan.Gerth@noaa.gov</a:t>
            </a:r>
          </a:p>
        </p:txBody>
      </p:sp>
    </p:spTree>
  </p:cSld>
  <p:clrMapOvr>
    <a:masterClrMapping/>
  </p:clrMapOvr>
  <p:transition>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867" y="290313"/>
            <a:ext cx="7969783" cy="1106987"/>
          </a:xfrm>
        </p:spPr>
        <p:txBody>
          <a:bodyPr/>
          <a:lstStyle/>
          <a:p>
            <a:pPr eaLnBrk="1" fontAlgn="auto" hangingPunct="1">
              <a:spcAft>
                <a:spcPts val="0"/>
              </a:spcAft>
              <a:defRPr/>
            </a:pPr>
            <a:r>
              <a:rPr lang="en-US" dirty="0" smtClean="0"/>
              <a:t>Ask</a:t>
            </a:r>
            <a:endParaRPr lang="en-US" dirty="0"/>
          </a:p>
        </p:txBody>
      </p:sp>
      <p:sp>
        <p:nvSpPr>
          <p:cNvPr id="15363" name="Rectangle 5"/>
          <p:cNvSpPr>
            <a:spLocks noGrp="1"/>
          </p:cNvSpPr>
          <p:nvPr>
            <p:ph type="body" idx="4294967295"/>
          </p:nvPr>
        </p:nvSpPr>
        <p:spPr/>
        <p:txBody>
          <a:bodyPr/>
          <a:lstStyle/>
          <a:p>
            <a:pPr eaLnBrk="1" hangingPunct="1">
              <a:lnSpc>
                <a:spcPct val="80000"/>
              </a:lnSpc>
            </a:pPr>
            <a:r>
              <a:rPr lang="en-US" sz="2300" smtClean="0"/>
              <a:t>The most important part of an end-to-end research to operations endeavor is to </a:t>
            </a:r>
            <a:r>
              <a:rPr lang="en-US" sz="2300" i="1" smtClean="0"/>
              <a:t>bridge the gap</a:t>
            </a:r>
            <a:r>
              <a:rPr lang="en-US" sz="2300" smtClean="0"/>
              <a:t> and engage the operational forecasters in a long-lasting, two-way </a:t>
            </a:r>
            <a:r>
              <a:rPr lang="en-US" sz="2300" i="1" smtClean="0"/>
              <a:t>conversation</a:t>
            </a:r>
            <a:r>
              <a:rPr lang="en-US" sz="2300" smtClean="0"/>
              <a:t> about how they might deliver a better forecast using new science and technology.</a:t>
            </a:r>
          </a:p>
          <a:p>
            <a:pPr lvl="1" eaLnBrk="1" hangingPunct="1">
              <a:lnSpc>
                <a:spcPct val="80000"/>
              </a:lnSpc>
            </a:pPr>
            <a:r>
              <a:rPr lang="en-US" sz="2100" smtClean="0"/>
              <a:t>The forecaster may know a problem, but not how to solve it, or what to solve it with.</a:t>
            </a:r>
          </a:p>
          <a:p>
            <a:pPr lvl="1" eaLnBrk="1" hangingPunct="1">
              <a:lnSpc>
                <a:spcPct val="80000"/>
              </a:lnSpc>
            </a:pPr>
            <a:r>
              <a:rPr lang="en-US" sz="2100" smtClean="0"/>
              <a:t>This requires making an initial effort to show interest in the forecaster’s job and </a:t>
            </a:r>
            <a:r>
              <a:rPr lang="en-US" sz="2100" i="1" smtClean="0"/>
              <a:t>following up</a:t>
            </a:r>
            <a:r>
              <a:rPr lang="en-US" sz="2100" smtClean="0"/>
              <a:t> after a transitioned item has been implemented to consider improvement.</a:t>
            </a:r>
          </a:p>
          <a:p>
            <a:pPr eaLnBrk="1" hangingPunct="1">
              <a:lnSpc>
                <a:spcPct val="80000"/>
              </a:lnSpc>
            </a:pPr>
            <a:r>
              <a:rPr lang="en-US" sz="2300" smtClean="0"/>
              <a:t>There are multiple ways to do this:</a:t>
            </a:r>
          </a:p>
          <a:p>
            <a:pPr lvl="1" eaLnBrk="1" hangingPunct="1">
              <a:lnSpc>
                <a:spcPct val="80000"/>
              </a:lnSpc>
            </a:pPr>
            <a:r>
              <a:rPr lang="en-US" sz="2100" smtClean="0"/>
              <a:t>Short, anonymous, multiple choice surveys conducted over the Internet</a:t>
            </a:r>
          </a:p>
          <a:p>
            <a:pPr lvl="1" eaLnBrk="1" hangingPunct="1">
              <a:lnSpc>
                <a:spcPct val="80000"/>
              </a:lnSpc>
            </a:pPr>
            <a:r>
              <a:rPr lang="en-US" sz="2100" smtClean="0"/>
              <a:t>Formal or informal discussions with forecasters on site or over the phone</a:t>
            </a:r>
          </a:p>
        </p:txBody>
      </p:sp>
      <p:pic>
        <p:nvPicPr>
          <p:cNvPr id="15364"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srcRect/>
          <a:stretch>
            <a:fillRect/>
          </a:stretch>
        </p:blipFill>
        <p:spPr bwMode="auto">
          <a:xfrm>
            <a:off x="1295400" y="55563"/>
            <a:ext cx="7772400" cy="6040437"/>
          </a:xfrm>
          <a:prstGeom prst="rect">
            <a:avLst/>
          </a:prstGeom>
          <a:noFill/>
          <a:ln w="9525">
            <a:noFill/>
            <a:miter lim="800000"/>
            <a:headEnd/>
            <a:tailEnd/>
          </a:ln>
        </p:spPr>
      </p:pic>
      <p:pic>
        <p:nvPicPr>
          <p:cNvPr id="71686" name="Picture 6" descr="20060830_07_full"/>
          <p:cNvPicPr>
            <a:picLocks noChangeAspect="1" noChangeArrowheads="1"/>
          </p:cNvPicPr>
          <p:nvPr/>
        </p:nvPicPr>
        <p:blipFill>
          <a:blip r:embed="rId3" cstate="print"/>
          <a:srcRect/>
          <a:stretch>
            <a:fillRect/>
          </a:stretch>
        </p:blipFill>
        <p:spPr bwMode="auto">
          <a:xfrm>
            <a:off x="76200" y="3829050"/>
            <a:ext cx="2514600" cy="1885950"/>
          </a:xfrm>
          <a:prstGeom prst="rect">
            <a:avLst/>
          </a:prstGeom>
          <a:noFill/>
          <a:ln w="9525">
            <a:noFill/>
            <a:miter lim="800000"/>
            <a:headEnd/>
            <a:tailEnd/>
          </a:ln>
        </p:spPr>
      </p:pic>
      <p:pic>
        <p:nvPicPr>
          <p:cNvPr id="16388" name="Picture 4" descr="http://cimss.ssec.wisc.edu/logo/fullsize/cimss-logo-big-transp.gif"/>
          <p:cNvPicPr>
            <a:picLocks noChangeAspect="1" noChangeArrowheads="1"/>
          </p:cNvPicPr>
          <p:nvPr/>
        </p:nvPicPr>
        <p:blipFill>
          <a:blip r:embed="rId4"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24000" y="685800"/>
          <a:ext cx="6096000" cy="2743200"/>
        </p:xfrm>
        <a:graphic>
          <a:graphicData uri="http://schemas.openxmlformats.org/presentationml/2006/ole">
            <p:oleObj spid="_x0000_s1026" name="Chart" r:id="rId3" imgW="9534361" imgH="5877086" progId="Excel.Sheet.8">
              <p:embed/>
            </p:oleObj>
          </a:graphicData>
        </a:graphic>
      </p:graphicFrame>
      <p:sp>
        <p:nvSpPr>
          <p:cNvPr id="1027" name="Rectangle 3"/>
          <p:cNvSpPr>
            <a:spLocks noChangeArrowheads="1"/>
          </p:cNvSpPr>
          <p:nvPr/>
        </p:nvSpPr>
        <p:spPr bwMode="auto">
          <a:xfrm>
            <a:off x="0" y="3733800"/>
            <a:ext cx="9144000" cy="2162175"/>
          </a:xfrm>
          <a:prstGeom prst="rect">
            <a:avLst/>
          </a:prstGeom>
          <a:noFill/>
          <a:ln w="9525">
            <a:noFill/>
            <a:miter lim="800000"/>
            <a:headEnd/>
            <a:tailEnd/>
          </a:ln>
        </p:spPr>
        <p:txBody>
          <a:bodyPr anchor="ctr">
            <a:spAutoFit/>
          </a:bodyPr>
          <a:lstStyle/>
          <a:p>
            <a:pPr algn="ctr"/>
            <a:r>
              <a:rPr lang="en-US" sz="2400" i="1"/>
              <a:t>“I love the MODIS product but I only get one picture PER SHIFT which really doesn't make it totally useful.  I wish we could get MODIS pictures at least every 30 minutes, but every 15 would be excellent.”</a:t>
            </a:r>
          </a:p>
          <a:p>
            <a:pPr algn="ctr"/>
            <a:endParaRPr lang="en-US" sz="2000"/>
          </a:p>
          <a:p>
            <a:pPr algn="ctr"/>
            <a:r>
              <a:rPr lang="en-US" sz="2000"/>
              <a:t>From National Weather Service Forecast Office in Indianapolis, Indiana</a:t>
            </a:r>
          </a:p>
        </p:txBody>
      </p:sp>
      <p:pic>
        <p:nvPicPr>
          <p:cNvPr id="1028" name="Picture 4" descr="http://cimss.ssec.wisc.edu/logo/fullsize/cimss-logo-big-transp.gif"/>
          <p:cNvPicPr>
            <a:picLocks noChangeAspect="1" noChangeArrowheads="1"/>
          </p:cNvPicPr>
          <p:nvPr/>
        </p:nvPicPr>
        <p:blipFill>
          <a:blip r:embed="rId4" cstate="print"/>
          <a:srcRect/>
          <a:stretch>
            <a:fillRect/>
          </a:stretch>
        </p:blipFill>
        <p:spPr bwMode="auto">
          <a:xfrm>
            <a:off x="7543800" y="5749925"/>
            <a:ext cx="1524000" cy="1031875"/>
          </a:xfrm>
          <a:prstGeom prst="rect">
            <a:avLst/>
          </a:prstGeom>
          <a:noFill/>
          <a:ln w="9525">
            <a:noFill/>
            <a:miter lim="800000"/>
            <a:headEnd/>
            <a:tailEnd/>
          </a:ln>
        </p:spPr>
      </p:pic>
      <p:sp>
        <p:nvSpPr>
          <p:cNvPr id="1029" name="Text Box 5"/>
          <p:cNvSpPr txBox="1">
            <a:spLocks noChangeArrowheads="1"/>
          </p:cNvSpPr>
          <p:nvPr/>
        </p:nvSpPr>
        <p:spPr bwMode="auto">
          <a:xfrm>
            <a:off x="0" y="152400"/>
            <a:ext cx="9144000" cy="381000"/>
          </a:xfrm>
          <a:prstGeom prst="rect">
            <a:avLst/>
          </a:prstGeom>
          <a:noFill/>
          <a:ln w="9525">
            <a:noFill/>
            <a:miter lim="800000"/>
            <a:headEnd/>
            <a:tailEnd/>
          </a:ln>
        </p:spPr>
        <p:txBody>
          <a:bodyPr>
            <a:spAutoFit/>
          </a:bodyPr>
          <a:lstStyle/>
          <a:p>
            <a:pPr algn="ctr">
              <a:spcBef>
                <a:spcPct val="50000"/>
              </a:spcBef>
            </a:pPr>
            <a:r>
              <a:rPr lang="en-US" sz="1900" b="1"/>
              <a:t>In general, how useful are MODIS images and products in daily operations?</a:t>
            </a:r>
          </a:p>
        </p:txBody>
      </p:sp>
      <p:sp>
        <p:nvSpPr>
          <p:cNvPr id="1030" name="Text Box 6"/>
          <p:cNvSpPr txBox="1">
            <a:spLocks noChangeArrowheads="1"/>
          </p:cNvSpPr>
          <p:nvPr/>
        </p:nvSpPr>
        <p:spPr bwMode="auto">
          <a:xfrm>
            <a:off x="5257800" y="2971800"/>
            <a:ext cx="3886200" cy="396875"/>
          </a:xfrm>
          <a:prstGeom prst="rect">
            <a:avLst/>
          </a:prstGeom>
          <a:noFill/>
          <a:ln w="9525">
            <a:noFill/>
            <a:miter lim="800000"/>
            <a:headEnd/>
            <a:tailEnd/>
          </a:ln>
        </p:spPr>
        <p:txBody>
          <a:bodyPr>
            <a:spAutoFit/>
          </a:bodyPr>
          <a:lstStyle/>
          <a:p>
            <a:pPr algn="ctr">
              <a:spcBef>
                <a:spcPct val="50000"/>
              </a:spcBef>
            </a:pPr>
            <a:r>
              <a:rPr lang="en-US" sz="1000"/>
              <a:t>A total of 24 National Weather Service forecasters at five offices were sampled in this 2007 survey.  Participation was optional.</a:t>
            </a:r>
          </a:p>
        </p:txBody>
      </p:sp>
      <p:pic>
        <p:nvPicPr>
          <p:cNvPr id="69639" name="Picture 7" descr="20060707_12_full"/>
          <p:cNvPicPr>
            <a:picLocks noChangeAspect="1" noChangeArrowheads="1"/>
          </p:cNvPicPr>
          <p:nvPr/>
        </p:nvPicPr>
        <p:blipFill>
          <a:blip r:embed="rId5" cstate="print"/>
          <a:srcRect/>
          <a:stretch>
            <a:fillRect/>
          </a:stretch>
        </p:blipFill>
        <p:spPr bwMode="auto">
          <a:xfrm>
            <a:off x="76200" y="1162050"/>
            <a:ext cx="2514600" cy="1885950"/>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524000" y="685800"/>
          <a:ext cx="6096000" cy="2895600"/>
        </p:xfrm>
        <a:graphic>
          <a:graphicData uri="http://schemas.openxmlformats.org/presentationml/2006/ole">
            <p:oleObj spid="_x0000_s2050" name="Chart" r:id="rId3" imgW="9534361" imgH="5877086" progId="Excel.Sheet.8">
              <p:embed/>
            </p:oleObj>
          </a:graphicData>
        </a:graphic>
      </p:graphicFrame>
      <p:sp>
        <p:nvSpPr>
          <p:cNvPr id="2051" name="Rectangle 3"/>
          <p:cNvSpPr>
            <a:spLocks noChangeArrowheads="1"/>
          </p:cNvSpPr>
          <p:nvPr/>
        </p:nvSpPr>
        <p:spPr bwMode="auto">
          <a:xfrm>
            <a:off x="0" y="3733800"/>
            <a:ext cx="9144000" cy="2162175"/>
          </a:xfrm>
          <a:prstGeom prst="rect">
            <a:avLst/>
          </a:prstGeom>
          <a:noFill/>
          <a:ln w="9525">
            <a:noFill/>
            <a:miter lim="800000"/>
            <a:headEnd/>
            <a:tailEnd/>
          </a:ln>
        </p:spPr>
        <p:txBody>
          <a:bodyPr anchor="ctr">
            <a:spAutoFit/>
          </a:bodyPr>
          <a:lstStyle/>
          <a:p>
            <a:pPr algn="ctr"/>
            <a:r>
              <a:rPr lang="en-US" sz="2400" i="1"/>
              <a:t>“This is a great dataset for WFO Operations. We would love to continue to see more and more data get into AWIPS. The Fog product I have found to be especially useful, as well as the Snow/Ice Band 7.  Great stuff!”</a:t>
            </a:r>
          </a:p>
          <a:p>
            <a:pPr algn="ctr"/>
            <a:endParaRPr lang="en-US" sz="2000"/>
          </a:p>
          <a:p>
            <a:pPr algn="ctr"/>
            <a:r>
              <a:rPr lang="en-US" sz="2000"/>
              <a:t>From National Weather Service Forecast Office in La Crosse, Wisconsin</a:t>
            </a:r>
          </a:p>
        </p:txBody>
      </p:sp>
      <p:sp>
        <p:nvSpPr>
          <p:cNvPr id="2052" name="Text Box 5"/>
          <p:cNvSpPr txBox="1">
            <a:spLocks noChangeArrowheads="1"/>
          </p:cNvSpPr>
          <p:nvPr/>
        </p:nvSpPr>
        <p:spPr bwMode="auto">
          <a:xfrm>
            <a:off x="0" y="152400"/>
            <a:ext cx="9144000" cy="381000"/>
          </a:xfrm>
          <a:prstGeom prst="rect">
            <a:avLst/>
          </a:prstGeom>
          <a:noFill/>
          <a:ln w="9525">
            <a:noFill/>
            <a:miter lim="800000"/>
            <a:headEnd/>
            <a:tailEnd/>
          </a:ln>
        </p:spPr>
        <p:txBody>
          <a:bodyPr>
            <a:spAutoFit/>
          </a:bodyPr>
          <a:lstStyle/>
          <a:p>
            <a:pPr algn="ctr">
              <a:spcBef>
                <a:spcPct val="50000"/>
              </a:spcBef>
            </a:pPr>
            <a:r>
              <a:rPr lang="en-US" sz="1900" b="1"/>
              <a:t>What MODIS images and products in AWIPS do you use most frequently?</a:t>
            </a:r>
          </a:p>
        </p:txBody>
      </p:sp>
      <p:pic>
        <p:nvPicPr>
          <p:cNvPr id="2053" name="Picture 4" descr="http://cimss.ssec.wisc.edu/logo/fullsize/cimss-logo-big-transp.gif"/>
          <p:cNvPicPr>
            <a:picLocks noChangeAspect="1" noChangeArrowheads="1"/>
          </p:cNvPicPr>
          <p:nvPr/>
        </p:nvPicPr>
        <p:blipFill>
          <a:blip r:embed="rId4" cstate="print"/>
          <a:srcRect/>
          <a:stretch>
            <a:fillRect/>
          </a:stretch>
        </p:blipFill>
        <p:spPr bwMode="auto">
          <a:xfrm>
            <a:off x="7543800" y="5749925"/>
            <a:ext cx="1524000" cy="1031875"/>
          </a:xfrm>
          <a:prstGeom prst="rect">
            <a:avLst/>
          </a:prstGeom>
          <a:noFill/>
          <a:ln w="9525">
            <a:noFill/>
            <a:miter lim="800000"/>
            <a:headEnd/>
            <a:tailEnd/>
          </a:ln>
        </p:spPr>
      </p:pic>
      <p:sp>
        <p:nvSpPr>
          <p:cNvPr id="2054" name="Text Box 7"/>
          <p:cNvSpPr txBox="1">
            <a:spLocks noChangeArrowheads="1"/>
          </p:cNvSpPr>
          <p:nvPr/>
        </p:nvSpPr>
        <p:spPr bwMode="auto">
          <a:xfrm>
            <a:off x="5257800" y="2971800"/>
            <a:ext cx="3886200" cy="396875"/>
          </a:xfrm>
          <a:prstGeom prst="rect">
            <a:avLst/>
          </a:prstGeom>
          <a:noFill/>
          <a:ln w="9525">
            <a:noFill/>
            <a:miter lim="800000"/>
            <a:headEnd/>
            <a:tailEnd/>
          </a:ln>
        </p:spPr>
        <p:txBody>
          <a:bodyPr>
            <a:spAutoFit/>
          </a:bodyPr>
          <a:lstStyle/>
          <a:p>
            <a:pPr algn="ctr">
              <a:spcBef>
                <a:spcPct val="50000"/>
              </a:spcBef>
            </a:pPr>
            <a:r>
              <a:rPr lang="en-US" sz="1000"/>
              <a:t>A total of 24 National Weather Service forecasters at five offices were sampled in this 2007 survey.  Participation was optional.</a:t>
            </a:r>
          </a:p>
        </p:txBody>
      </p:sp>
      <p:pic>
        <p:nvPicPr>
          <p:cNvPr id="70664" name="Picture 8" descr="20060707_02_full"/>
          <p:cNvPicPr>
            <a:picLocks noChangeAspect="1" noChangeArrowheads="1"/>
          </p:cNvPicPr>
          <p:nvPr/>
        </p:nvPicPr>
        <p:blipFill>
          <a:blip r:embed="rId5" cstate="print"/>
          <a:srcRect/>
          <a:stretch>
            <a:fillRect/>
          </a:stretch>
        </p:blipFill>
        <p:spPr bwMode="auto">
          <a:xfrm>
            <a:off x="76200" y="1143000"/>
            <a:ext cx="2514600" cy="1885950"/>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0867" y="290313"/>
            <a:ext cx="7969783" cy="1106987"/>
          </a:xfrm>
        </p:spPr>
        <p:txBody>
          <a:bodyPr/>
          <a:lstStyle/>
          <a:p>
            <a:pPr eaLnBrk="1" fontAlgn="auto" hangingPunct="1">
              <a:spcAft>
                <a:spcPts val="0"/>
              </a:spcAft>
              <a:defRPr/>
            </a:pPr>
            <a:r>
              <a:rPr lang="en-US" dirty="0" smtClean="0"/>
              <a:t>Assess</a:t>
            </a:r>
            <a:endParaRPr lang="en-US" dirty="0"/>
          </a:p>
        </p:txBody>
      </p:sp>
      <p:sp>
        <p:nvSpPr>
          <p:cNvPr id="17411" name="Rectangle 5"/>
          <p:cNvSpPr>
            <a:spLocks noGrp="1"/>
          </p:cNvSpPr>
          <p:nvPr>
            <p:ph type="body" idx="4294967295"/>
          </p:nvPr>
        </p:nvSpPr>
        <p:spPr/>
        <p:txBody>
          <a:bodyPr>
            <a:normAutofit fontScale="92500" lnSpcReduction="10000"/>
          </a:bodyPr>
          <a:lstStyle/>
          <a:p>
            <a:pPr eaLnBrk="1" hangingPunct="1">
              <a:lnSpc>
                <a:spcPct val="90000"/>
              </a:lnSpc>
            </a:pPr>
            <a:r>
              <a:rPr lang="en-US" smtClean="0"/>
              <a:t>There are five points of consideration:</a:t>
            </a:r>
          </a:p>
          <a:p>
            <a:pPr lvl="1" eaLnBrk="1" hangingPunct="1">
              <a:lnSpc>
                <a:spcPct val="90000"/>
              </a:lnSpc>
            </a:pPr>
            <a:r>
              <a:rPr lang="en-US" smtClean="0"/>
              <a:t>What are the available data resources, and which apply to the issue at hand?</a:t>
            </a:r>
          </a:p>
          <a:p>
            <a:pPr lvl="1" eaLnBrk="1" hangingPunct="1">
              <a:lnSpc>
                <a:spcPct val="90000"/>
              </a:lnSpc>
            </a:pPr>
            <a:r>
              <a:rPr lang="en-US" smtClean="0"/>
              <a:t>How can the identified problem be remedied for presentation in the most </a:t>
            </a:r>
            <a:r>
              <a:rPr lang="en-US" i="1" smtClean="0"/>
              <a:t>efficient</a:t>
            </a:r>
            <a:r>
              <a:rPr lang="en-US" smtClean="0"/>
              <a:t> manner possible?</a:t>
            </a:r>
          </a:p>
          <a:p>
            <a:pPr lvl="1" eaLnBrk="1" hangingPunct="1">
              <a:lnSpc>
                <a:spcPct val="90000"/>
              </a:lnSpc>
            </a:pPr>
            <a:r>
              <a:rPr lang="en-US" smtClean="0"/>
              <a:t>What, if anything, is presently available to the forecaster to assist with this problem, and does the remedy </a:t>
            </a:r>
            <a:r>
              <a:rPr lang="en-US" i="1" smtClean="0"/>
              <a:t>add value</a:t>
            </a:r>
            <a:r>
              <a:rPr lang="en-US" smtClean="0"/>
              <a:t> over it?</a:t>
            </a:r>
          </a:p>
          <a:p>
            <a:pPr lvl="1" eaLnBrk="1" hangingPunct="1">
              <a:lnSpc>
                <a:spcPct val="90000"/>
              </a:lnSpc>
            </a:pPr>
            <a:r>
              <a:rPr lang="en-US" smtClean="0"/>
              <a:t>Will the proposed solution be both </a:t>
            </a:r>
            <a:r>
              <a:rPr lang="en-US" i="1" smtClean="0"/>
              <a:t>reliable</a:t>
            </a:r>
            <a:r>
              <a:rPr lang="en-US" smtClean="0"/>
              <a:t> and </a:t>
            </a:r>
            <a:r>
              <a:rPr lang="en-US" i="1" smtClean="0"/>
              <a:t>consistent</a:t>
            </a:r>
            <a:r>
              <a:rPr lang="en-US" smtClean="0"/>
              <a:t> in delivery?  How can that be assured?</a:t>
            </a:r>
          </a:p>
          <a:p>
            <a:pPr lvl="2" eaLnBrk="1" hangingPunct="1">
              <a:lnSpc>
                <a:spcPct val="90000"/>
              </a:lnSpc>
            </a:pPr>
            <a:r>
              <a:rPr lang="en-US" smtClean="0"/>
              <a:t>The lack of reliability and consistency poses a significant barrier to widespread use in operations!</a:t>
            </a:r>
          </a:p>
          <a:p>
            <a:pPr lvl="1" eaLnBrk="1" hangingPunct="1">
              <a:lnSpc>
                <a:spcPct val="90000"/>
              </a:lnSpc>
            </a:pPr>
            <a:r>
              <a:rPr lang="en-US" smtClean="0"/>
              <a:t>What will the </a:t>
            </a:r>
            <a:r>
              <a:rPr lang="en-US" i="1" smtClean="0"/>
              <a:t>future</a:t>
            </a:r>
            <a:r>
              <a:rPr lang="en-US" smtClean="0"/>
              <a:t> hold?</a:t>
            </a:r>
          </a:p>
        </p:txBody>
      </p:sp>
      <p:pic>
        <p:nvPicPr>
          <p:cNvPr id="17412" name="Picture 4" descr="http://cimss.ssec.wisc.edu/logo/fullsize/cimss-logo-big-transp.gif"/>
          <p:cNvPicPr>
            <a:picLocks noChangeAspect="1" noChangeArrowheads="1"/>
          </p:cNvPicPr>
          <p:nvPr/>
        </p:nvPicPr>
        <p:blipFill>
          <a:blip r:embed="rId2" cstate="print"/>
          <a:srcRect/>
          <a:stretch>
            <a:fillRect/>
          </a:stretch>
        </p:blipFill>
        <p:spPr bwMode="auto">
          <a:xfrm>
            <a:off x="7543800" y="5749925"/>
            <a:ext cx="1524000" cy="1031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160</TotalTime>
  <Words>2427</Words>
  <Application>Microsoft Office PowerPoint</Application>
  <PresentationFormat>On-screen Show (4:3)</PresentationFormat>
  <Paragraphs>209</Paragraphs>
  <Slides>42</Slides>
  <Notes>2</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42</vt:i4>
      </vt:variant>
    </vt:vector>
  </HeadingPairs>
  <TitlesOfParts>
    <vt:vector size="45" baseType="lpstr">
      <vt:lpstr>Median</vt:lpstr>
      <vt:lpstr>???</vt:lpstr>
      <vt:lpstr>Chart</vt:lpstr>
      <vt:lpstr>How CIMSS Contributes to the GOES-R Proving Ground, and Possible Implications for Alaska</vt:lpstr>
      <vt:lpstr>Slide 2</vt:lpstr>
      <vt:lpstr>Research to Operations: Our Distribution</vt:lpstr>
      <vt:lpstr>Research to Operations: Our Model</vt:lpstr>
      <vt:lpstr>Ask</vt:lpstr>
      <vt:lpstr>Slide 6</vt:lpstr>
      <vt:lpstr>Slide 7</vt:lpstr>
      <vt:lpstr>Slide 8</vt:lpstr>
      <vt:lpstr>Assess</vt:lpstr>
      <vt:lpstr>Develop</vt:lpstr>
      <vt:lpstr>Slide 11</vt:lpstr>
      <vt:lpstr>Deliver</vt:lpstr>
      <vt:lpstr>A New Way to Deliver?</vt:lpstr>
      <vt:lpstr>Slide 14</vt:lpstr>
      <vt:lpstr>GEMPAK/N-AWIPS</vt:lpstr>
      <vt:lpstr>GEMPAK/N-AWIPS</vt:lpstr>
      <vt:lpstr>Slide 17</vt:lpstr>
      <vt:lpstr>AWIPS</vt:lpstr>
      <vt:lpstr>Slide 19</vt:lpstr>
      <vt:lpstr>AWIPS</vt:lpstr>
      <vt:lpstr>Slide 21</vt:lpstr>
      <vt:lpstr>Fx-Net/Fx-Collaborate</vt:lpstr>
      <vt:lpstr>GFE</vt:lpstr>
      <vt:lpstr>Slide 24</vt:lpstr>
      <vt:lpstr>CRAS</vt:lpstr>
      <vt:lpstr>Sky Cover Prediction</vt:lpstr>
      <vt:lpstr>Sky Cover Prediction</vt:lpstr>
      <vt:lpstr>Slide 28</vt:lpstr>
      <vt:lpstr>CRAS Forecast Products for the Alaska Region</vt:lpstr>
      <vt:lpstr>Slide 30</vt:lpstr>
      <vt:lpstr>Slide 31</vt:lpstr>
      <vt:lpstr>Slide 32</vt:lpstr>
      <vt:lpstr>IC4D</vt:lpstr>
      <vt:lpstr>AWIPS II</vt:lpstr>
      <vt:lpstr>Slide 35</vt:lpstr>
      <vt:lpstr>AWIPS II</vt:lpstr>
      <vt:lpstr>Slide 37</vt:lpstr>
      <vt:lpstr>Slide 38</vt:lpstr>
      <vt:lpstr>Weather Event Simulator</vt:lpstr>
      <vt:lpstr>Slide 40</vt:lpstr>
      <vt:lpstr>Slide 41</vt:lpstr>
      <vt:lpstr>Comments or Questions?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CIMSS Contributes to the GOES-R Proving Ground, and Possible Implications for Alaska</dc:title>
  <dc:creator> </dc:creator>
  <cp:lastModifiedBy> </cp:lastModifiedBy>
  <cp:revision>22</cp:revision>
  <dcterms:created xsi:type="dcterms:W3CDTF">2009-08-17T21:16:29Z</dcterms:created>
  <dcterms:modified xsi:type="dcterms:W3CDTF">2009-08-18T01:12:10Z</dcterms:modified>
</cp:coreProperties>
</file>