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72" r:id="rId3"/>
    <p:sldId id="262" r:id="rId4"/>
    <p:sldId id="263" r:id="rId5"/>
    <p:sldId id="264" r:id="rId6"/>
    <p:sldId id="265" r:id="rId7"/>
    <p:sldId id="269" r:id="rId8"/>
    <p:sldId id="270" r:id="rId9"/>
    <p:sldId id="259" r:id="rId10"/>
    <p:sldId id="273" r:id="rId11"/>
    <p:sldId id="274" r:id="rId12"/>
    <p:sldId id="275" r:id="rId13"/>
    <p:sldId id="276" r:id="rId14"/>
    <p:sldId id="277" r:id="rId15"/>
    <p:sldId id="278" r:id="rId16"/>
    <p:sldId id="279" r:id="rId17"/>
    <p:sldId id="261" r:id="rId18"/>
    <p:sldId id="266" r:id="rId19"/>
    <p:sldId id="258" r:id="rId20"/>
    <p:sldId id="257" r:id="rId21"/>
    <p:sldId id="271" r:id="rId22"/>
    <p:sldId id="268" r:id="rId23"/>
    <p:sldId id="26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30" d="100"/>
          <a:sy n="130" d="100"/>
        </p:scale>
        <p:origin x="-15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0BE8E-5062-43B1-BAEB-94413E8CB08A}" type="datetimeFigureOut">
              <a:rPr lang="en-US" smtClean="0"/>
              <a:t>4/29/2012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1B30B3-0AEF-445A-A3BF-749C7A49CBB6}" type="slidenum">
              <a:rPr lang="en-US" smtClean="0"/>
              <a:t>‹#›</a:t>
            </a:fld>
            <a:endParaRPr lang="en-US"/>
          </a:p>
        </p:txBody>
      </p:sp>
    </p:spTree>
    <p:extLst>
      <p:ext uri="{BB962C8B-B14F-4D97-AF65-F5344CB8AC3E}">
        <p14:creationId xmlns:p14="http://schemas.microsoft.com/office/powerpoint/2010/main" val="247177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AWIPS is Advanced</a:t>
            </a:r>
            <a:r>
              <a:rPr lang="en-US" baseline="0" dirty="0" smtClean="0"/>
              <a:t> Weather Interactive Processing System, Workstation image from Raytheon (http://www.raytheon.com/capabilities/rtnwcm/groups/public/documents/image/rtn_iis_awips_photo5.jpg)</a:t>
            </a:r>
            <a:endParaRPr lang="en-US" dirty="0"/>
          </a:p>
        </p:txBody>
      </p:sp>
      <p:sp>
        <p:nvSpPr>
          <p:cNvPr id="4" name="Slide Number Placeholder 3"/>
          <p:cNvSpPr>
            <a:spLocks noGrp="1"/>
          </p:cNvSpPr>
          <p:nvPr>
            <p:ph type="sldNum" sz="quarter" idx="10"/>
          </p:nvPr>
        </p:nvSpPr>
        <p:spPr/>
        <p:txBody>
          <a:bodyPr/>
          <a:lstStyle/>
          <a:p>
            <a:fld id="{531B30B3-0AEF-445A-A3BF-749C7A49CBB6}" type="slidenum">
              <a:rPr lang="en-US" smtClean="0"/>
              <a:t>1</a:t>
            </a:fld>
            <a:endParaRPr lang="en-US"/>
          </a:p>
        </p:txBody>
      </p:sp>
    </p:spTree>
    <p:extLst>
      <p:ext uri="{BB962C8B-B14F-4D97-AF65-F5344CB8AC3E}">
        <p14:creationId xmlns:p14="http://schemas.microsoft.com/office/powerpoint/2010/main" val="328696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CIMSS is Cooperative</a:t>
            </a:r>
            <a:r>
              <a:rPr lang="en-US" baseline="0" dirty="0" smtClean="0"/>
              <a:t> Institute for Meteorological Satellite Studies, </a:t>
            </a:r>
            <a:r>
              <a:rPr lang="en-US" dirty="0" smtClean="0"/>
              <a:t>ASPB is Advanced Satellite Products Branch, WFO</a:t>
            </a:r>
            <a:r>
              <a:rPr lang="en-US" baseline="0" dirty="0" smtClean="0"/>
              <a:t> is Weather Forecast Office</a:t>
            </a:r>
            <a:endParaRPr lang="en-US" dirty="0"/>
          </a:p>
        </p:txBody>
      </p:sp>
      <p:sp>
        <p:nvSpPr>
          <p:cNvPr id="4" name="Slide Number Placeholder 3"/>
          <p:cNvSpPr>
            <a:spLocks noGrp="1"/>
          </p:cNvSpPr>
          <p:nvPr>
            <p:ph type="sldNum" sz="quarter" idx="10"/>
          </p:nvPr>
        </p:nvSpPr>
        <p:spPr/>
        <p:txBody>
          <a:bodyPr/>
          <a:lstStyle/>
          <a:p>
            <a:fld id="{531B30B3-0AEF-445A-A3BF-749C7A49CBB6}" type="slidenum">
              <a:rPr lang="en-US" smtClean="0"/>
              <a:t>2</a:t>
            </a:fld>
            <a:endParaRPr lang="en-US"/>
          </a:p>
        </p:txBody>
      </p:sp>
    </p:spTree>
    <p:extLst>
      <p:ext uri="{BB962C8B-B14F-4D97-AF65-F5344CB8AC3E}">
        <p14:creationId xmlns:p14="http://schemas.microsoft.com/office/powerpoint/2010/main" val="126926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R2O is Research to Operations,</a:t>
            </a:r>
            <a:r>
              <a:rPr lang="en-US" b="0" baseline="0" dirty="0" smtClean="0"/>
              <a:t> MODIS is </a:t>
            </a:r>
            <a:r>
              <a:rPr lang="en-US" b="0" baseline="0" dirty="0" err="1" smtClean="0"/>
              <a:t>MODerate</a:t>
            </a:r>
            <a:r>
              <a:rPr lang="en-US" b="0" baseline="0" dirty="0" smtClean="0"/>
              <a:t>-resolution Imaging </a:t>
            </a:r>
            <a:r>
              <a:rPr lang="en-US" b="0" baseline="0" dirty="0" err="1" smtClean="0"/>
              <a:t>Spectroradiometer</a:t>
            </a:r>
            <a:r>
              <a:rPr lang="en-US" b="0" baseline="0" dirty="0" smtClean="0"/>
              <a:t>, GOES is Geostationary Operational Environmental Satellite, </a:t>
            </a:r>
            <a:r>
              <a:rPr lang="en-US" b="0" dirty="0" err="1" smtClean="0"/>
              <a:t>SPoRT</a:t>
            </a:r>
            <a:r>
              <a:rPr lang="en-US" b="0" dirty="0" smtClean="0"/>
              <a:t> is Short-term Prediction Research and Transition Center</a:t>
            </a:r>
          </a:p>
        </p:txBody>
      </p:sp>
      <p:sp>
        <p:nvSpPr>
          <p:cNvPr id="4" name="Slide Number Placeholder 3"/>
          <p:cNvSpPr>
            <a:spLocks noGrp="1"/>
          </p:cNvSpPr>
          <p:nvPr>
            <p:ph type="sldNum" sz="quarter" idx="10"/>
          </p:nvPr>
        </p:nvSpPr>
        <p:spPr/>
        <p:txBody>
          <a:bodyPr/>
          <a:lstStyle/>
          <a:p>
            <a:fld id="{C5A09924-1792-4610-ADE9-186F4796626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AVHRR is Advanced Very</a:t>
            </a:r>
            <a:r>
              <a:rPr lang="en-US" baseline="0" dirty="0" smtClean="0"/>
              <a:t> High Resolution Radiometer</a:t>
            </a:r>
            <a:endParaRPr lang="en-US" dirty="0"/>
          </a:p>
        </p:txBody>
      </p:sp>
      <p:sp>
        <p:nvSpPr>
          <p:cNvPr id="4" name="Slide Number Placeholder 3"/>
          <p:cNvSpPr>
            <a:spLocks noGrp="1"/>
          </p:cNvSpPr>
          <p:nvPr>
            <p:ph type="sldNum" sz="quarter" idx="10"/>
          </p:nvPr>
        </p:nvSpPr>
        <p:spPr/>
        <p:txBody>
          <a:bodyPr/>
          <a:lstStyle/>
          <a:p>
            <a:fld id="{531B30B3-0AEF-445A-A3BF-749C7A49CBB6}" type="slidenum">
              <a:rPr lang="en-US" smtClean="0"/>
              <a:t>9</a:t>
            </a:fld>
            <a:endParaRPr lang="en-US"/>
          </a:p>
        </p:txBody>
      </p:sp>
    </p:spTree>
    <p:extLst>
      <p:ext uri="{BB962C8B-B14F-4D97-AF65-F5344CB8AC3E}">
        <p14:creationId xmlns:p14="http://schemas.microsoft.com/office/powerpoint/2010/main" val="214230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XML is Extensible Markup</a:t>
            </a:r>
            <a:r>
              <a:rPr lang="en-US" baseline="0" dirty="0" smtClean="0"/>
              <a:t> Language</a:t>
            </a:r>
            <a:endParaRPr lang="en-US" dirty="0"/>
          </a:p>
        </p:txBody>
      </p:sp>
      <p:sp>
        <p:nvSpPr>
          <p:cNvPr id="4" name="Slide Number Placeholder 3"/>
          <p:cNvSpPr>
            <a:spLocks noGrp="1"/>
          </p:cNvSpPr>
          <p:nvPr>
            <p:ph type="sldNum" sz="quarter" idx="10"/>
          </p:nvPr>
        </p:nvSpPr>
        <p:spPr/>
        <p:txBody>
          <a:bodyPr/>
          <a:lstStyle/>
          <a:p>
            <a:fld id="{531B30B3-0AEF-445A-A3BF-749C7A49CBB6}" type="slidenum">
              <a:rPr lang="en-US" smtClean="0"/>
              <a:t>11</a:t>
            </a:fld>
            <a:endParaRPr lang="en-US"/>
          </a:p>
        </p:txBody>
      </p:sp>
    </p:spTree>
    <p:extLst>
      <p:ext uri="{BB962C8B-B14F-4D97-AF65-F5344CB8AC3E}">
        <p14:creationId xmlns:p14="http://schemas.microsoft.com/office/powerpoint/2010/main" val="128127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McIDAS</a:t>
            </a:r>
            <a:r>
              <a:rPr lang="en-US" dirty="0" smtClean="0"/>
              <a:t> is Man computer Interactive Data Access</a:t>
            </a:r>
            <a:r>
              <a:rPr lang="en-US" baseline="0" dirty="0" smtClean="0"/>
              <a:t> System</a:t>
            </a:r>
            <a:endParaRPr lang="en-US" dirty="0"/>
          </a:p>
        </p:txBody>
      </p:sp>
      <p:sp>
        <p:nvSpPr>
          <p:cNvPr id="4" name="Slide Number Placeholder 3"/>
          <p:cNvSpPr>
            <a:spLocks noGrp="1"/>
          </p:cNvSpPr>
          <p:nvPr>
            <p:ph type="sldNum" sz="quarter" idx="10"/>
          </p:nvPr>
        </p:nvSpPr>
        <p:spPr/>
        <p:txBody>
          <a:bodyPr/>
          <a:lstStyle/>
          <a:p>
            <a:fld id="{531B30B3-0AEF-445A-A3BF-749C7A49CBB6}" type="slidenum">
              <a:rPr lang="en-US" smtClean="0"/>
              <a:t>17</a:t>
            </a:fld>
            <a:endParaRPr lang="en-US"/>
          </a:p>
        </p:txBody>
      </p:sp>
    </p:spTree>
    <p:extLst>
      <p:ext uri="{BB962C8B-B14F-4D97-AF65-F5344CB8AC3E}">
        <p14:creationId xmlns:p14="http://schemas.microsoft.com/office/powerpoint/2010/main" val="2643856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CAVE is Common AWIPS Visualization Environment, EDEX is Environmental Data </a:t>
            </a:r>
            <a:r>
              <a:rPr lang="en-US" dirty="0" err="1" smtClean="0"/>
              <a:t>EXchange</a:t>
            </a:r>
            <a:endParaRPr lang="en-US" dirty="0"/>
          </a:p>
        </p:txBody>
      </p:sp>
      <p:sp>
        <p:nvSpPr>
          <p:cNvPr id="4" name="Slide Number Placeholder 3"/>
          <p:cNvSpPr>
            <a:spLocks noGrp="1"/>
          </p:cNvSpPr>
          <p:nvPr>
            <p:ph type="sldNum" sz="quarter" idx="10"/>
          </p:nvPr>
        </p:nvSpPr>
        <p:spPr/>
        <p:txBody>
          <a:bodyPr/>
          <a:lstStyle/>
          <a:p>
            <a:fld id="{C5A09924-1792-4610-ADE9-186F47966269}" type="slidenum">
              <a:rPr lang="en-US" smtClean="0"/>
              <a:pPr/>
              <a:t>22</a:t>
            </a:fld>
            <a:endParaRPr lang="en-US"/>
          </a:p>
        </p:txBody>
      </p:sp>
    </p:spTree>
    <p:extLst>
      <p:ext uri="{BB962C8B-B14F-4D97-AF65-F5344CB8AC3E}">
        <p14:creationId xmlns:p14="http://schemas.microsoft.com/office/powerpoint/2010/main" val="2122733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1B30B3-0AEF-445A-A3BF-749C7A49CBB6}" type="slidenum">
              <a:rPr lang="en-US" smtClean="0"/>
              <a:t>23</a:t>
            </a:fld>
            <a:endParaRPr lang="en-US"/>
          </a:p>
        </p:txBody>
      </p:sp>
    </p:spTree>
    <p:extLst>
      <p:ext uri="{BB962C8B-B14F-4D97-AF65-F5344CB8AC3E}">
        <p14:creationId xmlns:p14="http://schemas.microsoft.com/office/powerpoint/2010/main" val="1408249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2912729-5F20-4186-BFDF-65AF6B8E950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12729-5F20-4186-BFDF-65AF6B8E950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12729-5F20-4186-BFDF-65AF6B8E950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912729-5F20-4186-BFDF-65AF6B8E950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912729-5F20-4186-BFDF-65AF6B8E9508}" type="datetimeFigureOut">
              <a:rPr lang="en-US" smtClean="0"/>
              <a:t>4/29/2012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912729-5F20-4186-BFDF-65AF6B8E9508}"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912729-5F20-4186-BFDF-65AF6B8E9508}" type="datetimeFigureOut">
              <a:rPr lang="en-US" smtClean="0"/>
              <a:t>4/29/2012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912729-5F20-4186-BFDF-65AF6B8E9508}" type="datetimeFigureOut">
              <a:rPr lang="en-US" smtClean="0"/>
              <a:t>4/29/2012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912729-5F20-4186-BFDF-65AF6B8E9508}" type="datetimeFigureOut">
              <a:rPr lang="en-US" smtClean="0"/>
              <a:t>4/29/2012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735CA-0922-4EB1-A88B-CBE11042EC8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12729-5F20-4186-BFDF-65AF6B8E9508}" type="datetimeFigureOut">
              <a:rPr lang="en-US" smtClean="0"/>
              <a:t>4/29/2012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735CA-0922-4EB1-A88B-CBE11042EC8D}"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2912729-5F20-4186-BFDF-65AF6B8E9508}" type="datetimeFigureOut">
              <a:rPr lang="en-US" smtClean="0"/>
              <a:t>4/29/2012</a:t>
            </a:fld>
            <a:endParaRPr lang="en-US"/>
          </a:p>
        </p:txBody>
      </p:sp>
      <p:sp>
        <p:nvSpPr>
          <p:cNvPr id="9" name="Slide Number Placeholder 8"/>
          <p:cNvSpPr>
            <a:spLocks noGrp="1"/>
          </p:cNvSpPr>
          <p:nvPr>
            <p:ph type="sldNum" sz="quarter" idx="11"/>
          </p:nvPr>
        </p:nvSpPr>
        <p:spPr/>
        <p:txBody>
          <a:bodyPr/>
          <a:lstStyle/>
          <a:p>
            <a:fld id="{AED735CA-0922-4EB1-A88B-CBE11042EC8D}"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ED735CA-0922-4EB1-A88B-CBE11042EC8D}"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E2912729-5F20-4186-BFDF-65AF6B8E9508}" type="datetimeFigureOut">
              <a:rPr lang="en-US" smtClean="0"/>
              <a:t>4/29/2012</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http://cimss.ssec.wisc.edu/logo/fullsize/cimss-logo.png"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The AWIPS II workstation is the hardware environment that enables forecasters to view many different types of meteorologic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43150"/>
            <a:ext cx="2971800" cy="2228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90600" y="1905000"/>
            <a:ext cx="7239000" cy="2593975"/>
          </a:xfrm>
        </p:spPr>
        <p:txBody>
          <a:bodyPr/>
          <a:lstStyle/>
          <a:p>
            <a:r>
              <a:rPr lang="en-US" sz="4800" b="1" dirty="0" smtClean="0"/>
              <a:t>CIMSS AWIPS II Activities</a:t>
            </a:r>
            <a:endParaRPr lang="en-US" sz="4800" b="1" dirty="0"/>
          </a:p>
        </p:txBody>
      </p:sp>
      <p:sp>
        <p:nvSpPr>
          <p:cNvPr id="3" name="Subtitle 2"/>
          <p:cNvSpPr>
            <a:spLocks noGrp="1"/>
          </p:cNvSpPr>
          <p:nvPr>
            <p:ph type="subTitle" idx="1"/>
          </p:nvPr>
        </p:nvSpPr>
        <p:spPr>
          <a:xfrm>
            <a:off x="914400" y="4572000"/>
            <a:ext cx="6233160" cy="1066800"/>
          </a:xfrm>
        </p:spPr>
        <p:txBody>
          <a:bodyPr>
            <a:normAutofit fontScale="85000" lnSpcReduction="20000"/>
          </a:bodyPr>
          <a:lstStyle/>
          <a:p>
            <a:r>
              <a:rPr lang="en-US" sz="2400" b="1" dirty="0" smtClean="0"/>
              <a:t>Jordan Gerth</a:t>
            </a:r>
            <a:r>
              <a:rPr lang="en-US" b="1" dirty="0" smtClean="0"/>
              <a:t>, Research Assistant</a:t>
            </a:r>
          </a:p>
          <a:p>
            <a:r>
              <a:rPr lang="en-US" sz="1800" dirty="0" smtClean="0"/>
              <a:t>Cooperative Institute for Meteorological Satellite Studies</a:t>
            </a:r>
          </a:p>
          <a:p>
            <a:r>
              <a:rPr lang="en-US" sz="1800" dirty="0" smtClean="0"/>
              <a:t>University of Wisconsin, Madison</a:t>
            </a:r>
          </a:p>
          <a:p>
            <a:r>
              <a:rPr lang="en-US" sz="1800" dirty="0" smtClean="0"/>
              <a:t>3 May 2012</a:t>
            </a:r>
            <a:endParaRPr lang="en-US" sz="1800" dirty="0"/>
          </a:p>
        </p:txBody>
      </p:sp>
      <p:pic>
        <p:nvPicPr>
          <p:cNvPr id="4" name="Picture 2" descr="http://cimss.ssec.wisc.edu/logo/thumbs/cimss-logo.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47649"/>
            <a:ext cx="1428750" cy="9429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ssec.wisc.edu/logo/SSEC_logo_sm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228600"/>
            <a:ext cx="1333500" cy="981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w.uc.wisc.edu/brand/templates-and-downloads/downloads/print/UWlogo_fl_4c.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33950" y="5562600"/>
            <a:ext cx="3395643" cy="11582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goes-r.gov/education/images/logos/Color/GOES-R_logo_smal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80513" y="129044"/>
            <a:ext cx="1849080" cy="118018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oes-r.gov/education/images/logos-pg/color/png/02-s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88321" y="167144"/>
            <a:ext cx="1269584" cy="11039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6753" y="6476519"/>
            <a:ext cx="3403560" cy="369332"/>
          </a:xfrm>
          <a:prstGeom prst="rect">
            <a:avLst/>
          </a:prstGeom>
          <a:noFill/>
        </p:spPr>
        <p:txBody>
          <a:bodyPr wrap="none" rtlCol="0">
            <a:spAutoFit/>
          </a:bodyPr>
          <a:lstStyle/>
          <a:p>
            <a:r>
              <a:rPr lang="en-US" b="1" dirty="0" smtClean="0"/>
              <a:t>NOAA Satellite Science Week</a:t>
            </a:r>
            <a:endParaRPr lang="en-US" b="1" dirty="0"/>
          </a:p>
        </p:txBody>
      </p:sp>
    </p:spTree>
    <p:extLst>
      <p:ext uri="{BB962C8B-B14F-4D97-AF65-F5344CB8AC3E}">
        <p14:creationId xmlns:p14="http://schemas.microsoft.com/office/powerpoint/2010/main" val="2193507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CIMSS Convective Initiation</a:t>
            </a:r>
            <a:endParaRPr lang="en-US" dirty="0"/>
          </a:p>
        </p:txBody>
      </p:sp>
      <p:pic>
        <p:nvPicPr>
          <p:cNvPr id="3" name="Picture 2" descr="Screenshot-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1708150"/>
            <a:ext cx="8229600" cy="4629150"/>
          </a:xfrm>
          <a:prstGeom prst="rect">
            <a:avLst/>
          </a:prstGeom>
          <a:noFill/>
          <a:ln>
            <a:noFill/>
          </a:ln>
        </p:spPr>
      </p:pic>
      <p:sp>
        <p:nvSpPr>
          <p:cNvPr id="4" name="TextBox 3"/>
          <p:cNvSpPr txBox="1"/>
          <p:nvPr/>
        </p:nvSpPr>
        <p:spPr>
          <a:xfrm>
            <a:off x="6096000" y="1371600"/>
            <a:ext cx="1740413" cy="369332"/>
          </a:xfrm>
          <a:prstGeom prst="rect">
            <a:avLst/>
          </a:prstGeom>
          <a:noFill/>
        </p:spPr>
        <p:txBody>
          <a:bodyPr wrap="none" rtlCol="0">
            <a:spAutoFit/>
          </a:bodyPr>
          <a:lstStyle/>
          <a:p>
            <a:r>
              <a:rPr lang="en-US" dirty="0" smtClean="0"/>
              <a:t>Product browser</a:t>
            </a:r>
            <a:endParaRPr lang="en-US" dirty="0"/>
          </a:p>
        </p:txBody>
      </p:sp>
      <p:sp>
        <p:nvSpPr>
          <p:cNvPr id="5" name="TextBox 4"/>
          <p:cNvSpPr txBox="1"/>
          <p:nvPr/>
        </p:nvSpPr>
        <p:spPr>
          <a:xfrm>
            <a:off x="6705600" y="6400800"/>
            <a:ext cx="1723229" cy="369332"/>
          </a:xfrm>
          <a:prstGeom prst="rect">
            <a:avLst/>
          </a:prstGeom>
          <a:noFill/>
        </p:spPr>
        <p:txBody>
          <a:bodyPr wrap="none" rtlCol="0">
            <a:spAutoFit/>
          </a:bodyPr>
          <a:lstStyle/>
          <a:p>
            <a:r>
              <a:rPr lang="en-US" dirty="0" smtClean="0"/>
              <a:t>Volume browser</a:t>
            </a:r>
            <a:endParaRPr lang="en-US" dirty="0"/>
          </a:p>
        </p:txBody>
      </p:sp>
      <p:cxnSp>
        <p:nvCxnSpPr>
          <p:cNvPr id="6" name="Straight Arrow Connector 5"/>
          <p:cNvCxnSpPr/>
          <p:nvPr/>
        </p:nvCxnSpPr>
        <p:spPr>
          <a:xfrm flipH="1" flipV="1">
            <a:off x="7162800" y="5029200"/>
            <a:ext cx="673613" cy="14319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a:off x="6966207" y="1740932"/>
            <a:ext cx="958593" cy="9260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262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CIMSS GOES-East </a:t>
            </a:r>
            <a:r>
              <a:rPr lang="en-US" dirty="0" err="1" smtClean="0"/>
              <a:t>Nearcasting</a:t>
            </a:r>
            <a:endParaRPr lang="en-US" dirty="0"/>
          </a:p>
        </p:txBody>
      </p:sp>
      <p:pic>
        <p:nvPicPr>
          <p:cNvPr id="3" name="Picture 2" descr="Screenshot-5"/>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457200" y="1708150"/>
            <a:ext cx="8229600" cy="4629150"/>
          </a:xfrm>
          <a:prstGeom prst="rect">
            <a:avLst/>
          </a:prstGeom>
          <a:noFill/>
          <a:ln>
            <a:noFill/>
          </a:ln>
        </p:spPr>
      </p:pic>
      <p:cxnSp>
        <p:nvCxnSpPr>
          <p:cNvPr id="4" name="Straight Arrow Connector 3"/>
          <p:cNvCxnSpPr>
            <a:stCxn id="5" idx="2"/>
          </p:cNvCxnSpPr>
          <p:nvPr/>
        </p:nvCxnSpPr>
        <p:spPr>
          <a:xfrm>
            <a:off x="6539728" y="1588532"/>
            <a:ext cx="318272" cy="773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181600" y="1219200"/>
            <a:ext cx="2716256" cy="369332"/>
          </a:xfrm>
          <a:prstGeom prst="rect">
            <a:avLst/>
          </a:prstGeom>
          <a:noFill/>
        </p:spPr>
        <p:txBody>
          <a:bodyPr wrap="none" rtlCol="0">
            <a:spAutoFit/>
          </a:bodyPr>
          <a:lstStyle/>
          <a:p>
            <a:r>
              <a:rPr lang="en-US" dirty="0" smtClean="0"/>
              <a:t>New menus built with XML</a:t>
            </a:r>
            <a:endParaRPr lang="en-US" dirty="0"/>
          </a:p>
        </p:txBody>
      </p:sp>
      <p:cxnSp>
        <p:nvCxnSpPr>
          <p:cNvPr id="7" name="Straight Arrow Connector 6"/>
          <p:cNvCxnSpPr>
            <a:stCxn id="5" idx="2"/>
          </p:cNvCxnSpPr>
          <p:nvPr/>
        </p:nvCxnSpPr>
        <p:spPr>
          <a:xfrm flipH="1">
            <a:off x="4724400" y="1588532"/>
            <a:ext cx="1815328" cy="773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832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Suomi</a:t>
            </a:r>
            <a:r>
              <a:rPr lang="en-US" dirty="0" smtClean="0"/>
              <a:t> NPP (0.64 µm)</a:t>
            </a:r>
            <a:endParaRPr lang="en-US" dirty="0"/>
          </a:p>
        </p:txBody>
      </p:sp>
      <p:pic>
        <p:nvPicPr>
          <p:cNvPr id="3" name="Picture 2" descr="Screenshot-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1708150"/>
            <a:ext cx="8229600" cy="4629150"/>
          </a:xfrm>
          <a:prstGeom prst="rect">
            <a:avLst/>
          </a:prstGeom>
          <a:noFill/>
          <a:ln>
            <a:noFill/>
          </a:ln>
        </p:spPr>
      </p:pic>
      <p:sp>
        <p:nvSpPr>
          <p:cNvPr id="4" name="TextBox 3"/>
          <p:cNvSpPr txBox="1"/>
          <p:nvPr/>
        </p:nvSpPr>
        <p:spPr>
          <a:xfrm>
            <a:off x="4191000" y="6461193"/>
            <a:ext cx="3737370" cy="369332"/>
          </a:xfrm>
          <a:prstGeom prst="rect">
            <a:avLst/>
          </a:prstGeom>
          <a:noFill/>
        </p:spPr>
        <p:txBody>
          <a:bodyPr wrap="none" rtlCol="0">
            <a:spAutoFit/>
          </a:bodyPr>
          <a:lstStyle/>
          <a:p>
            <a:r>
              <a:rPr lang="en-US" dirty="0" err="1" smtClean="0"/>
              <a:t>Viz.satellite</a:t>
            </a:r>
            <a:r>
              <a:rPr lang="en-US" dirty="0" smtClean="0"/>
              <a:t> plug-in re-built to support</a:t>
            </a:r>
            <a:endParaRPr lang="en-US" dirty="0"/>
          </a:p>
        </p:txBody>
      </p:sp>
      <p:cxnSp>
        <p:nvCxnSpPr>
          <p:cNvPr id="6" name="Straight Arrow Connector 5"/>
          <p:cNvCxnSpPr/>
          <p:nvPr/>
        </p:nvCxnSpPr>
        <p:spPr>
          <a:xfrm flipV="1">
            <a:off x="5257800" y="6096000"/>
            <a:ext cx="0" cy="3651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11" idx="2"/>
          </p:cNvCxnSpPr>
          <p:nvPr/>
        </p:nvCxnSpPr>
        <p:spPr>
          <a:xfrm>
            <a:off x="6539728" y="1588532"/>
            <a:ext cx="1232672" cy="34406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1600" y="1219200"/>
            <a:ext cx="2716256" cy="369332"/>
          </a:xfrm>
          <a:prstGeom prst="rect">
            <a:avLst/>
          </a:prstGeom>
          <a:noFill/>
        </p:spPr>
        <p:txBody>
          <a:bodyPr wrap="none" rtlCol="0">
            <a:spAutoFit/>
          </a:bodyPr>
          <a:lstStyle/>
          <a:p>
            <a:r>
              <a:rPr lang="en-US" dirty="0" smtClean="0"/>
              <a:t>New menus built with XML</a:t>
            </a:r>
            <a:endParaRPr lang="en-US" dirty="0"/>
          </a:p>
        </p:txBody>
      </p:sp>
      <p:cxnSp>
        <p:nvCxnSpPr>
          <p:cNvPr id="13" name="Straight Arrow Connector 12"/>
          <p:cNvCxnSpPr>
            <a:stCxn id="17" idx="2"/>
          </p:cNvCxnSpPr>
          <p:nvPr/>
        </p:nvCxnSpPr>
        <p:spPr>
          <a:xfrm flipH="1">
            <a:off x="2158392" y="1588532"/>
            <a:ext cx="1" cy="123086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25785" y="1219200"/>
            <a:ext cx="4065215" cy="369332"/>
          </a:xfrm>
          <a:prstGeom prst="rect">
            <a:avLst/>
          </a:prstGeom>
          <a:noFill/>
        </p:spPr>
        <p:txBody>
          <a:bodyPr wrap="none" rtlCol="0">
            <a:spAutoFit/>
          </a:bodyPr>
          <a:lstStyle/>
          <a:p>
            <a:r>
              <a:rPr lang="en-US" dirty="0" smtClean="0"/>
              <a:t>netCDF3 ingested with </a:t>
            </a:r>
            <a:r>
              <a:rPr lang="en-US" dirty="0" err="1" smtClean="0"/>
              <a:t>regionalsat</a:t>
            </a:r>
            <a:r>
              <a:rPr lang="en-US" dirty="0" smtClean="0"/>
              <a:t> (</a:t>
            </a:r>
            <a:r>
              <a:rPr lang="en-US" dirty="0" err="1" smtClean="0"/>
              <a:t>Kretz</a:t>
            </a:r>
            <a:r>
              <a:rPr lang="en-US" dirty="0" smtClean="0"/>
              <a:t>)</a:t>
            </a:r>
            <a:endParaRPr lang="en-US" dirty="0"/>
          </a:p>
        </p:txBody>
      </p:sp>
    </p:spTree>
    <p:extLst>
      <p:ext uri="{BB962C8B-B14F-4D97-AF65-F5344CB8AC3E}">
        <p14:creationId xmlns:p14="http://schemas.microsoft.com/office/powerpoint/2010/main" val="418292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Suomi</a:t>
            </a:r>
            <a:r>
              <a:rPr lang="en-US" dirty="0" smtClean="0"/>
              <a:t> NPP (1.61 </a:t>
            </a:r>
            <a:r>
              <a:rPr lang="en-US" dirty="0"/>
              <a:t>µ</a:t>
            </a:r>
            <a:r>
              <a:rPr lang="en-US" dirty="0" smtClean="0"/>
              <a:t>m)</a:t>
            </a:r>
            <a:endParaRPr lang="en-US" dirty="0"/>
          </a:p>
        </p:txBody>
      </p:sp>
      <p:pic>
        <p:nvPicPr>
          <p:cNvPr id="3" name="Picture 2" descr="Screenshot-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1708150"/>
            <a:ext cx="8229600" cy="4629150"/>
          </a:xfrm>
          <a:prstGeom prst="rect">
            <a:avLst/>
          </a:prstGeom>
          <a:noFill/>
          <a:ln>
            <a:noFill/>
          </a:ln>
        </p:spPr>
      </p:pic>
    </p:spTree>
    <p:extLst>
      <p:ext uri="{BB962C8B-B14F-4D97-AF65-F5344CB8AC3E}">
        <p14:creationId xmlns:p14="http://schemas.microsoft.com/office/powerpoint/2010/main" val="2171834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Suomi</a:t>
            </a:r>
            <a:r>
              <a:rPr lang="en-US" dirty="0"/>
              <a:t> NPP </a:t>
            </a:r>
            <a:r>
              <a:rPr lang="en-US" dirty="0" smtClean="0"/>
              <a:t>(3.74 </a:t>
            </a:r>
            <a:r>
              <a:rPr lang="en-US" dirty="0"/>
              <a:t>µ</a:t>
            </a:r>
            <a:r>
              <a:rPr lang="en-US" dirty="0" smtClean="0"/>
              <a:t>m</a:t>
            </a:r>
            <a:r>
              <a:rPr lang="en-US" dirty="0"/>
              <a:t>)</a:t>
            </a:r>
          </a:p>
        </p:txBody>
      </p:sp>
      <p:pic>
        <p:nvPicPr>
          <p:cNvPr id="3" name="Picture 2" descr="Screenshot-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1708150"/>
            <a:ext cx="8229600" cy="4629150"/>
          </a:xfrm>
          <a:prstGeom prst="rect">
            <a:avLst/>
          </a:prstGeom>
          <a:noFill/>
          <a:ln>
            <a:noFill/>
          </a:ln>
        </p:spPr>
      </p:pic>
    </p:spTree>
    <p:extLst>
      <p:ext uri="{BB962C8B-B14F-4D97-AF65-F5344CB8AC3E}">
        <p14:creationId xmlns:p14="http://schemas.microsoft.com/office/powerpoint/2010/main" val="1441367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Suomi</a:t>
            </a:r>
            <a:r>
              <a:rPr lang="en-US" dirty="0"/>
              <a:t> NPP </a:t>
            </a:r>
            <a:r>
              <a:rPr lang="en-US" dirty="0" smtClean="0"/>
              <a:t>(11.45 </a:t>
            </a:r>
            <a:r>
              <a:rPr lang="en-US" dirty="0"/>
              <a:t>µ</a:t>
            </a:r>
            <a:r>
              <a:rPr lang="en-US" dirty="0" smtClean="0"/>
              <a:t>m</a:t>
            </a:r>
            <a:r>
              <a:rPr lang="en-US" dirty="0"/>
              <a:t>)</a:t>
            </a:r>
          </a:p>
        </p:txBody>
      </p:sp>
      <p:pic>
        <p:nvPicPr>
          <p:cNvPr id="3" name="Picture 2" descr="Screenshot-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1708150"/>
            <a:ext cx="8229600" cy="4629150"/>
          </a:xfrm>
          <a:prstGeom prst="rect">
            <a:avLst/>
          </a:prstGeom>
          <a:noFill/>
          <a:ln>
            <a:noFill/>
          </a:ln>
        </p:spPr>
      </p:pic>
      <p:sp>
        <p:nvSpPr>
          <p:cNvPr id="6" name="Oval 5"/>
          <p:cNvSpPr/>
          <p:nvPr/>
        </p:nvSpPr>
        <p:spPr>
          <a:xfrm>
            <a:off x="1219200" y="2286000"/>
            <a:ext cx="32004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544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Suomi</a:t>
            </a:r>
            <a:r>
              <a:rPr lang="en-US" dirty="0"/>
              <a:t> NPP </a:t>
            </a:r>
            <a:r>
              <a:rPr lang="en-US" dirty="0" smtClean="0"/>
              <a:t>(Day Night Band)</a:t>
            </a:r>
            <a:endParaRPr lang="en-US" dirty="0"/>
          </a:p>
        </p:txBody>
      </p:sp>
      <p:pic>
        <p:nvPicPr>
          <p:cNvPr id="3" name="Picture 2" descr="Screenshot"/>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457200" y="1708150"/>
            <a:ext cx="8229600" cy="4629150"/>
          </a:xfrm>
          <a:prstGeom prst="rect">
            <a:avLst/>
          </a:prstGeom>
          <a:noFill/>
          <a:ln>
            <a:noFill/>
          </a:ln>
        </p:spPr>
      </p:pic>
    </p:spTree>
    <p:extLst>
      <p:ext uri="{BB962C8B-B14F-4D97-AF65-F5344CB8AC3E}">
        <p14:creationId xmlns:p14="http://schemas.microsoft.com/office/powerpoint/2010/main" val="337246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CIMSS Strategy</a:t>
            </a:r>
            <a:endParaRPr lang="en-US" dirty="0"/>
          </a:p>
        </p:txBody>
      </p:sp>
      <p:sp>
        <p:nvSpPr>
          <p:cNvPr id="3" name="Content Placeholder 2"/>
          <p:cNvSpPr>
            <a:spLocks noGrp="1"/>
          </p:cNvSpPr>
          <p:nvPr>
            <p:ph idx="1"/>
          </p:nvPr>
        </p:nvSpPr>
        <p:spPr/>
        <p:txBody>
          <a:bodyPr>
            <a:normAutofit/>
          </a:bodyPr>
          <a:lstStyle/>
          <a:p>
            <a:r>
              <a:rPr lang="en-US" dirty="0" smtClean="0"/>
              <a:t>Guide and review development of netCDF3 plug-in to meet needs of GOES-R Proving Ground (GRPG)</a:t>
            </a:r>
          </a:p>
          <a:p>
            <a:r>
              <a:rPr lang="en-US" dirty="0" smtClean="0"/>
              <a:t>Leverage the code base in the software as it exists</a:t>
            </a:r>
          </a:p>
          <a:p>
            <a:pPr lvl="1"/>
            <a:r>
              <a:rPr lang="en-US" dirty="0" smtClean="0"/>
              <a:t>Adapt to current </a:t>
            </a:r>
            <a:r>
              <a:rPr lang="en-US" dirty="0"/>
              <a:t>AWIPS II plug-ins (GRIB2, </a:t>
            </a:r>
            <a:r>
              <a:rPr lang="en-US" dirty="0" err="1"/>
              <a:t>McIDAS</a:t>
            </a:r>
            <a:r>
              <a:rPr lang="en-US" dirty="0"/>
              <a:t> AREA, GINI), update configuration tables, and reformat current AWIPS satellite imagery and products from CIMSS to a plug-in-compliant </a:t>
            </a:r>
            <a:r>
              <a:rPr lang="en-US" dirty="0" smtClean="0"/>
              <a:t>format</a:t>
            </a:r>
          </a:p>
          <a:p>
            <a:pPr lvl="2"/>
            <a:r>
              <a:rPr lang="en-US" dirty="0" smtClean="0"/>
              <a:t>Repurposing functionality is the essence of a service-oriented architecture</a:t>
            </a:r>
          </a:p>
          <a:p>
            <a:pPr lvl="1"/>
            <a:r>
              <a:rPr lang="en-US" dirty="0" smtClean="0"/>
              <a:t>Lower chance of adverse impact on system</a:t>
            </a:r>
          </a:p>
          <a:p>
            <a:pPr lvl="1"/>
            <a:r>
              <a:rPr lang="en-US" dirty="0" smtClean="0"/>
              <a:t>Easier to assure functionality across builds</a:t>
            </a:r>
          </a:p>
          <a:p>
            <a:r>
              <a:rPr lang="en-US" dirty="0" smtClean="0"/>
              <a:t>Create, modify, and extend plug-ins only when necessary to meet legacy AWIPS capabilities</a:t>
            </a:r>
          </a:p>
          <a:p>
            <a:pPr lvl="1"/>
            <a:r>
              <a:rPr lang="en-US" dirty="0" smtClean="0"/>
              <a:t>Wait for major code development and refactoring to subside</a:t>
            </a:r>
          </a:p>
        </p:txBody>
      </p:sp>
    </p:spTree>
    <p:extLst>
      <p:ext uri="{BB962C8B-B14F-4D97-AF65-F5344CB8AC3E}">
        <p14:creationId xmlns:p14="http://schemas.microsoft.com/office/powerpoint/2010/main" val="1531676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CIMSS Strategy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Recommend </a:t>
            </a:r>
            <a:r>
              <a:rPr lang="en-US" dirty="0"/>
              <a:t>changes to baseline code base for tomorrow’s capabilities</a:t>
            </a:r>
          </a:p>
          <a:p>
            <a:pPr lvl="1"/>
            <a:r>
              <a:rPr lang="en-US" dirty="0"/>
              <a:t>Accomplished via Technical Interchange Meetings (TIMs)</a:t>
            </a:r>
          </a:p>
          <a:p>
            <a:pPr lvl="1"/>
            <a:r>
              <a:rPr lang="en-US" dirty="0"/>
              <a:t>RGBA discussed </a:t>
            </a:r>
            <a:r>
              <a:rPr lang="en-US" dirty="0" smtClean="0"/>
              <a:t>tomorrow</a:t>
            </a:r>
          </a:p>
          <a:p>
            <a:r>
              <a:rPr lang="en-US" dirty="0" smtClean="0"/>
              <a:t>Proposing new capabilities</a:t>
            </a:r>
            <a:endParaRPr lang="en-US" dirty="0"/>
          </a:p>
          <a:p>
            <a:pPr lvl="1"/>
            <a:r>
              <a:rPr lang="en-US" dirty="0" smtClean="0"/>
              <a:t>Expand data array structure</a:t>
            </a:r>
          </a:p>
          <a:p>
            <a:pPr lvl="2"/>
            <a:r>
              <a:rPr lang="en-US" dirty="0" smtClean="0"/>
              <a:t>Currently byte values</a:t>
            </a:r>
          </a:p>
          <a:p>
            <a:pPr lvl="1"/>
            <a:r>
              <a:rPr lang="en-US" dirty="0" smtClean="0"/>
              <a:t>Add advanced map projections, additional geospatial support</a:t>
            </a:r>
          </a:p>
          <a:p>
            <a:pPr lvl="2"/>
            <a:r>
              <a:rPr lang="en-US" dirty="0" smtClean="0"/>
              <a:t>Pursuing strategies to add satellite perspectives (polar and geostationary)</a:t>
            </a:r>
          </a:p>
          <a:p>
            <a:pPr lvl="2"/>
            <a:r>
              <a:rPr lang="en-US" dirty="0" smtClean="0"/>
              <a:t>Currently limited to Mercator, Lambert Conformal, and Polar Stereographic</a:t>
            </a:r>
          </a:p>
          <a:p>
            <a:pPr lvl="1"/>
            <a:r>
              <a:rPr lang="en-US" dirty="0"/>
              <a:t>Additional configurability via XML</a:t>
            </a:r>
          </a:p>
          <a:p>
            <a:pPr lvl="2"/>
            <a:r>
              <a:rPr lang="en-US" dirty="0"/>
              <a:t>Legends, scaling, purging, etc</a:t>
            </a:r>
            <a:r>
              <a:rPr lang="en-US" dirty="0" smtClean="0"/>
              <a:t>.</a:t>
            </a:r>
            <a:endParaRPr lang="en-US" dirty="0"/>
          </a:p>
        </p:txBody>
      </p:sp>
    </p:spTree>
    <p:extLst>
      <p:ext uri="{BB962C8B-B14F-4D97-AF65-F5344CB8AC3E}">
        <p14:creationId xmlns:p14="http://schemas.microsoft.com/office/powerpoint/2010/main" val="1860364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lnSpcReduction="10000"/>
          </a:bodyPr>
          <a:lstStyle/>
          <a:p>
            <a:r>
              <a:rPr lang="en-US" dirty="0" smtClean="0"/>
              <a:t>Comfort with software and code base is increasing for a limited number of developers</a:t>
            </a:r>
          </a:p>
          <a:p>
            <a:pPr lvl="1"/>
            <a:r>
              <a:rPr lang="en-US" dirty="0" smtClean="0"/>
              <a:t>Abbreviated but formalized  AWIPS II technical skills training necessary for GRPG liaisons to complete tasks expeditiously</a:t>
            </a:r>
          </a:p>
          <a:p>
            <a:r>
              <a:rPr lang="en-US" dirty="0" smtClean="0"/>
              <a:t>Governance strategy still needed</a:t>
            </a:r>
          </a:p>
          <a:p>
            <a:r>
              <a:rPr lang="en-US" dirty="0" smtClean="0"/>
              <a:t>Joint academia-government-industry AWIPS II developers’ workgroup not established</a:t>
            </a:r>
          </a:p>
          <a:p>
            <a:pPr lvl="1"/>
            <a:r>
              <a:rPr lang="en-US" dirty="0" smtClean="0"/>
              <a:t>NWS has held developer outreach teleconferences with some success but they not completely integrated across the enterprise</a:t>
            </a:r>
          </a:p>
          <a:p>
            <a:r>
              <a:rPr lang="en-US" dirty="0" smtClean="0"/>
              <a:t>Documentation better but incomplete in some important areas (e.g., use of derived parameters, XML tags involving displays styling)</a:t>
            </a:r>
          </a:p>
          <a:p>
            <a:r>
              <a:rPr lang="en-US" dirty="0" smtClean="0"/>
              <a:t>Developer-level software features not perfect</a:t>
            </a:r>
          </a:p>
          <a:p>
            <a:pPr lvl="1"/>
            <a:r>
              <a:rPr lang="en-US" dirty="0" smtClean="0"/>
              <a:t>TIMs with teeth?</a:t>
            </a:r>
            <a:endParaRPr lang="en-US" dirty="0"/>
          </a:p>
        </p:txBody>
      </p:sp>
    </p:spTree>
    <p:extLst>
      <p:ext uri="{BB962C8B-B14F-4D97-AF65-F5344CB8AC3E}">
        <p14:creationId xmlns:p14="http://schemas.microsoft.com/office/powerpoint/2010/main" val="3616739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oes-r.gov/users/images/PG-Partner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458199" cy="59611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6019800"/>
            <a:ext cx="8458199" cy="784830"/>
          </a:xfrm>
          <a:prstGeom prst="rect">
            <a:avLst/>
          </a:prstGeom>
        </p:spPr>
        <p:txBody>
          <a:bodyPr wrap="square">
            <a:spAutoFit/>
          </a:bodyPr>
          <a:lstStyle/>
          <a:p>
            <a:pPr algn="ctr"/>
            <a:r>
              <a:rPr lang="en-US" sz="1500" b="1" dirty="0" smtClean="0"/>
              <a:t>The </a:t>
            </a:r>
            <a:r>
              <a:rPr lang="en-US" sz="1500" b="1" dirty="0"/>
              <a:t>real-time distribution of CIMSS and STAR </a:t>
            </a:r>
            <a:r>
              <a:rPr lang="en-US" sz="1500" b="1" dirty="0" smtClean="0"/>
              <a:t>ASPB </a:t>
            </a:r>
            <a:r>
              <a:rPr lang="en-US" sz="1500" b="1" dirty="0"/>
              <a:t>experimental satellite imagery and products has grown to 70 NWS WFOs, Headquarters, and Centers.  The imagery and products have contributed toward more than 440 forecast decisions, based on unique Area Forecast Discussion (AFD) references.</a:t>
            </a:r>
          </a:p>
        </p:txBody>
      </p:sp>
    </p:spTree>
    <p:extLst>
      <p:ext uri="{BB962C8B-B14F-4D97-AF65-F5344CB8AC3E}">
        <p14:creationId xmlns:p14="http://schemas.microsoft.com/office/powerpoint/2010/main" val="3294751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Forward</a:t>
            </a:r>
            <a:endParaRPr lang="en-US" dirty="0"/>
          </a:p>
        </p:txBody>
      </p:sp>
      <p:sp>
        <p:nvSpPr>
          <p:cNvPr id="3" name="Content Placeholder 2"/>
          <p:cNvSpPr>
            <a:spLocks noGrp="1"/>
          </p:cNvSpPr>
          <p:nvPr>
            <p:ph idx="1"/>
          </p:nvPr>
        </p:nvSpPr>
        <p:spPr/>
        <p:txBody>
          <a:bodyPr>
            <a:normAutofit/>
          </a:bodyPr>
          <a:lstStyle/>
          <a:p>
            <a:r>
              <a:rPr lang="en-US" dirty="0" smtClean="0"/>
              <a:t>NOAA lacks permanent satellite advocates at the sub-agency interface between NWS and NESDIS</a:t>
            </a:r>
          </a:p>
          <a:p>
            <a:pPr lvl="1"/>
            <a:r>
              <a:rPr lang="en-US" dirty="0" smtClean="0"/>
              <a:t>Limited inter-agency communication produces a sub-standard incremental implementation of new satellite imagery/product enhancements into AWIPS, as evident in switch to GOES-15</a:t>
            </a:r>
          </a:p>
          <a:p>
            <a:pPr lvl="1"/>
            <a:r>
              <a:rPr lang="en-US" dirty="0" smtClean="0"/>
              <a:t>Responsibility for affirming satellite capabilities of AWIPS II unclear</a:t>
            </a:r>
          </a:p>
          <a:p>
            <a:pPr lvl="2"/>
            <a:r>
              <a:rPr lang="en-US" dirty="0" smtClean="0"/>
              <a:t>CIMSS currently performs task in ad hoc capacity</a:t>
            </a:r>
          </a:p>
          <a:p>
            <a:r>
              <a:rPr lang="en-US" dirty="0"/>
              <a:t>T</a:t>
            </a:r>
            <a:r>
              <a:rPr lang="en-US" dirty="0" smtClean="0"/>
              <a:t>ransitional avenue to operations not identified for successful demonstrations within the GRPG</a:t>
            </a:r>
          </a:p>
          <a:p>
            <a:r>
              <a:rPr lang="en-US" dirty="0" smtClean="0"/>
              <a:t>GRPG providers cannot access the AWIPS LAN at WFOs, which increases frustration and time when troubleshooting ingest and display problems involving experimental PG products</a:t>
            </a:r>
            <a:endParaRPr lang="en-US" dirty="0"/>
          </a:p>
        </p:txBody>
      </p:sp>
    </p:spTree>
    <p:extLst>
      <p:ext uri="{BB962C8B-B14F-4D97-AF65-F5344CB8AC3E}">
        <p14:creationId xmlns:p14="http://schemas.microsoft.com/office/powerpoint/2010/main" val="761473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Diversification of paths for</a:t>
            </a:r>
            <a:br>
              <a:rPr lang="en-US" sz="4000" dirty="0" smtClean="0"/>
            </a:br>
            <a:r>
              <a:rPr lang="en-US" sz="4000" dirty="0" smtClean="0"/>
              <a:t>data delivery required</a:t>
            </a:r>
            <a:endParaRPr lang="en-US" sz="4000" dirty="0"/>
          </a:p>
        </p:txBody>
      </p:sp>
      <p:pic>
        <p:nvPicPr>
          <p:cNvPr id="5" name="Picture 4" descr="MP900400948.JPG"/>
          <p:cNvPicPr>
            <a:picLocks noChangeAspect="1"/>
          </p:cNvPicPr>
          <p:nvPr/>
        </p:nvPicPr>
        <p:blipFill>
          <a:blip r:embed="rId2"/>
          <a:stretch>
            <a:fillRect/>
          </a:stretch>
        </p:blipFill>
        <p:spPr>
          <a:xfrm>
            <a:off x="5233416" y="1600200"/>
            <a:ext cx="3377184" cy="5063304"/>
          </a:xfrm>
          <a:prstGeom prst="rect">
            <a:avLst/>
          </a:prstGeom>
        </p:spPr>
      </p:pic>
      <p:pic>
        <p:nvPicPr>
          <p:cNvPr id="7" name="Picture 6" descr="MP900163194.JPG"/>
          <p:cNvPicPr>
            <a:picLocks noChangeAspect="1"/>
          </p:cNvPicPr>
          <p:nvPr/>
        </p:nvPicPr>
        <p:blipFill>
          <a:blip r:embed="rId3"/>
          <a:stretch>
            <a:fillRect/>
          </a:stretch>
        </p:blipFill>
        <p:spPr>
          <a:xfrm>
            <a:off x="533400" y="1600200"/>
            <a:ext cx="3200400" cy="5066596"/>
          </a:xfrm>
          <a:prstGeom prst="rect">
            <a:avLst/>
          </a:prstGeom>
        </p:spPr>
      </p:pic>
      <p:sp>
        <p:nvSpPr>
          <p:cNvPr id="6" name="TextBox 5"/>
          <p:cNvSpPr txBox="1"/>
          <p:nvPr/>
        </p:nvSpPr>
        <p:spPr>
          <a:xfrm>
            <a:off x="1143000" y="4734580"/>
            <a:ext cx="2364174"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Narrow pass</a:t>
            </a:r>
            <a:endParaRPr lang="en-US" sz="2800" b="1"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5309616" y="6096000"/>
            <a:ext cx="2695720"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Multiple paths</a:t>
            </a:r>
            <a:endParaRPr lang="en-US" sz="28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762000" y="5334000"/>
            <a:ext cx="1435634" cy="400110"/>
          </a:xfrm>
          <a:prstGeom prst="rect">
            <a:avLst/>
          </a:prstGeom>
          <a:noFill/>
        </p:spPr>
        <p:txBody>
          <a:bodyPr wrap="none" rtlCol="0">
            <a:spAutoFit/>
          </a:bodyPr>
          <a:lstStyle/>
          <a:p>
            <a:r>
              <a:rPr lang="en-US" sz="2000" b="1" dirty="0" smtClean="0">
                <a:solidFill>
                  <a:srgbClr val="FFFFFF"/>
                </a:solidFill>
                <a:effectLst>
                  <a:outerShdw blurRad="38100" dist="38100" dir="2700000" algn="tl">
                    <a:srgbClr val="000000">
                      <a:alpha val="43137"/>
                    </a:srgbClr>
                  </a:outerShdw>
                </a:effectLst>
              </a:rPr>
              <a:t>Broadcast</a:t>
            </a:r>
            <a:endParaRPr lang="en-US" sz="2000" b="1" dirty="0">
              <a:solidFill>
                <a:srgbClr val="FFFFFF"/>
              </a:solidFill>
              <a:effectLst>
                <a:outerShdw blurRad="38100" dist="38100" dir="2700000" algn="tl">
                  <a:srgbClr val="000000">
                    <a:alpha val="43137"/>
                  </a:srgbClr>
                </a:outerShdw>
              </a:effectLst>
            </a:endParaRPr>
          </a:p>
        </p:txBody>
      </p:sp>
      <p:sp>
        <p:nvSpPr>
          <p:cNvPr id="10" name="TextBox 9"/>
          <p:cNvSpPr txBox="1"/>
          <p:nvPr/>
        </p:nvSpPr>
        <p:spPr>
          <a:xfrm>
            <a:off x="6858000" y="4876800"/>
            <a:ext cx="1435634"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Broadcast</a:t>
            </a:r>
            <a:endParaRPr lang="en-US" sz="2000"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5943600" y="3048000"/>
            <a:ext cx="1761495" cy="400110"/>
          </a:xfrm>
          <a:prstGeom prst="rect">
            <a:avLst/>
          </a:prstGeom>
          <a:noFill/>
        </p:spPr>
        <p:txBody>
          <a:bodyPr wrap="none" rtlCol="0">
            <a:spAutoFit/>
          </a:bodyPr>
          <a:lstStyle/>
          <a:p>
            <a:r>
              <a:rPr lang="en-US" sz="2000" b="1" dirty="0" smtClean="0">
                <a:solidFill>
                  <a:schemeClr val="bg1"/>
                </a:solidFill>
                <a:effectLst>
                  <a:outerShdw blurRad="38100" dist="38100" dir="2700000" algn="tl">
                    <a:srgbClr val="000000">
                      <a:alpha val="43137"/>
                    </a:srgbClr>
                  </a:outerShdw>
                </a:effectLst>
              </a:rPr>
              <a:t>Subscription</a:t>
            </a:r>
            <a:endParaRPr lang="en-US" sz="2000" b="1" dirty="0">
              <a:solidFill>
                <a:schemeClr val="bg1"/>
              </a:solidFill>
              <a:effectLst>
                <a:outerShdw blurRad="38100" dist="38100" dir="2700000" algn="tl">
                  <a:srgbClr val="000000">
                    <a:alpha val="43137"/>
                  </a:srgbClr>
                </a:outerShdw>
              </a:effectLst>
            </a:endParaRPr>
          </a:p>
        </p:txBody>
      </p:sp>
      <p:sp>
        <p:nvSpPr>
          <p:cNvPr id="12" name="Right Arrow 11"/>
          <p:cNvSpPr/>
          <p:nvPr/>
        </p:nvSpPr>
        <p:spPr>
          <a:xfrm>
            <a:off x="3810000" y="3733800"/>
            <a:ext cx="1371600" cy="1219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smtClean="0">
                <a:solidFill>
                  <a:schemeClr val="bg2"/>
                </a:solidFill>
              </a:rPr>
              <a:t>Future</a:t>
            </a:r>
            <a:endParaRPr lang="en-US" b="1" i="1" dirty="0">
              <a:solidFill>
                <a:schemeClr val="bg2"/>
              </a:solidFill>
            </a:endParaRPr>
          </a:p>
        </p:txBody>
      </p:sp>
    </p:spTree>
    <p:extLst>
      <p:ext uri="{BB962C8B-B14F-4D97-AF65-F5344CB8AC3E}">
        <p14:creationId xmlns:p14="http://schemas.microsoft.com/office/powerpoint/2010/main" val="785359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Capabilities Wish List</a:t>
            </a:r>
            <a:endParaRPr lang="en-US" dirty="0"/>
          </a:p>
        </p:txBody>
      </p:sp>
      <p:sp>
        <p:nvSpPr>
          <p:cNvPr id="3" name="Content Placeholder 2"/>
          <p:cNvSpPr>
            <a:spLocks noGrp="1"/>
          </p:cNvSpPr>
          <p:nvPr>
            <p:ph idx="1"/>
          </p:nvPr>
        </p:nvSpPr>
        <p:spPr/>
        <p:txBody>
          <a:bodyPr>
            <a:normAutofit/>
          </a:bodyPr>
          <a:lstStyle/>
          <a:p>
            <a:r>
              <a:rPr lang="en-US" dirty="0" smtClean="0"/>
              <a:t>Product-push deployment, quick display capability, and direct display sharing with remote users</a:t>
            </a:r>
          </a:p>
          <a:p>
            <a:pPr lvl="1"/>
            <a:r>
              <a:rPr lang="en-US" dirty="0" smtClean="0"/>
              <a:t>Ability to introduce new or special products just in time for use with high-impact or evolving weather events</a:t>
            </a:r>
          </a:p>
          <a:p>
            <a:pPr lvl="1"/>
            <a:r>
              <a:rPr lang="en-US" dirty="0" smtClean="0"/>
              <a:t>Facilitate direct communication in training exercises to allow for interaction and quick answers to questions on data or products</a:t>
            </a:r>
          </a:p>
          <a:p>
            <a:r>
              <a:rPr lang="en-US" dirty="0" smtClean="0"/>
              <a:t>Incorporation of scientific programming languages to leverage display and data store</a:t>
            </a:r>
          </a:p>
          <a:p>
            <a:pPr lvl="1"/>
            <a:r>
              <a:rPr lang="en-US" dirty="0" smtClean="0"/>
              <a:t>Increase use in research sector and academia</a:t>
            </a:r>
          </a:p>
          <a:p>
            <a:pPr lvl="1"/>
            <a:r>
              <a:rPr lang="en-US" dirty="0" smtClean="0"/>
              <a:t>Allow for more efficient techniques development</a:t>
            </a:r>
          </a:p>
          <a:p>
            <a:pPr lvl="1"/>
            <a:r>
              <a:rPr lang="en-US" dirty="0" smtClean="0"/>
              <a:t>Decrease amount of time for training in new language</a:t>
            </a:r>
          </a:p>
          <a:p>
            <a:r>
              <a:rPr lang="en-US" dirty="0"/>
              <a:t>CAVE plug-in for displaying bit depths greater than eight</a:t>
            </a:r>
          </a:p>
          <a:p>
            <a:pPr lvl="1"/>
            <a:r>
              <a:rPr lang="en-US" dirty="0"/>
              <a:t>Partial re-factoring of EDEX plug-ins may be </a:t>
            </a:r>
            <a:r>
              <a:rPr lang="en-US" dirty="0" smtClean="0"/>
              <a:t>necessary</a:t>
            </a:r>
            <a:endParaRPr lang="en-US" dirty="0"/>
          </a:p>
        </p:txBody>
      </p:sp>
    </p:spTree>
    <p:extLst>
      <p:ext uri="{BB962C8B-B14F-4D97-AF65-F5344CB8AC3E}">
        <p14:creationId xmlns:p14="http://schemas.microsoft.com/office/powerpoint/2010/main" val="2718115915"/>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Questions/Comments?</a:t>
            </a:r>
            <a:endParaRPr lang="en-US" dirty="0"/>
          </a:p>
        </p:txBody>
      </p:sp>
      <p:sp>
        <p:nvSpPr>
          <p:cNvPr id="3" name="Content Placeholder 2"/>
          <p:cNvSpPr>
            <a:spLocks noGrp="1"/>
          </p:cNvSpPr>
          <p:nvPr>
            <p:ph idx="1"/>
          </p:nvPr>
        </p:nvSpPr>
        <p:spPr/>
        <p:txBody>
          <a:bodyPr/>
          <a:lstStyle/>
          <a:p>
            <a:r>
              <a:rPr lang="en-US" b="1" dirty="0" smtClean="0"/>
              <a:t>Contact me:  Jordan </a:t>
            </a:r>
            <a:r>
              <a:rPr lang="en-US" b="1" dirty="0" err="1" smtClean="0"/>
              <a:t>Gerth</a:t>
            </a:r>
            <a:r>
              <a:rPr lang="en-US" b="1" dirty="0" smtClean="0"/>
              <a:t>, </a:t>
            </a:r>
            <a:r>
              <a:rPr lang="en-US" b="1" u="sng" dirty="0" smtClean="0"/>
              <a:t>Jordan.Gerth@noaa.gov</a:t>
            </a:r>
          </a:p>
          <a:p>
            <a:r>
              <a:rPr lang="en-US" dirty="0" smtClean="0"/>
              <a:t>Thanks to…</a:t>
            </a:r>
          </a:p>
          <a:p>
            <a:pPr lvl="1"/>
            <a:r>
              <a:rPr lang="en-US" dirty="0" smtClean="0"/>
              <a:t>Tom </a:t>
            </a:r>
            <a:r>
              <a:rPr lang="en-US" dirty="0" err="1" smtClean="0"/>
              <a:t>Kretz</a:t>
            </a:r>
            <a:r>
              <a:rPr lang="en-US" dirty="0" smtClean="0"/>
              <a:t>, Darrel Kingfield, John Olsen, Ed Mandel, Bill Campbell, and Frank Griffith</a:t>
            </a:r>
          </a:p>
          <a:p>
            <a:pPr lvl="1"/>
            <a:r>
              <a:rPr lang="en-US" dirty="0" smtClean="0"/>
              <a:t>All of my Facebook friends, LinkedIn connections, and Twitter followers</a:t>
            </a:r>
          </a:p>
        </p:txBody>
      </p:sp>
      <p:pic>
        <p:nvPicPr>
          <p:cNvPr id="4" name="Picture 3" descr="crtma"/>
          <p:cNvPicPr>
            <a:picLocks noGrp="1" noChangeAspect="1"/>
          </p:cNvPicPr>
          <p:nvPr/>
        </p:nvPicPr>
        <p:blipFill rotWithShape="1">
          <a:blip r:embed="rId3" cstate="print">
            <a:lum/>
            <a:extLst>
              <a:ext uri="{28A0092B-C50C-407E-A947-70E740481C1C}">
                <a14:useLocalDpi xmlns:a14="http://schemas.microsoft.com/office/drawing/2010/main" val="0"/>
              </a:ext>
            </a:extLst>
          </a:blip>
          <a:srcRect l="31440" r="52080"/>
          <a:stretch/>
        </p:blipFill>
        <p:spPr>
          <a:xfrm>
            <a:off x="7464620" y="3726771"/>
            <a:ext cx="917380" cy="3131229"/>
          </a:xfrm>
          <a:prstGeom prst="rect">
            <a:avLst/>
          </a:prstGeom>
          <a:noFill/>
          <a:ln>
            <a:noFill/>
          </a:ln>
        </p:spPr>
      </p:pic>
      <p:pic>
        <p:nvPicPr>
          <p:cNvPr id="5" name="Content Placeholder 3" descr="0840-01Aug11-AIRS-TPW.png"/>
          <p:cNvPicPr>
            <a:picLocks noGrp="1" noChangeAspect="1"/>
          </p:cNvPicPr>
          <p:nvPr/>
        </p:nvPicPr>
        <p:blipFill rotWithShape="1">
          <a:blip r:embed="rId4"/>
          <a:srcRect l="42182" r="36621"/>
          <a:stretch/>
        </p:blipFill>
        <p:spPr>
          <a:xfrm>
            <a:off x="6016820" y="3467099"/>
            <a:ext cx="1277812" cy="3390901"/>
          </a:xfrm>
          <a:prstGeom prst="rect">
            <a:avLst/>
          </a:prstGeom>
        </p:spPr>
      </p:pic>
      <p:pic>
        <p:nvPicPr>
          <p:cNvPr id="6" name="Picture 5" descr="mvfr"/>
          <p:cNvPicPr>
            <a:picLocks noGrp="1" noChangeAspect="1"/>
          </p:cNvPicPr>
          <p:nvPr isPhoto="1"/>
        </p:nvPicPr>
        <p:blipFill rotWithShape="1">
          <a:blip r:embed="rId5" cstate="print">
            <a:lum/>
            <a:extLst>
              <a:ext uri="{28A0092B-C50C-407E-A947-70E740481C1C}">
                <a14:useLocalDpi xmlns:a14="http://schemas.microsoft.com/office/drawing/2010/main" val="0"/>
              </a:ext>
            </a:extLst>
          </a:blip>
          <a:srcRect t="52272" b="14306"/>
          <a:stretch/>
        </p:blipFill>
        <p:spPr>
          <a:xfrm>
            <a:off x="557886" y="5700942"/>
            <a:ext cx="5306534" cy="997629"/>
          </a:xfrm>
          <a:prstGeom prst="rect">
            <a:avLst/>
          </a:prstGeom>
          <a:noFill/>
          <a:ln>
            <a:noFill/>
          </a:ln>
        </p:spPr>
      </p:pic>
      <p:pic>
        <p:nvPicPr>
          <p:cNvPr id="7" name="Content Placeholder 3" descr="2109-19Jan12-MODISTPW.png"/>
          <p:cNvPicPr>
            <a:picLocks noGrp="1" noChangeAspect="1"/>
          </p:cNvPicPr>
          <p:nvPr/>
        </p:nvPicPr>
        <p:blipFill rotWithShape="1">
          <a:blip r:embed="rId6"/>
          <a:srcRect l="27514" t="48508" r="20422" b="9558"/>
          <a:stretch/>
        </p:blipFill>
        <p:spPr>
          <a:xfrm>
            <a:off x="1900801" y="3767191"/>
            <a:ext cx="3963619" cy="1795696"/>
          </a:xfrm>
          <a:prstGeom prst="rect">
            <a:avLst/>
          </a:prstGeom>
        </p:spPr>
      </p:pic>
    </p:spTree>
    <p:extLst>
      <p:ext uri="{BB962C8B-B14F-4D97-AF65-F5344CB8AC3E}">
        <p14:creationId xmlns:p14="http://schemas.microsoft.com/office/powerpoint/2010/main" val="3932237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How AWIPS II will Improve R2O</a:t>
            </a:r>
            <a:endParaRPr lang="en-US" sz="4000" dirty="0"/>
          </a:p>
        </p:txBody>
      </p:sp>
      <p:sp>
        <p:nvSpPr>
          <p:cNvPr id="3" name="Content Placeholder 2"/>
          <p:cNvSpPr>
            <a:spLocks noGrp="1"/>
          </p:cNvSpPr>
          <p:nvPr>
            <p:ph idx="1"/>
          </p:nvPr>
        </p:nvSpPr>
        <p:spPr/>
        <p:txBody>
          <a:bodyPr>
            <a:normAutofit lnSpcReduction="10000"/>
          </a:bodyPr>
          <a:lstStyle/>
          <a:p>
            <a:r>
              <a:rPr lang="en-US" dirty="0" smtClean="0"/>
              <a:t>Compared to geostationary satellites, polar satellites provide observations on greater spatial and spectral scales, while geostationary satellites provide more expansive coverage over a short time interval, ideal for operational meteorologists in the mid-latitudes and tropics</a:t>
            </a:r>
          </a:p>
          <a:p>
            <a:r>
              <a:rPr lang="en-US" dirty="0" smtClean="0"/>
              <a:t>Legacy AWIPS did not allow multi-layer image combinations</a:t>
            </a:r>
          </a:p>
          <a:p>
            <a:r>
              <a:rPr lang="en-US" dirty="0" err="1" smtClean="0"/>
              <a:t>SPoRT</a:t>
            </a:r>
            <a:r>
              <a:rPr lang="en-US" dirty="0" smtClean="0"/>
              <a:t> initially built a combined MODIS and GOES product </a:t>
            </a:r>
            <a:r>
              <a:rPr lang="en-US" i="1" dirty="0" smtClean="0"/>
              <a:t>prior</a:t>
            </a:r>
            <a:r>
              <a:rPr lang="en-US" dirty="0" smtClean="0"/>
              <a:t> to transmitting it to legacy AWIPS</a:t>
            </a:r>
          </a:p>
          <a:p>
            <a:r>
              <a:rPr lang="en-US" b="1" dirty="0" smtClean="0"/>
              <a:t>By supporting dynamic image data array manipulations, AWIPS II:</a:t>
            </a:r>
          </a:p>
          <a:p>
            <a:pPr lvl="1"/>
            <a:r>
              <a:rPr lang="en-US" b="1" dirty="0" smtClean="0"/>
              <a:t>allows for more timely creation of this product,</a:t>
            </a:r>
          </a:p>
          <a:p>
            <a:pPr lvl="1"/>
            <a:r>
              <a:rPr lang="en-US" b="1" dirty="0" smtClean="0"/>
              <a:t>promotes a single, fused source for satellite information, and</a:t>
            </a:r>
          </a:p>
          <a:p>
            <a:pPr lvl="1"/>
            <a:r>
              <a:rPr lang="en-US" b="1" dirty="0" smtClean="0"/>
              <a:t>decreases bandwidth usage while increasing value of imagery to the forecasters.</a:t>
            </a:r>
          </a:p>
        </p:txBody>
      </p:sp>
    </p:spTree>
    <p:extLst>
      <p:ext uri="{BB962C8B-B14F-4D97-AF65-F5344CB8AC3E}">
        <p14:creationId xmlns:p14="http://schemas.microsoft.com/office/powerpoint/2010/main" val="2485494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600"/>
            <a:ext cx="8042276" cy="682532"/>
          </a:xfrm>
        </p:spPr>
        <p:txBody>
          <a:bodyPr/>
          <a:lstStyle/>
          <a:p>
            <a:r>
              <a:rPr lang="en-US" sz="4000" dirty="0" smtClean="0"/>
              <a:t>Image Layering in AWIPS II</a:t>
            </a:r>
            <a:endParaRPr lang="en-US" sz="4000" dirty="0"/>
          </a:p>
        </p:txBody>
      </p:sp>
      <p:pic>
        <p:nvPicPr>
          <p:cNvPr id="4" name="Content Placeholder 3" descr="2015-20Jan12-MODISonly.png"/>
          <p:cNvPicPr>
            <a:picLocks noGrp="1" noChangeAspect="1"/>
          </p:cNvPicPr>
          <p:nvPr>
            <p:ph idx="1"/>
          </p:nvPr>
        </p:nvPicPr>
        <p:blipFill>
          <a:blip r:embed="rId2"/>
          <a:srcRect l="-2076" r="-2076"/>
          <a:stretch>
            <a:fillRect/>
          </a:stretch>
        </p:blipFill>
        <p:spPr>
          <a:xfrm>
            <a:off x="-156186" y="1143000"/>
            <a:ext cx="9453200" cy="5105399"/>
          </a:xfrm>
        </p:spPr>
      </p:pic>
      <p:sp>
        <p:nvSpPr>
          <p:cNvPr id="6" name="TextBox 5"/>
          <p:cNvSpPr txBox="1"/>
          <p:nvPr/>
        </p:nvSpPr>
        <p:spPr>
          <a:xfrm>
            <a:off x="266814" y="6412468"/>
            <a:ext cx="8645779" cy="369332"/>
          </a:xfrm>
          <a:prstGeom prst="rect">
            <a:avLst/>
          </a:prstGeom>
          <a:noFill/>
        </p:spPr>
        <p:txBody>
          <a:bodyPr wrap="none" rtlCol="0">
            <a:spAutoFit/>
          </a:bodyPr>
          <a:lstStyle/>
          <a:p>
            <a:pPr algn="ctr"/>
            <a:r>
              <a:rPr lang="en-US" dirty="0" smtClean="0"/>
              <a:t>Coverage of 1 km MODIS visible imagery swath, 20:15 UTC 20 January 2012</a:t>
            </a:r>
            <a:endParaRPr lang="en-US" dirty="0"/>
          </a:p>
        </p:txBody>
      </p:sp>
    </p:spTree>
    <p:extLst>
      <p:ext uri="{BB962C8B-B14F-4D97-AF65-F5344CB8AC3E}">
        <p14:creationId xmlns:p14="http://schemas.microsoft.com/office/powerpoint/2010/main" val="2968184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600"/>
            <a:ext cx="8042276" cy="682532"/>
          </a:xfrm>
        </p:spPr>
        <p:txBody>
          <a:bodyPr/>
          <a:lstStyle/>
          <a:p>
            <a:r>
              <a:rPr lang="en-US" sz="4000" dirty="0" smtClean="0"/>
              <a:t>Image Layering in AWIPS II</a:t>
            </a:r>
            <a:endParaRPr lang="en-US" sz="4000" dirty="0"/>
          </a:p>
        </p:txBody>
      </p:sp>
      <p:pic>
        <p:nvPicPr>
          <p:cNvPr id="4" name="Content Placeholder 3" descr="2015-20Jan12-GOESonly.png"/>
          <p:cNvPicPr>
            <a:picLocks noGrp="1" noChangeAspect="1"/>
          </p:cNvPicPr>
          <p:nvPr>
            <p:ph idx="1"/>
          </p:nvPr>
        </p:nvPicPr>
        <p:blipFill>
          <a:blip r:embed="rId2"/>
          <a:srcRect l="-2076" r="-2076"/>
          <a:stretch>
            <a:fillRect/>
          </a:stretch>
        </p:blipFill>
        <p:spPr>
          <a:xfrm>
            <a:off x="-156190" y="1143000"/>
            <a:ext cx="9453204" cy="5105401"/>
          </a:xfrm>
        </p:spPr>
      </p:pic>
      <p:sp>
        <p:nvSpPr>
          <p:cNvPr id="5" name="TextBox 4"/>
          <p:cNvSpPr txBox="1"/>
          <p:nvPr/>
        </p:nvSpPr>
        <p:spPr>
          <a:xfrm>
            <a:off x="1281546" y="6412468"/>
            <a:ext cx="6616302" cy="369332"/>
          </a:xfrm>
          <a:prstGeom prst="rect">
            <a:avLst/>
          </a:prstGeom>
          <a:noFill/>
        </p:spPr>
        <p:txBody>
          <a:bodyPr wrap="none" rtlCol="0">
            <a:spAutoFit/>
          </a:bodyPr>
          <a:lstStyle/>
          <a:p>
            <a:pPr algn="ctr"/>
            <a:r>
              <a:rPr lang="en-US" dirty="0" smtClean="0"/>
              <a:t>GOES-13 (East) imagery only, 20:15 UTC 20 January 2012</a:t>
            </a:r>
            <a:endParaRPr lang="en-US" dirty="0"/>
          </a:p>
        </p:txBody>
      </p:sp>
    </p:spTree>
    <p:extLst>
      <p:ext uri="{BB962C8B-B14F-4D97-AF65-F5344CB8AC3E}">
        <p14:creationId xmlns:p14="http://schemas.microsoft.com/office/powerpoint/2010/main" val="146874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15-20Jan12-MODISonGOES.png"/>
          <p:cNvPicPr>
            <a:picLocks noGrp="1" noChangeAspect="1"/>
          </p:cNvPicPr>
          <p:nvPr>
            <p:ph idx="1"/>
          </p:nvPr>
        </p:nvPicPr>
        <p:blipFill>
          <a:blip r:embed="rId2"/>
          <a:srcRect l="-2076" r="-2076"/>
          <a:stretch>
            <a:fillRect/>
          </a:stretch>
        </p:blipFill>
        <p:spPr>
          <a:xfrm>
            <a:off x="-156802" y="1143000"/>
            <a:ext cx="9453202" cy="5105400"/>
          </a:xfrm>
        </p:spPr>
      </p:pic>
      <p:sp>
        <p:nvSpPr>
          <p:cNvPr id="5" name="TextBox 4"/>
          <p:cNvSpPr txBox="1"/>
          <p:nvPr/>
        </p:nvSpPr>
        <p:spPr>
          <a:xfrm>
            <a:off x="152400" y="6412468"/>
            <a:ext cx="8874583" cy="369332"/>
          </a:xfrm>
          <a:prstGeom prst="rect">
            <a:avLst/>
          </a:prstGeom>
          <a:noFill/>
        </p:spPr>
        <p:txBody>
          <a:bodyPr wrap="none" rtlCol="0">
            <a:spAutoFit/>
          </a:bodyPr>
          <a:lstStyle/>
          <a:p>
            <a:pPr algn="ctr"/>
            <a:r>
              <a:rPr lang="en-US" dirty="0" smtClean="0"/>
              <a:t>Combination of MODIS and GOES visible imagery, 20:15 UTC 20 January 2012</a:t>
            </a:r>
            <a:endParaRPr lang="en-US" dirty="0"/>
          </a:p>
        </p:txBody>
      </p:sp>
      <p:sp>
        <p:nvSpPr>
          <p:cNvPr id="6" name="Title 5"/>
          <p:cNvSpPr>
            <a:spLocks noGrp="1"/>
          </p:cNvSpPr>
          <p:nvPr>
            <p:ph type="title"/>
          </p:nvPr>
        </p:nvSpPr>
        <p:spPr>
          <a:xfrm>
            <a:off x="549275" y="228600"/>
            <a:ext cx="8042276" cy="682532"/>
          </a:xfrm>
        </p:spPr>
        <p:txBody>
          <a:bodyPr/>
          <a:lstStyle/>
          <a:p>
            <a:r>
              <a:rPr lang="en-US" sz="4000" dirty="0" smtClean="0"/>
              <a:t>Image Layering in AWIPS II</a:t>
            </a:r>
            <a:endParaRPr lang="en-US" sz="4000" dirty="0"/>
          </a:p>
        </p:txBody>
      </p:sp>
    </p:spTree>
    <p:extLst>
      <p:ext uri="{BB962C8B-B14F-4D97-AF65-F5344CB8AC3E}">
        <p14:creationId xmlns:p14="http://schemas.microsoft.com/office/powerpoint/2010/main" val="1144391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enu"/>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181100"/>
            <a:ext cx="9144000" cy="5143500"/>
          </a:xfrm>
          <a:prstGeom prst="rect">
            <a:avLst/>
          </a:prstGeom>
          <a:noFill/>
          <a:ln>
            <a:noFill/>
          </a:ln>
        </p:spPr>
      </p:pic>
      <p:sp>
        <p:nvSpPr>
          <p:cNvPr id="3" name="Title 2"/>
          <p:cNvSpPr>
            <a:spLocks noGrp="1"/>
          </p:cNvSpPr>
          <p:nvPr>
            <p:ph type="title"/>
          </p:nvPr>
        </p:nvSpPr>
        <p:spPr>
          <a:xfrm>
            <a:off x="549275" y="107576"/>
            <a:ext cx="8042276" cy="959224"/>
          </a:xfrm>
        </p:spPr>
        <p:txBody>
          <a:bodyPr>
            <a:normAutofit fontScale="90000"/>
          </a:bodyPr>
          <a:lstStyle/>
          <a:p>
            <a:r>
              <a:rPr lang="en-US" sz="4444" b="1" dirty="0" smtClean="0"/>
              <a:t>The Challenge:</a:t>
            </a:r>
            <a:r>
              <a:rPr lang="en-US" dirty="0" smtClean="0"/>
              <a:t/>
            </a:r>
            <a:br>
              <a:rPr lang="en-US" dirty="0" smtClean="0"/>
            </a:br>
            <a:r>
              <a:rPr lang="en-US" sz="2700" dirty="0" smtClean="0"/>
              <a:t>Assuring CIMSS products are available in AWIPS “II”</a:t>
            </a:r>
            <a:endParaRPr lang="en-US" sz="2700" dirty="0"/>
          </a:p>
        </p:txBody>
      </p:sp>
      <p:pic>
        <p:nvPicPr>
          <p:cNvPr id="3074" name="Picture 2" descr="http://cimss.ssec.wisc.edu/goes/blog/wp-content/uploads/2008/10/awips_capture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2667000"/>
            <a:ext cx="4769386" cy="407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630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381000"/>
          </a:xfrm>
        </p:spPr>
        <p:txBody>
          <a:bodyPr>
            <a:noAutofit/>
          </a:bodyPr>
          <a:lstStyle/>
          <a:p>
            <a:r>
              <a:rPr lang="en-US" sz="3600" b="1" dirty="0" smtClean="0"/>
              <a:t>The Roadmap</a:t>
            </a:r>
            <a:endParaRPr lang="en-US" sz="3600" b="1" dirty="0"/>
          </a:p>
        </p:txBody>
      </p:sp>
      <p:pic>
        <p:nvPicPr>
          <p:cNvPr id="7170" name="Picture 2" descr="C:\Users\jgerth\AppData\Local\Microsoft\Windows\Temporary Internet Files\Content.IE5\HJ2E2IPO\MP9004276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381"/>
            <a:ext cx="9144000" cy="609361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5562600"/>
            <a:ext cx="6511463" cy="646331"/>
          </a:xfrm>
          <a:prstGeom prst="rect">
            <a:avLst/>
          </a:prstGeom>
          <a:noFill/>
        </p:spPr>
        <p:txBody>
          <a:bodyPr wrap="none" rtlCol="0">
            <a:spAutoFit/>
          </a:bodyPr>
          <a:lstStyle/>
          <a:p>
            <a:r>
              <a:rPr lang="en-US" sz="3600" b="1" dirty="0" smtClean="0">
                <a:solidFill>
                  <a:schemeClr val="bg1"/>
                </a:solidFill>
                <a:effectLst>
                  <a:outerShdw blurRad="38100" dist="38100" dir="2700000" algn="tl">
                    <a:srgbClr val="000000">
                      <a:alpha val="43137"/>
                    </a:srgbClr>
                  </a:outerShdw>
                </a:effectLst>
              </a:rPr>
              <a:t>New data distribution format</a:t>
            </a:r>
            <a:endParaRPr lang="en-US" sz="3600" b="1"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4572000" y="3429000"/>
            <a:ext cx="3292248" cy="523220"/>
          </a:xfrm>
          <a:prstGeom prst="rect">
            <a:avLst/>
          </a:prstGeom>
          <a:noFill/>
        </p:spPr>
        <p:txBody>
          <a:bodyPr wrap="none" rtlCol="0">
            <a:spAutoFit/>
          </a:bodyPr>
          <a:lstStyle/>
          <a:p>
            <a:r>
              <a:rPr lang="en-US" sz="2800" b="1" dirty="0" smtClean="0">
                <a:solidFill>
                  <a:schemeClr val="bg1"/>
                </a:solidFill>
                <a:effectLst>
                  <a:outerShdw blurRad="38100" dist="38100" dir="2700000" algn="tl">
                    <a:srgbClr val="000000">
                      <a:alpha val="43137"/>
                    </a:srgbClr>
                  </a:outerShdw>
                </a:effectLst>
              </a:rPr>
              <a:t>New configuration</a:t>
            </a:r>
            <a:endParaRPr lang="en-US" sz="2800"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5334000" y="2491194"/>
            <a:ext cx="2085571" cy="369332"/>
          </a:xfrm>
          <a:prstGeom prst="rect">
            <a:avLst/>
          </a:prstGeom>
          <a:noFill/>
        </p:spPr>
        <p:txBody>
          <a:bodyPr wrap="none" rtlCol="0">
            <a:spAutoFit/>
          </a:bodyPr>
          <a:lstStyle/>
          <a:p>
            <a:r>
              <a:rPr lang="en-US" b="1" dirty="0" smtClean="0">
                <a:solidFill>
                  <a:schemeClr val="bg1"/>
                </a:solidFill>
                <a:effectLst>
                  <a:outerShdw blurRad="38100" dist="38100" dir="2700000" algn="tl">
                    <a:srgbClr val="000000">
                      <a:alpha val="43137"/>
                    </a:srgbClr>
                  </a:outerShdw>
                </a:effectLst>
              </a:rPr>
              <a:t>New functionality</a:t>
            </a:r>
            <a:endParaRPr lang="en-US" b="1"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5562600" y="1828800"/>
            <a:ext cx="715260" cy="415498"/>
          </a:xfrm>
          <a:prstGeom prst="rect">
            <a:avLst/>
          </a:prstGeom>
          <a:noFill/>
        </p:spPr>
        <p:txBody>
          <a:bodyPr wrap="none" rtlCol="0">
            <a:spAutoFit/>
          </a:bodyPr>
          <a:lstStyle/>
          <a:p>
            <a:r>
              <a:rPr lang="en-US" sz="1050" b="1" dirty="0" smtClean="0">
                <a:solidFill>
                  <a:schemeClr val="bg1"/>
                </a:solidFill>
                <a:effectLst>
                  <a:outerShdw blurRad="38100" dist="38100" dir="2700000" algn="tl">
                    <a:srgbClr val="000000">
                      <a:alpha val="43137"/>
                    </a:srgbClr>
                  </a:outerShdw>
                </a:effectLst>
              </a:rPr>
              <a:t>GOES-R</a:t>
            </a:r>
          </a:p>
          <a:p>
            <a:r>
              <a:rPr lang="en-US" sz="1050" b="1" dirty="0">
                <a:solidFill>
                  <a:schemeClr val="bg1"/>
                </a:solidFill>
                <a:effectLst>
                  <a:outerShdw blurRad="38100" dist="38100" dir="2700000" algn="tl">
                    <a:srgbClr val="000000">
                      <a:alpha val="43137"/>
                    </a:srgbClr>
                  </a:outerShdw>
                </a:effectLst>
              </a:rPr>
              <a:t> </a:t>
            </a:r>
            <a:r>
              <a:rPr lang="en-US" sz="1050" b="1" dirty="0" smtClean="0">
                <a:solidFill>
                  <a:schemeClr val="bg1"/>
                </a:solidFill>
                <a:effectLst>
                  <a:outerShdw blurRad="38100" dist="38100" dir="2700000" algn="tl">
                    <a:srgbClr val="000000">
                      <a:alpha val="43137"/>
                    </a:srgbClr>
                  </a:outerShdw>
                </a:effectLst>
              </a:rPr>
              <a:t> Launch</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52027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Successfully Tested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Satellite Imagery/Products (GINI/AREA/netCDF3)</a:t>
            </a:r>
          </a:p>
          <a:p>
            <a:pPr lvl="1"/>
            <a:r>
              <a:rPr lang="en-US" dirty="0" smtClean="0"/>
              <a:t>MODIS (First in 2008)</a:t>
            </a:r>
          </a:p>
          <a:p>
            <a:pPr lvl="1"/>
            <a:r>
              <a:rPr lang="en-US" dirty="0" smtClean="0"/>
              <a:t>AVHRR (GINI sector for Pacific Region is too large for baseline plug-in)</a:t>
            </a:r>
          </a:p>
          <a:p>
            <a:pPr lvl="1"/>
            <a:r>
              <a:rPr lang="en-US" dirty="0"/>
              <a:t>Morphed Integrated Microwave Imagery at CIMSS - Total </a:t>
            </a:r>
            <a:r>
              <a:rPr lang="en-US" dirty="0" err="1"/>
              <a:t>Precipitable</a:t>
            </a:r>
            <a:r>
              <a:rPr lang="en-US" dirty="0"/>
              <a:t> </a:t>
            </a:r>
            <a:r>
              <a:rPr lang="en-US" dirty="0" smtClean="0"/>
              <a:t>Water (MIMIC-TPW)</a:t>
            </a:r>
          </a:p>
          <a:p>
            <a:pPr lvl="1"/>
            <a:r>
              <a:rPr lang="en-US" dirty="0" smtClean="0"/>
              <a:t>Atmospheric Infrared Sounder (AIRS)</a:t>
            </a:r>
          </a:p>
          <a:p>
            <a:pPr lvl="1"/>
            <a:r>
              <a:rPr lang="en-US" dirty="0" smtClean="0"/>
              <a:t>Simulated ABI (from NSSL WRF)</a:t>
            </a:r>
          </a:p>
          <a:p>
            <a:pPr lvl="1"/>
            <a:r>
              <a:rPr lang="en-US" dirty="0" smtClean="0"/>
              <a:t>MVFR/IFR (Flight Rules) Probabilities</a:t>
            </a:r>
          </a:p>
          <a:p>
            <a:pPr lvl="1"/>
            <a:r>
              <a:rPr lang="en-US" dirty="0" err="1" smtClean="0"/>
              <a:t>Suomi</a:t>
            </a:r>
            <a:r>
              <a:rPr lang="en-US" dirty="0" smtClean="0"/>
              <a:t> National Polar-orbiting Partnership (NPP)</a:t>
            </a:r>
          </a:p>
          <a:p>
            <a:r>
              <a:rPr lang="en-US" dirty="0" smtClean="0"/>
              <a:t>Gridded (GRIB2)</a:t>
            </a:r>
          </a:p>
          <a:p>
            <a:pPr lvl="1"/>
            <a:r>
              <a:rPr lang="en-US" dirty="0" smtClean="0"/>
              <a:t>CIMSS Regional Assimilation System (CRAS)</a:t>
            </a:r>
          </a:p>
          <a:p>
            <a:pPr lvl="2"/>
            <a:r>
              <a:rPr lang="en-US" dirty="0" smtClean="0"/>
              <a:t>Simulated imagery</a:t>
            </a:r>
          </a:p>
          <a:p>
            <a:pPr lvl="2"/>
            <a:r>
              <a:rPr lang="en-US" dirty="0" smtClean="0"/>
              <a:t>Pacific Region domain (Subset of NCEP Grid 254)</a:t>
            </a:r>
          </a:p>
          <a:p>
            <a:pPr lvl="1"/>
            <a:r>
              <a:rPr lang="en-US" dirty="0" smtClean="0"/>
              <a:t>CIMSS Convective Initiation and Cooling Rates</a:t>
            </a:r>
          </a:p>
          <a:p>
            <a:pPr lvl="1"/>
            <a:r>
              <a:rPr lang="en-US" dirty="0" smtClean="0"/>
              <a:t>CIMSS GOES-East/West </a:t>
            </a:r>
            <a:r>
              <a:rPr lang="en-US" dirty="0" err="1" smtClean="0"/>
              <a:t>Nearcasting</a:t>
            </a:r>
            <a:endParaRPr lang="en-US" dirty="0" smtClean="0"/>
          </a:p>
        </p:txBody>
      </p:sp>
    </p:spTree>
    <p:extLst>
      <p:ext uri="{BB962C8B-B14F-4D97-AF65-F5344CB8AC3E}">
        <p14:creationId xmlns:p14="http://schemas.microsoft.com/office/powerpoint/2010/main" val="414757317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172</TotalTime>
  <Words>1046</Words>
  <Application>Microsoft Office PowerPoint</Application>
  <PresentationFormat>On-screen Show (4:3)</PresentationFormat>
  <Paragraphs>130</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Adjacency</vt:lpstr>
      <vt:lpstr>CIMSS AWIPS II Activities</vt:lpstr>
      <vt:lpstr>PowerPoint Presentation</vt:lpstr>
      <vt:lpstr>How AWIPS II will Improve R2O</vt:lpstr>
      <vt:lpstr>Image Layering in AWIPS II</vt:lpstr>
      <vt:lpstr>Image Layering in AWIPS II</vt:lpstr>
      <vt:lpstr>Image Layering in AWIPS II</vt:lpstr>
      <vt:lpstr>The Challenge: Assuring CIMSS products are available in AWIPS “II”</vt:lpstr>
      <vt:lpstr>The Roadmap</vt:lpstr>
      <vt:lpstr>Successfully Tested</vt:lpstr>
      <vt:lpstr>CIMSS Convective Initiation</vt:lpstr>
      <vt:lpstr>CIMSS GOES-East Nearcasting</vt:lpstr>
      <vt:lpstr>Suomi NPP (0.64 µm)</vt:lpstr>
      <vt:lpstr>Suomi NPP (1.61 µm)</vt:lpstr>
      <vt:lpstr>Suomi NPP (3.74 µm)</vt:lpstr>
      <vt:lpstr>Suomi NPP (11.45 µm)</vt:lpstr>
      <vt:lpstr>Suomi NPP (Day Night Band)</vt:lpstr>
      <vt:lpstr>CIMSS Strategy</vt:lpstr>
      <vt:lpstr>CIMSS Strategy</vt:lpstr>
      <vt:lpstr>Moving Forward</vt:lpstr>
      <vt:lpstr>Moving Forward</vt:lpstr>
      <vt:lpstr>Diversification of paths for data delivery required</vt:lpstr>
      <vt:lpstr>Capabilities Wish List</vt:lpstr>
      <vt:lpstr>Questions/Comments?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Gerth</dc:creator>
  <cp:lastModifiedBy>Jordan Gerth</cp:lastModifiedBy>
  <cp:revision>22</cp:revision>
  <dcterms:created xsi:type="dcterms:W3CDTF">2012-04-29T05:28:20Z</dcterms:created>
  <dcterms:modified xsi:type="dcterms:W3CDTF">2012-04-30T00:15:21Z</dcterms:modified>
</cp:coreProperties>
</file>