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68" r:id="rId4"/>
    <p:sldId id="277" r:id="rId5"/>
    <p:sldId id="258" r:id="rId6"/>
    <p:sldId id="269" r:id="rId7"/>
    <p:sldId id="262" r:id="rId8"/>
    <p:sldId id="272" r:id="rId9"/>
    <p:sldId id="261" r:id="rId10"/>
    <p:sldId id="259" r:id="rId11"/>
    <p:sldId id="270" r:id="rId12"/>
    <p:sldId id="264" r:id="rId13"/>
    <p:sldId id="273" r:id="rId14"/>
    <p:sldId id="274" r:id="rId15"/>
    <p:sldId id="275" r:id="rId16"/>
    <p:sldId id="276" r:id="rId17"/>
    <p:sldId id="263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F6D48-B35F-A349-9C61-CCFA9D8B40EB}" type="datetimeFigureOut">
              <a:rPr lang="en-US" smtClean="0"/>
              <a:t>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4D599-64DE-5948-8811-B676AB58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40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10914-B115-A444-9F6F-4B348EBEFCF5}" type="datetimeFigureOut">
              <a:rPr lang="en-US" smtClean="0"/>
              <a:t>1/20/17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171BD-902A-6E4C-B46E-946C72323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01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www.whitehouse.gov</a:t>
            </a:r>
            <a:r>
              <a:rPr lang="en-US" dirty="0" smtClean="0"/>
              <a:t>/sites/default/files/microsites/</a:t>
            </a:r>
            <a:r>
              <a:rPr lang="en-US" dirty="0" err="1" smtClean="0"/>
              <a:t>ostp</a:t>
            </a:r>
            <a:r>
              <a:rPr lang="en-US" dirty="0" smtClean="0"/>
              <a:t>/NSTC/iwgodsp_principles_0.pdf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171BD-902A-6E4C-B46E-946C72323D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6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www.star.nesdis.noaa.gov</a:t>
            </a:r>
            <a:r>
              <a:rPr lang="en-US" dirty="0" smtClean="0"/>
              <a:t>/</a:t>
            </a:r>
            <a:r>
              <a:rPr lang="en-US" dirty="0" err="1" smtClean="0"/>
              <a:t>jpss</a:t>
            </a:r>
            <a:r>
              <a:rPr lang="en-US" dirty="0" smtClean="0"/>
              <a:t>/</a:t>
            </a:r>
            <a:r>
              <a:rPr lang="en-US" dirty="0" err="1" smtClean="0"/>
              <a:t>JSTAR.php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171BD-902A-6E4C-B46E-946C72323D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3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27BC-FE45-A440-84F4-73CDE2FE5F9F}" type="datetime1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5E84F-80A4-E944-A8EF-E4B96A8551E6}" type="datetime1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A041F-9C13-6D4C-8BCF-21ABE406FC44}" type="datetime1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2C27D-68CB-BE4B-9429-EE48C0FA7BF8}" type="datetime1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4B6C0-40D9-6D40-BA45-E6A715F5165D}" type="datetime1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3BF4-B7E3-FA42-9642-EC597555FF83}" type="datetime1">
              <a:rPr lang="en-US" smtClean="0"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0AF33-299F-D747-B09D-B9E4E41E625A}" type="datetime1">
              <a:rPr lang="en-US" smtClean="0"/>
              <a:t>1/20/17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0F6E-1444-354C-A822-3AEC3E849E13}" type="datetime1">
              <a:rPr lang="en-US" smtClean="0"/>
              <a:t>1/20/17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BF0E0-35D2-2C43-A4F8-CD3674BDEBB2}" type="datetime1">
              <a:rPr lang="en-US" smtClean="0"/>
              <a:t>1/20/17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3674F-417D-F54C-8BEE-98B20A8255E2}" type="datetime1">
              <a:rPr lang="en-US" smtClean="0"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2BE9-6164-604A-A69A-C33E3890DEB2}" type="datetime1">
              <a:rPr lang="en-US" smtClean="0"/>
              <a:t>1/20/17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B2F96-3DBB-3A47-8BA2-9E5CF7DB45A2}" type="datetime1">
              <a:rPr lang="en-US" smtClean="0"/>
              <a:t>1/20/17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951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Evolving R2O in the Era of “Big Data” 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40949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b="1" dirty="0" smtClean="0"/>
              <a:t>Jordan </a:t>
            </a:r>
            <a:r>
              <a:rPr lang="en-US" b="1" dirty="0" smtClean="0"/>
              <a:t>J. Gerth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Research Meteorologist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1900" dirty="0" smtClean="0"/>
              <a:t>Cooperative Institute for Meteorological Satellite Studies</a:t>
            </a:r>
            <a:br>
              <a:rPr lang="en-US" sz="1900" dirty="0" smtClean="0"/>
            </a:br>
            <a:r>
              <a:rPr lang="en-US" sz="1900" dirty="0" smtClean="0"/>
              <a:t>Space Science and Engineering Center, University of Wisconsin</a:t>
            </a:r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938" y="4290821"/>
            <a:ext cx="3833504" cy="1307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051" y="4339425"/>
            <a:ext cx="1783080" cy="1258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71" y="4184559"/>
            <a:ext cx="2147219" cy="1561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688" y="2332899"/>
            <a:ext cx="461140" cy="374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5662" y="2276916"/>
            <a:ext cx="13474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@</a:t>
            </a:r>
            <a:r>
              <a:rPr lang="en-US" sz="2200" b="1" dirty="0" err="1" smtClean="0"/>
              <a:t>jjgerth</a:t>
            </a:r>
            <a:endParaRPr lang="en-US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89456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American Meteorological Society Annual Meeting</a:t>
            </a:r>
            <a:br>
              <a:rPr lang="en-US" sz="1600" dirty="0" smtClean="0"/>
            </a:br>
            <a:r>
              <a:rPr lang="en-US" sz="1600" dirty="0" smtClean="0"/>
              <a:t>Seventh Conference on Transition of Research to Operations</a:t>
            </a:r>
            <a:br>
              <a:rPr lang="en-US" sz="1600" dirty="0" smtClean="0"/>
            </a:br>
            <a:r>
              <a:rPr lang="en-US" sz="1600" dirty="0" smtClean="0"/>
              <a:t>2.2 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1600" dirty="0" smtClean="0"/>
              <a:t> 24 January 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9244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Data Integrator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operational </a:t>
            </a:r>
            <a:r>
              <a:rPr lang="en-US" dirty="0" smtClean="0"/>
              <a:t>meteorologist is still largely responsible for condensing raw data to information, and then making a decision from that information.</a:t>
            </a:r>
          </a:p>
          <a:p>
            <a:r>
              <a:rPr lang="en-US" dirty="0" smtClean="0"/>
              <a:t>The more data that is available, the more they have to review, evaluate, and compare.</a:t>
            </a:r>
          </a:p>
          <a:p>
            <a:r>
              <a:rPr lang="en-US" dirty="0" smtClean="0"/>
              <a:t>There is a r</a:t>
            </a:r>
            <a:r>
              <a:rPr lang="en-US" dirty="0" smtClean="0"/>
              <a:t>isk </a:t>
            </a:r>
            <a:r>
              <a:rPr lang="en-US" dirty="0" smtClean="0"/>
              <a:t>of decreased situational awareness and solution awareness.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1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745552" y="736971"/>
            <a:ext cx="3652897" cy="365289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Personal Awareness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600200" y="2563419"/>
            <a:ext cx="3652897" cy="365289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endParaRPr lang="en-US" sz="2400" b="1" dirty="0" smtClean="0">
              <a:solidFill>
                <a:srgbClr val="000000"/>
              </a:solidFill>
            </a:endParaRPr>
          </a:p>
          <a:p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Situational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Awareness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86200" y="2563419"/>
            <a:ext cx="3652897" cy="3652897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b="1" dirty="0" smtClean="0">
              <a:solidFill>
                <a:schemeClr val="tx1"/>
              </a:solidFill>
            </a:endParaRPr>
          </a:p>
          <a:p>
            <a:pPr algn="r"/>
            <a:endParaRPr lang="en-US" sz="2400" b="1" dirty="0">
              <a:solidFill>
                <a:schemeClr val="tx1"/>
              </a:solidFill>
            </a:endParaRPr>
          </a:p>
          <a:p>
            <a:pPr algn="r"/>
            <a:endParaRPr lang="en-US" sz="2400" b="1" dirty="0">
              <a:solidFill>
                <a:schemeClr val="tx1"/>
              </a:solidFill>
            </a:endParaRPr>
          </a:p>
          <a:p>
            <a:pPr algn="r"/>
            <a:endParaRPr lang="en-US" sz="2400" b="1" dirty="0" smtClean="0">
              <a:solidFill>
                <a:schemeClr val="tx1"/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tx1"/>
                </a:solidFill>
              </a:rPr>
              <a:t>Solution</a:t>
            </a:r>
          </a:p>
          <a:p>
            <a:pPr algn="r"/>
            <a:r>
              <a:rPr lang="en-US" sz="2400" b="1" dirty="0" smtClean="0">
                <a:solidFill>
                  <a:schemeClr val="tx1"/>
                </a:solidFill>
              </a:rPr>
              <a:t>Awareness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70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Expert Forecasters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Determine what aspects of the forecast are challenging</a:t>
            </a:r>
          </a:p>
          <a:p>
            <a:r>
              <a:rPr lang="en-US" dirty="0" smtClean="0"/>
              <a:t>Examine the situation with a larger lens</a:t>
            </a:r>
          </a:p>
          <a:p>
            <a:r>
              <a:rPr lang="en-US" dirty="0" smtClean="0"/>
              <a:t>Observe weather conditions directly</a:t>
            </a:r>
          </a:p>
          <a:p>
            <a:r>
              <a:rPr lang="en-US" dirty="0" smtClean="0"/>
              <a:t>Alter </a:t>
            </a:r>
            <a:r>
              <a:rPr lang="en-US" dirty="0" smtClean="0"/>
              <a:t>methods depending on the scenario</a:t>
            </a:r>
          </a:p>
          <a:p>
            <a:r>
              <a:rPr lang="en-US" dirty="0" smtClean="0"/>
              <a:t>Have a mental representation that incorporates the dynamical and physical basis for weather phenomena</a:t>
            </a:r>
          </a:p>
          <a:p>
            <a:r>
              <a:rPr lang="en-US" dirty="0" smtClean="0"/>
              <a:t>Use their mental representation to complete different deliverables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“Understanding Skilled Weather Forecasting: Implication</a:t>
            </a:r>
          </a:p>
          <a:p>
            <a:pPr algn="r"/>
            <a:r>
              <a:rPr lang="en-US" sz="1400" dirty="0" smtClean="0"/>
              <a:t> for Training and the Design of Forecasting Tools”</a:t>
            </a:r>
          </a:p>
          <a:p>
            <a:pPr algn="r"/>
            <a:r>
              <a:rPr lang="en-US" sz="1200" dirty="0" err="1" smtClean="0"/>
              <a:t>Pliske</a:t>
            </a:r>
            <a:r>
              <a:rPr lang="en-US" sz="1200" dirty="0" smtClean="0"/>
              <a:t> et al., June 1997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2866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2213276" y="1024021"/>
            <a:ext cx="945950" cy="81547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159226" y="1839495"/>
            <a:ext cx="945950" cy="81547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4105176" y="2658979"/>
            <a:ext cx="945950" cy="815474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5051126" y="1843505"/>
            <a:ext cx="945950" cy="815474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997076" y="997284"/>
            <a:ext cx="945950" cy="815474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7888976" y="2654969"/>
            <a:ext cx="945950" cy="815474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6943026" y="1843505"/>
            <a:ext cx="945950" cy="815474"/>
          </a:xfrm>
          <a:prstGeom prst="triangl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21376" y="2658979"/>
            <a:ext cx="945950" cy="81547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1267326" y="1839495"/>
            <a:ext cx="945950" cy="81547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44760" y="3470443"/>
            <a:ext cx="12221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GOES-R ABI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106910" y="2671374"/>
            <a:ext cx="148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Adjacent Radar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052860" y="1851526"/>
            <a:ext cx="148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Adjacent Radar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960" y="3470443"/>
            <a:ext cx="1333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GOES-R GLM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728560" y="3474453"/>
            <a:ext cx="1206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Surface </a:t>
            </a:r>
            <a:r>
              <a:rPr lang="en-US" sz="1600" dirty="0" err="1" smtClean="0"/>
              <a:t>Obs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998810" y="2658979"/>
            <a:ext cx="10079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Lightning</a:t>
            </a:r>
            <a:br>
              <a:rPr lang="en-US" sz="1600" dirty="0" smtClean="0"/>
            </a:br>
            <a:r>
              <a:rPr lang="en-US" sz="1600" dirty="0" smtClean="0"/>
              <a:t>Networks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5836660" y="1811785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Model Output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890710" y="2658979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Model Output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782610" y="2671374"/>
            <a:ext cx="1371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Supplemental</a:t>
            </a:r>
            <a:br>
              <a:rPr lang="en-US" sz="1600" dirty="0" smtClean="0"/>
            </a:br>
            <a:r>
              <a:rPr lang="en-US" sz="1600" dirty="0" smtClean="0"/>
              <a:t>Information</a:t>
            </a:r>
            <a:endParaRPr lang="en-US" sz="1600" dirty="0"/>
          </a:p>
        </p:txBody>
      </p:sp>
      <p:pic>
        <p:nvPicPr>
          <p:cNvPr id="28" name="Picture 27" descr="AA0538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74" y="3970418"/>
            <a:ext cx="1881052" cy="2743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385835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Feature Monitoring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572002" y="385835"/>
            <a:ext cx="457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Environment Monitoring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650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Severe Storm Monitoring</a:t>
            </a:r>
            <a:endParaRPr lang="en-US" sz="20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08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06910" y="2671374"/>
            <a:ext cx="12747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Multi-Radar</a:t>
            </a:r>
            <a:br>
              <a:rPr lang="en-US" sz="1600" dirty="0" smtClean="0"/>
            </a:br>
            <a:r>
              <a:rPr lang="en-US" sz="1600" dirty="0" smtClean="0"/>
              <a:t>Multi-Sensor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998810" y="2658979"/>
            <a:ext cx="1171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ProbSevere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890710" y="2658979"/>
            <a:ext cx="1252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Model Blend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782610" y="2671374"/>
            <a:ext cx="9871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Historical</a:t>
            </a:r>
            <a:br>
              <a:rPr lang="en-US" sz="1600" dirty="0" smtClean="0"/>
            </a:br>
            <a:r>
              <a:rPr lang="en-US" sz="1600" dirty="0" smtClean="0"/>
              <a:t>Analogs</a:t>
            </a:r>
            <a:endParaRPr lang="en-US" sz="1600" dirty="0"/>
          </a:p>
        </p:txBody>
      </p:sp>
      <p:pic>
        <p:nvPicPr>
          <p:cNvPr id="28" name="Picture 27" descr="AA0538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74" y="3970418"/>
            <a:ext cx="1881052" cy="2743200"/>
          </a:xfrm>
          <a:prstGeom prst="rect">
            <a:avLst/>
          </a:prstGeom>
        </p:spPr>
      </p:pic>
      <p:sp>
        <p:nvSpPr>
          <p:cNvPr id="30" name="Diamond 29"/>
          <p:cNvSpPr/>
          <p:nvPr/>
        </p:nvSpPr>
        <p:spPr>
          <a:xfrm>
            <a:off x="1267326" y="1740569"/>
            <a:ext cx="914400" cy="9144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3159226" y="1740569"/>
            <a:ext cx="914400" cy="9144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/>
          <p:cNvSpPr/>
          <p:nvPr/>
        </p:nvSpPr>
        <p:spPr>
          <a:xfrm>
            <a:off x="5055326" y="1740569"/>
            <a:ext cx="914400" cy="914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6943026" y="1740569"/>
            <a:ext cx="914400" cy="914400"/>
          </a:xfrm>
          <a:prstGeom prst="diamon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" y="385835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Feature Monitoring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4572002" y="385835"/>
            <a:ext cx="457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Environment Monitoring</a:t>
            </a:r>
            <a:endParaRPr lang="en-US" sz="2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0" y="1650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Severe Storm Monitoring</a:t>
            </a:r>
            <a:endParaRPr lang="en-US" sz="2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18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R2O in “Big Data” 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with a gap in the </a:t>
            </a:r>
            <a:r>
              <a:rPr lang="en-US" dirty="0" smtClean="0"/>
              <a:t>analyst </a:t>
            </a:r>
            <a:r>
              <a:rPr lang="en-US" dirty="0" smtClean="0"/>
              <a:t>mental representation.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Work backwards to connect the data to the gap.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Create integrated information from the data.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Determine which improvements can lead to the most </a:t>
            </a:r>
            <a:r>
              <a:rPr lang="en-US" dirty="0" smtClean="0"/>
              <a:t>sizable skill </a:t>
            </a:r>
            <a:r>
              <a:rPr lang="en-US" dirty="0" smtClean="0"/>
              <a:t>impacts through an iterative process.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1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use of “big data” requires better training for analysts to understand new intermediary </a:t>
            </a:r>
            <a:r>
              <a:rPr lang="en-US" dirty="0" smtClean="0"/>
              <a:t>quantities and integrate them into their mental representations.</a:t>
            </a:r>
            <a:endParaRPr lang="en-US" dirty="0" smtClean="0"/>
          </a:p>
          <a:p>
            <a:r>
              <a:rPr lang="en-US" dirty="0" smtClean="0"/>
              <a:t>“Big data” must provide congruent derived </a:t>
            </a:r>
            <a:r>
              <a:rPr lang="en-US" dirty="0" smtClean="0"/>
              <a:t>products from observing systems </a:t>
            </a:r>
            <a:r>
              <a:rPr lang="en-US" dirty="0" smtClean="0"/>
              <a:t>and output fields from </a:t>
            </a:r>
            <a:r>
              <a:rPr lang="en-US" dirty="0" smtClean="0"/>
              <a:t>numerical weather prediction models.</a:t>
            </a:r>
          </a:p>
          <a:p>
            <a:r>
              <a:rPr lang="en-US" dirty="0" smtClean="0"/>
              <a:t>Focus on “</a:t>
            </a:r>
            <a:r>
              <a:rPr lang="en-US" dirty="0"/>
              <a:t>u</a:t>
            </a:r>
            <a:r>
              <a:rPr lang="en-US" dirty="0" smtClean="0"/>
              <a:t>se-inspired” science for the best R2O.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3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Remember the “fit for use” value proposition. More </a:t>
            </a:r>
            <a:r>
              <a:rPr lang="en-US" dirty="0" smtClean="0"/>
              <a:t>“big data” is not necessarily better.</a:t>
            </a:r>
          </a:p>
          <a:p>
            <a:r>
              <a:rPr lang="en-US" dirty="0"/>
              <a:t>Understanding the decision and the decisional inputs is critical to leveraging the value within “big data”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R2O </a:t>
            </a:r>
            <a:r>
              <a:rPr lang="en-US" dirty="0" smtClean="0"/>
              <a:t>must stop the </a:t>
            </a:r>
            <a:r>
              <a:rPr lang="en-US" dirty="0" smtClean="0"/>
              <a:t>“big data” DRIP.</a:t>
            </a:r>
          </a:p>
          <a:p>
            <a:pPr lvl="1"/>
            <a:r>
              <a:rPr lang="en-US" dirty="0" smtClean="0"/>
              <a:t>Data </a:t>
            </a:r>
            <a:r>
              <a:rPr lang="en-US" dirty="0" smtClean="0"/>
              <a:t>Rich, Information </a:t>
            </a:r>
            <a:r>
              <a:rPr lang="en-US" dirty="0" smtClean="0"/>
              <a:t>Poor</a:t>
            </a:r>
            <a:endParaRPr lang="en-US" dirty="0" smtClean="0"/>
          </a:p>
          <a:p>
            <a:r>
              <a:rPr lang="en-US" dirty="0" smtClean="0"/>
              <a:t>We need a Weather </a:t>
            </a:r>
            <a:r>
              <a:rPr lang="en-US" b="1" dirty="0" smtClean="0"/>
              <a:t>Data</a:t>
            </a:r>
            <a:r>
              <a:rPr lang="en-US" dirty="0" smtClean="0"/>
              <a:t> Ready Nation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56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pic>
        <p:nvPicPr>
          <p:cNvPr id="7" name="Picture Placeholder 6" descr="j021607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r="577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989012"/>
          </a:xfrm>
        </p:spPr>
        <p:txBody>
          <a:bodyPr>
            <a:normAutofit/>
          </a:bodyPr>
          <a:lstStyle/>
          <a:p>
            <a:r>
              <a:rPr lang="en-US" sz="1600" dirty="0" smtClean="0"/>
              <a:t>E-Mail: </a:t>
            </a:r>
            <a:r>
              <a:rPr lang="en-US" sz="1600" dirty="0" err="1" smtClean="0"/>
              <a:t>jordan.gerth</a:t>
            </a:r>
            <a:r>
              <a:rPr lang="en-US" sz="1600" dirty="0" err="1" smtClean="0"/>
              <a:t>@</a:t>
            </a:r>
            <a:r>
              <a:rPr lang="en-US" sz="1600" dirty="0" err="1" smtClean="0"/>
              <a:t>ssec.wisc.edu</a:t>
            </a:r>
            <a:endParaRPr lang="en-US" sz="1600" dirty="0" smtClean="0"/>
          </a:p>
          <a:p>
            <a:r>
              <a:rPr lang="en-US" sz="1600" dirty="0"/>
              <a:t>Twitter: @</a:t>
            </a:r>
            <a:r>
              <a:rPr lang="en-US" sz="1600" dirty="0" err="1" smtClean="0"/>
              <a:t>jjgerth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1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Principles for Accessible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Science benefits from more data</a:t>
            </a:r>
          </a:p>
          <a:p>
            <a:r>
              <a:rPr lang="en-US" dirty="0" smtClean="0"/>
              <a:t>Data should be reasonably accessible</a:t>
            </a:r>
          </a:p>
          <a:p>
            <a:r>
              <a:rPr lang="en-US" dirty="0" smtClean="0"/>
              <a:t>Government scientific data should be free</a:t>
            </a:r>
          </a:p>
          <a:p>
            <a:r>
              <a:rPr lang="en-US" dirty="0" smtClean="0"/>
              <a:t>Data should be managed before collection begins</a:t>
            </a:r>
          </a:p>
          <a:p>
            <a:r>
              <a:rPr lang="en-US" dirty="0" smtClean="0"/>
              <a:t>Data should be compatible over common technical platforms</a:t>
            </a:r>
          </a:p>
          <a:p>
            <a:r>
              <a:rPr lang="en-US" dirty="0" smtClean="0"/>
              <a:t>Data should be available promptly</a:t>
            </a:r>
          </a:p>
          <a:p>
            <a:r>
              <a:rPr lang="en-US" dirty="0" smtClean="0"/>
              <a:t>Data policies should encourage collaboration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2616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Principles for Promoting Access to Federal Government-Supported Scientific</a:t>
            </a:r>
          </a:p>
          <a:p>
            <a:pPr algn="r"/>
            <a:r>
              <a:rPr lang="en-US" sz="1400" dirty="0" smtClean="0"/>
              <a:t>Data and Research Findings through International Scientific Cooperation</a:t>
            </a:r>
          </a:p>
          <a:p>
            <a:pPr algn="r"/>
            <a:r>
              <a:rPr lang="en-US" sz="1200" dirty="0" smtClean="0"/>
              <a:t>Interagency Working Group on Open Data Sharing Policy, December 2016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036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 smtClean="0"/>
              <a:t>Big Data” </a:t>
            </a: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New environmental satellites</a:t>
            </a:r>
          </a:p>
          <a:p>
            <a:pPr lvl="1"/>
            <a:r>
              <a:rPr lang="en-US" dirty="0" smtClean="0"/>
              <a:t>“Better, better, better”</a:t>
            </a:r>
          </a:p>
          <a:p>
            <a:r>
              <a:rPr lang="en-US" dirty="0" smtClean="0"/>
              <a:t>Improved numerical weather prediction capabilities</a:t>
            </a:r>
          </a:p>
          <a:p>
            <a:pPr lvl="1"/>
            <a:r>
              <a:rPr lang="en-US" dirty="0" smtClean="0"/>
              <a:t>Resolution, skill, and ensembles</a:t>
            </a:r>
            <a:endParaRPr lang="en-US" dirty="0"/>
          </a:p>
          <a:p>
            <a:r>
              <a:rPr lang="en-US" dirty="0" smtClean="0"/>
              <a:t>Big Data = More Data</a:t>
            </a:r>
          </a:p>
          <a:p>
            <a:r>
              <a:rPr lang="en-US" dirty="0" smtClean="0"/>
              <a:t>More Data = More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3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PSS_Products_Bubble_Char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effectLst>
            <a:glow rad="317500">
              <a:schemeClr val="tx1">
                <a:alpha val="75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 rot="16200000">
            <a:off x="8079837" y="5793836"/>
            <a:ext cx="1789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Source: STAR JPSS</a:t>
            </a:r>
            <a:endParaRPr lang="en-US" sz="1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15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Types of “Big Data”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“Big data” </a:t>
            </a:r>
            <a:r>
              <a:rPr lang="en-US" dirty="0" smtClean="0"/>
              <a:t>sets can be characterized as either</a:t>
            </a:r>
          </a:p>
          <a:p>
            <a:r>
              <a:rPr lang="en-US" dirty="0" smtClean="0"/>
              <a:t>similar to existing data sets, </a:t>
            </a:r>
            <a:r>
              <a:rPr lang="en-US" dirty="0" smtClean="0"/>
              <a:t>but </a:t>
            </a:r>
            <a:r>
              <a:rPr lang="en-US" dirty="0" smtClean="0"/>
              <a:t>with better </a:t>
            </a:r>
            <a:r>
              <a:rPr lang="en-US" dirty="0" smtClean="0"/>
              <a:t>coverage or </a:t>
            </a:r>
            <a:r>
              <a:rPr lang="en-US" dirty="0" smtClean="0"/>
              <a:t>resolution, or from a new observing platform,</a:t>
            </a:r>
          </a:p>
          <a:p>
            <a:pPr lvl="1"/>
            <a:r>
              <a:rPr lang="en-US" dirty="0" smtClean="0"/>
              <a:t>More voluminous</a:t>
            </a:r>
            <a:endParaRPr lang="en-US" dirty="0" smtClean="0"/>
          </a:p>
          <a:p>
            <a:r>
              <a:rPr lang="en-US" dirty="0" smtClean="0"/>
              <a:t>or unlike anything seen or used before.</a:t>
            </a:r>
          </a:p>
          <a:p>
            <a:pPr lvl="1"/>
            <a:r>
              <a:rPr lang="en-US" dirty="0" smtClean="0"/>
              <a:t>A </a:t>
            </a:r>
            <a:r>
              <a:rPr lang="en-US" dirty="0" smtClean="0"/>
              <a:t>new method of measuring/detecting a quantity or </a:t>
            </a:r>
            <a:r>
              <a:rPr lang="en-US" dirty="0" smtClean="0"/>
              <a:t>phenomena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7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1214_himawari8_water_vapor_band_8_Dateline_TB_pireps_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2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“Big Data”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Today’s operational meteorologist has </a:t>
            </a:r>
            <a:r>
              <a:rPr lang="en-US" dirty="0" smtClean="0"/>
              <a:t>the same amount of time to consider all available </a:t>
            </a:r>
            <a:r>
              <a:rPr lang="en-US" dirty="0" smtClean="0"/>
              <a:t>data!</a:t>
            </a:r>
            <a:endParaRPr lang="en-US" dirty="0" smtClean="0"/>
          </a:p>
          <a:p>
            <a:r>
              <a:rPr lang="en-US" dirty="0" smtClean="0"/>
              <a:t>Technical systems and communications bandwidth must evolve to support access and timeliness requirements.</a:t>
            </a:r>
          </a:p>
          <a:p>
            <a:r>
              <a:rPr lang="en-US" dirty="0" smtClean="0"/>
              <a:t>Determining how to present new data to the analyst and formally assessing its relative value is challenging.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Data-Information Continuum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7756" y="1801344"/>
            <a:ext cx="1691088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Raw Data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41615" y="5752244"/>
            <a:ext cx="203929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Information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4627" y="3293733"/>
            <a:ext cx="3091436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Derived Quantities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48241" y="4261379"/>
            <a:ext cx="3984209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Visualization Techniques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24952" y="2324564"/>
            <a:ext cx="5181526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Converted/Relational Quantities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12237" y="5229024"/>
            <a:ext cx="5256216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Blended/Combined/Multi-Source</a:t>
            </a:r>
            <a:endParaRPr lang="en-US" sz="2800" b="1" dirty="0"/>
          </a:p>
        </p:txBody>
      </p:sp>
      <p:cxnSp>
        <p:nvCxnSpPr>
          <p:cNvPr id="18" name="Straight Arrow Connector 17"/>
          <p:cNvCxnSpPr>
            <a:stCxn id="9" idx="2"/>
            <a:endCxn id="15" idx="1"/>
          </p:cNvCxnSpPr>
          <p:nvPr/>
        </p:nvCxnSpPr>
        <p:spPr>
          <a:xfrm>
            <a:off x="943300" y="2324564"/>
            <a:ext cx="1281652" cy="261610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2"/>
            <a:endCxn id="11" idx="1"/>
          </p:cNvCxnSpPr>
          <p:nvPr/>
        </p:nvCxnSpPr>
        <p:spPr>
          <a:xfrm>
            <a:off x="943300" y="2324564"/>
            <a:ext cx="1551327" cy="1230779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2"/>
            <a:endCxn id="14" idx="1"/>
          </p:cNvCxnSpPr>
          <p:nvPr/>
        </p:nvCxnSpPr>
        <p:spPr>
          <a:xfrm>
            <a:off x="943300" y="2324564"/>
            <a:ext cx="1104941" cy="2198425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2"/>
            <a:endCxn id="16" idx="1"/>
          </p:cNvCxnSpPr>
          <p:nvPr/>
        </p:nvCxnSpPr>
        <p:spPr>
          <a:xfrm>
            <a:off x="943300" y="2324564"/>
            <a:ext cx="468937" cy="3166070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3"/>
            <a:endCxn id="10" idx="0"/>
          </p:cNvCxnSpPr>
          <p:nvPr/>
        </p:nvCxnSpPr>
        <p:spPr>
          <a:xfrm>
            <a:off x="7406478" y="2586174"/>
            <a:ext cx="554782" cy="3166070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1" idx="3"/>
            <a:endCxn id="10" idx="0"/>
          </p:cNvCxnSpPr>
          <p:nvPr/>
        </p:nvCxnSpPr>
        <p:spPr>
          <a:xfrm>
            <a:off x="5586063" y="3555343"/>
            <a:ext cx="2375197" cy="2196901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4" idx="3"/>
            <a:endCxn id="10" idx="0"/>
          </p:cNvCxnSpPr>
          <p:nvPr/>
        </p:nvCxnSpPr>
        <p:spPr>
          <a:xfrm>
            <a:off x="6032450" y="4522989"/>
            <a:ext cx="1928810" cy="1229255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  <a:endCxn id="10" idx="0"/>
          </p:cNvCxnSpPr>
          <p:nvPr/>
        </p:nvCxnSpPr>
        <p:spPr>
          <a:xfrm>
            <a:off x="6668453" y="5490634"/>
            <a:ext cx="1292807" cy="261610"/>
          </a:xfrm>
          <a:prstGeom prst="straightConnector1">
            <a:avLst/>
          </a:prstGeom>
          <a:ln w="57150" cmpd="sng">
            <a:solidFill>
              <a:srgbClr val="FFFFFF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5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Data Becomes Skill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25057" y="2324564"/>
            <a:ext cx="193497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Knowledge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918" y="3898940"/>
            <a:ext cx="2574217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Analyst Mental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Representation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839042" y="5711038"/>
            <a:ext cx="847758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Skill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4360" y="2062954"/>
            <a:ext cx="93787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Data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851595" y="3637330"/>
            <a:ext cx="203929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Information</a:t>
            </a:r>
          </a:p>
        </p:txBody>
      </p:sp>
      <p:cxnSp>
        <p:nvCxnSpPr>
          <p:cNvPr id="12" name="Straight Arrow Connector 11"/>
          <p:cNvCxnSpPr>
            <a:stCxn id="9" idx="2"/>
            <a:endCxn id="10" idx="0"/>
          </p:cNvCxnSpPr>
          <p:nvPr/>
        </p:nvCxnSpPr>
        <p:spPr>
          <a:xfrm>
            <a:off x="943299" y="2586174"/>
            <a:ext cx="1927941" cy="1051156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3"/>
            <a:endCxn id="6" idx="1"/>
          </p:cNvCxnSpPr>
          <p:nvPr/>
        </p:nvCxnSpPr>
        <p:spPr>
          <a:xfrm>
            <a:off x="3890885" y="3898940"/>
            <a:ext cx="1139033" cy="477054"/>
          </a:xfrm>
          <a:prstGeom prst="straightConnector1">
            <a:avLst/>
          </a:prstGeom>
          <a:ln w="5715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5" idx="3"/>
            <a:endCxn id="6" idx="0"/>
          </p:cNvCxnSpPr>
          <p:nvPr/>
        </p:nvCxnSpPr>
        <p:spPr>
          <a:xfrm>
            <a:off x="4360027" y="2586174"/>
            <a:ext cx="1957000" cy="131276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7" idx="1"/>
          </p:cNvCxnSpPr>
          <p:nvPr/>
        </p:nvCxnSpPr>
        <p:spPr>
          <a:xfrm>
            <a:off x="6317027" y="4853047"/>
            <a:ext cx="1522015" cy="111960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93751"/>
      </p:ext>
    </p:extLst>
  </p:cSld>
  <p:clrMapOvr>
    <a:masterClrMapping/>
  </p:clrMapOvr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269</TotalTime>
  <Words>692</Words>
  <Application>Microsoft Macintosh PowerPoint</Application>
  <PresentationFormat>On-screen Show (4:3)</PresentationFormat>
  <Paragraphs>132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Twilight</vt:lpstr>
      <vt:lpstr>Evolving R2O in the Era of “Big Data” Meteorology</vt:lpstr>
      <vt:lpstr>Principles for Accessible Data</vt:lpstr>
      <vt:lpstr>“Big Data” Meteorology</vt:lpstr>
      <vt:lpstr>PowerPoint Presentation</vt:lpstr>
      <vt:lpstr>Two Types of “Big Data”</vt:lpstr>
      <vt:lpstr>PowerPoint Presentation</vt:lpstr>
      <vt:lpstr>Constraints on “Big Data”</vt:lpstr>
      <vt:lpstr>Data-Information Continuum</vt:lpstr>
      <vt:lpstr>How Data Becomes Skill</vt:lpstr>
      <vt:lpstr>Human Data Integrator</vt:lpstr>
      <vt:lpstr>PowerPoint Presentation</vt:lpstr>
      <vt:lpstr>What Expert Forecasters Do</vt:lpstr>
      <vt:lpstr>PowerPoint Presentation</vt:lpstr>
      <vt:lpstr>PowerPoint Presentation</vt:lpstr>
      <vt:lpstr>Best R2O in “Big Data” Era</vt:lpstr>
      <vt:lpstr>Conclusions</vt:lpstr>
      <vt:lpstr>Conclusions</vt:lpstr>
      <vt:lpstr>Contact Information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37</cp:revision>
  <dcterms:created xsi:type="dcterms:W3CDTF">2017-01-18T00:31:50Z</dcterms:created>
  <dcterms:modified xsi:type="dcterms:W3CDTF">2017-01-21T05:18:25Z</dcterms:modified>
</cp:coreProperties>
</file>