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2"/>
  </p:notesMasterIdLst>
  <p:sldIdLst>
    <p:sldId id="256" r:id="rId2"/>
    <p:sldId id="271" r:id="rId3"/>
    <p:sldId id="305" r:id="rId4"/>
    <p:sldId id="257" r:id="rId5"/>
    <p:sldId id="296" r:id="rId6"/>
    <p:sldId id="295" r:id="rId7"/>
    <p:sldId id="294" r:id="rId8"/>
    <p:sldId id="288" r:id="rId9"/>
    <p:sldId id="289" r:id="rId10"/>
    <p:sldId id="290" r:id="rId11"/>
    <p:sldId id="291" r:id="rId12"/>
    <p:sldId id="292" r:id="rId13"/>
    <p:sldId id="293" r:id="rId14"/>
    <p:sldId id="277" r:id="rId15"/>
    <p:sldId id="301" r:id="rId16"/>
    <p:sldId id="276" r:id="rId17"/>
    <p:sldId id="258" r:id="rId18"/>
    <p:sldId id="270" r:id="rId19"/>
    <p:sldId id="269" r:id="rId20"/>
    <p:sldId id="302" r:id="rId21"/>
    <p:sldId id="286" r:id="rId22"/>
    <p:sldId id="285" r:id="rId23"/>
    <p:sldId id="287" r:id="rId24"/>
    <p:sldId id="297" r:id="rId25"/>
    <p:sldId id="284" r:id="rId26"/>
    <p:sldId id="304" r:id="rId27"/>
    <p:sldId id="273" r:id="rId28"/>
    <p:sldId id="298" r:id="rId29"/>
    <p:sldId id="300" r:id="rId30"/>
    <p:sldId id="30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864" autoAdjust="0"/>
  </p:normalViewPr>
  <p:slideViewPr>
    <p:cSldViewPr>
      <p:cViewPr varScale="1">
        <p:scale>
          <a:sx n="92" d="100"/>
          <a:sy n="92" d="100"/>
        </p:scale>
        <p:origin x="-1260" y="-108"/>
      </p:cViewPr>
      <p:guideLst>
        <p:guide orient="horz" pos="2160"/>
        <p:guide pos="2880"/>
      </p:guideLst>
    </p:cSldViewPr>
  </p:slideViewPr>
  <p:notesTextViewPr>
    <p:cViewPr>
      <p:scale>
        <a:sx n="1" d="1"/>
        <a:sy n="1" d="1"/>
      </p:scale>
      <p:origin x="0" y="0"/>
    </p:cViewPr>
  </p:notesTextViewPr>
  <p:sorterViewPr>
    <p:cViewPr>
      <p:scale>
        <a:sx n="100" d="100"/>
        <a:sy n="100" d="100"/>
      </p:scale>
      <p:origin x="0" y="5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1E5A03-A03E-417C-99F7-DCDB53EFA17B}" type="datetimeFigureOut">
              <a:rPr lang="en-US" smtClean="0"/>
              <a:t>10/1/2010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857751-DD81-42E0-BA45-C8D2DEC9D8B9}" type="slidenum">
              <a:rPr lang="en-US" smtClean="0"/>
              <a:t>‹#›</a:t>
            </a:fld>
            <a:endParaRPr lang="en-US"/>
          </a:p>
        </p:txBody>
      </p:sp>
    </p:spTree>
    <p:extLst>
      <p:ext uri="{BB962C8B-B14F-4D97-AF65-F5344CB8AC3E}">
        <p14:creationId xmlns:p14="http://schemas.microsoft.com/office/powerpoint/2010/main" val="1570520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857751-DD81-42E0-BA45-C8D2DEC9D8B9}" type="slidenum">
              <a:rPr lang="en-US" smtClean="0"/>
              <a:t>21</a:t>
            </a:fld>
            <a:endParaRPr lang="en-US"/>
          </a:p>
        </p:txBody>
      </p:sp>
    </p:spTree>
    <p:extLst>
      <p:ext uri="{BB962C8B-B14F-4D97-AF65-F5344CB8AC3E}">
        <p14:creationId xmlns:p14="http://schemas.microsoft.com/office/powerpoint/2010/main" val="945887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857751-DD81-42E0-BA45-C8D2DEC9D8B9}" type="slidenum">
              <a:rPr lang="en-US" smtClean="0"/>
              <a:t>26</a:t>
            </a:fld>
            <a:endParaRPr lang="en-US"/>
          </a:p>
        </p:txBody>
      </p:sp>
    </p:spTree>
    <p:extLst>
      <p:ext uri="{BB962C8B-B14F-4D97-AF65-F5344CB8AC3E}">
        <p14:creationId xmlns:p14="http://schemas.microsoft.com/office/powerpoint/2010/main" val="1450389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E6F64B-6DD8-490F-AB1A-6DFDFCBA13C1}" type="slidenum">
              <a:rPr lang="en-US"/>
              <a:pPr/>
              <a:t>27</a:t>
            </a:fld>
            <a:endParaRPr lang="en-US"/>
          </a:p>
        </p:txBody>
      </p:sp>
      <p:sp>
        <p:nvSpPr>
          <p:cNvPr id="52226" name="Rectangle 2"/>
          <p:cNvSpPr>
            <a:spLocks noGrp="1" noRot="1" noChangeAspect="1" noChangeArrowheads="1" noTextEdit="1"/>
          </p:cNvSpPr>
          <p:nvPr>
            <p:ph type="sldImg"/>
          </p:nvPr>
        </p:nvSpPr>
        <p:spPr>
          <a:xfrm>
            <a:off x="1150938" y="692150"/>
            <a:ext cx="4554537" cy="3416300"/>
          </a:xfrm>
          <a:ln/>
        </p:spPr>
      </p:sp>
      <p:sp>
        <p:nvSpPr>
          <p:cNvPr id="52227" name="Rectangle 3"/>
          <p:cNvSpPr>
            <a:spLocks noGrp="1" noChangeArrowheads="1"/>
          </p:cNvSpPr>
          <p:nvPr>
            <p:ph type="body" idx="1"/>
          </p:nvPr>
        </p:nvSpPr>
        <p:spPr>
          <a:xfrm>
            <a:off x="965200" y="4197350"/>
            <a:ext cx="5027613" cy="4116388"/>
          </a:xfrm>
        </p:spPr>
        <p:txBody>
          <a:bodyPr/>
          <a:lstStyle/>
          <a:p>
            <a:pPr marL="171450" indent="-171450"/>
            <a:endParaRPr lang="en-US" b="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Boudra</a:t>
            </a:r>
            <a:r>
              <a:rPr lang="en-US" dirty="0" smtClean="0"/>
              <a:t>, D. B., 1981: A study of the early winter effects of the Great Lakes. I: Comparison of very fine scale numerical simulations with observed data. </a:t>
            </a:r>
            <a:r>
              <a:rPr lang="en-US" i="1" dirty="0" smtClean="0"/>
              <a:t>Mon. </a:t>
            </a:r>
            <a:r>
              <a:rPr lang="en-US" i="1" dirty="0" err="1" smtClean="0"/>
              <a:t>Wea</a:t>
            </a:r>
            <a:r>
              <a:rPr lang="en-US" i="1" dirty="0" smtClean="0"/>
              <a:t>. Rev.</a:t>
            </a:r>
            <a:r>
              <a:rPr lang="en-US" dirty="0" smtClean="0"/>
              <a:t>, </a:t>
            </a:r>
            <a:r>
              <a:rPr lang="en-US" b="1" dirty="0" smtClean="0"/>
              <a:t>109</a:t>
            </a:r>
            <a:r>
              <a:rPr lang="en-US" dirty="0" smtClean="0"/>
              <a:t>:2507–2526.</a:t>
            </a:r>
          </a:p>
          <a:p>
            <a:r>
              <a:rPr lang="en-US" dirty="0" smtClean="0"/>
              <a:t>Chuang, H-Y. and P. J. </a:t>
            </a:r>
            <a:r>
              <a:rPr lang="en-US" dirty="0" err="1" smtClean="0"/>
              <a:t>Sousounis</a:t>
            </a:r>
            <a:r>
              <a:rPr lang="en-US" dirty="0" smtClean="0"/>
              <a:t>. 2003. The impact of the prevailing synoptic situation on the lake-aggregate effect. </a:t>
            </a:r>
            <a:r>
              <a:rPr lang="en-US" i="1" dirty="0" smtClean="0"/>
              <a:t>Mon. </a:t>
            </a:r>
            <a:r>
              <a:rPr lang="en-US" i="1" dirty="0" err="1" smtClean="0"/>
              <a:t>Wea</a:t>
            </a:r>
            <a:r>
              <a:rPr lang="en-US" i="1" dirty="0" smtClean="0"/>
              <a:t>. Rev.</a:t>
            </a:r>
            <a:r>
              <a:rPr lang="en-US" dirty="0" smtClean="0"/>
              <a:t>, </a:t>
            </a:r>
            <a:r>
              <a:rPr lang="en-US" b="1" dirty="0" smtClean="0"/>
              <a:t>131</a:t>
            </a:r>
            <a:r>
              <a:rPr lang="en-US" dirty="0" smtClean="0"/>
              <a:t>:990–1010.</a:t>
            </a:r>
          </a:p>
          <a:p>
            <a:r>
              <a:rPr lang="en-US" dirty="0" smtClean="0"/>
              <a:t>Cox, H. J., 1917: Influence of the Great Lakes upon movement of high and low pressure areas. </a:t>
            </a:r>
            <a:r>
              <a:rPr lang="en-US" i="1" dirty="0" smtClean="0"/>
              <a:t>Proc. Second Pan Amer. Sci. </a:t>
            </a:r>
            <a:r>
              <a:rPr lang="en-US" i="1" dirty="0" err="1" smtClean="0"/>
              <a:t>Congr</a:t>
            </a:r>
            <a:r>
              <a:rPr lang="en-US" i="1" dirty="0" smtClean="0"/>
              <a:t>.</a:t>
            </a:r>
            <a:r>
              <a:rPr lang="en-US" dirty="0" smtClean="0"/>
              <a:t>, </a:t>
            </a:r>
            <a:r>
              <a:rPr lang="en-US" b="1" dirty="0" smtClean="0"/>
              <a:t>2</a:t>
            </a:r>
            <a:r>
              <a:rPr lang="en-US" dirty="0" smtClean="0"/>
              <a:t>:432–459.</a:t>
            </a:r>
          </a:p>
          <a:p>
            <a:r>
              <a:rPr lang="en-US" dirty="0" smtClean="0"/>
              <a:t>Craven, J. P., 2010.  Personal communication.</a:t>
            </a:r>
          </a:p>
          <a:p>
            <a:r>
              <a:rPr lang="en-US" dirty="0" err="1" smtClean="0"/>
              <a:t>Danard</a:t>
            </a:r>
            <a:r>
              <a:rPr lang="en-US" dirty="0" smtClean="0"/>
              <a:t>, M. B. and G. V. </a:t>
            </a:r>
            <a:r>
              <a:rPr lang="en-US" dirty="0" err="1" smtClean="0"/>
              <a:t>Rao</a:t>
            </a:r>
            <a:r>
              <a:rPr lang="en-US" dirty="0" smtClean="0"/>
              <a:t>, 1972: Numerical study of the effects of the Great Lakes on a winter cyclone. </a:t>
            </a:r>
            <a:r>
              <a:rPr lang="en-US" i="1" dirty="0" smtClean="0"/>
              <a:t>Mon. </a:t>
            </a:r>
            <a:r>
              <a:rPr lang="en-US" i="1" dirty="0" err="1" smtClean="0"/>
              <a:t>Wea</a:t>
            </a:r>
            <a:r>
              <a:rPr lang="en-US" i="1" dirty="0" smtClean="0"/>
              <a:t>. Rev.</a:t>
            </a:r>
            <a:r>
              <a:rPr lang="en-US" dirty="0" smtClean="0"/>
              <a:t>, </a:t>
            </a:r>
            <a:r>
              <a:rPr lang="en-US" b="1" dirty="0" smtClean="0"/>
              <a:t>100</a:t>
            </a:r>
            <a:r>
              <a:rPr lang="en-US" dirty="0" smtClean="0"/>
              <a:t>:374–382.</a:t>
            </a:r>
          </a:p>
          <a:p>
            <a:r>
              <a:rPr lang="en-US" dirty="0" err="1" smtClean="0"/>
              <a:t>Petterssen</a:t>
            </a:r>
            <a:r>
              <a:rPr lang="en-US" dirty="0" smtClean="0"/>
              <a:t>, S. and P. A. Calabrese, 1959: On some weather influences due to warming of the air by the Great Lakes in winter. </a:t>
            </a:r>
            <a:r>
              <a:rPr lang="en-US" i="1" dirty="0" smtClean="0"/>
              <a:t>J. Meteor.</a:t>
            </a:r>
            <a:r>
              <a:rPr lang="en-US" dirty="0" smtClean="0"/>
              <a:t>, </a:t>
            </a:r>
            <a:r>
              <a:rPr lang="en-US" b="1" dirty="0" smtClean="0"/>
              <a:t>16</a:t>
            </a:r>
            <a:r>
              <a:rPr lang="en-US" dirty="0" smtClean="0"/>
              <a:t>:646–652.</a:t>
            </a:r>
          </a:p>
          <a:p>
            <a:r>
              <a:rPr lang="en-US" dirty="0" err="1" smtClean="0"/>
              <a:t>Kristovich</a:t>
            </a:r>
            <a:r>
              <a:rPr lang="en-US" dirty="0" smtClean="0"/>
              <a:t>, D. A R. and N. F. Laird. 1998. Observations of widespread lake-effect cloudiness: Influences of lake surface temperatures and upwind conditions. </a:t>
            </a:r>
            <a:r>
              <a:rPr lang="en-US" i="1" dirty="0" err="1" smtClean="0"/>
              <a:t>Wea</a:t>
            </a:r>
            <a:r>
              <a:rPr lang="en-US" i="1" dirty="0" smtClean="0"/>
              <a:t>. Forecasting</a:t>
            </a:r>
            <a:r>
              <a:rPr lang="en-US" dirty="0" smtClean="0"/>
              <a:t> </a:t>
            </a:r>
            <a:r>
              <a:rPr lang="en-US" b="1" dirty="0" smtClean="0"/>
              <a:t>13</a:t>
            </a:r>
            <a:r>
              <a:rPr lang="en-US" dirty="0" smtClean="0"/>
              <a:t>:811–821.</a:t>
            </a:r>
          </a:p>
          <a:p>
            <a:r>
              <a:rPr lang="en-US" dirty="0" err="1" smtClean="0"/>
              <a:t>Sousounis</a:t>
            </a:r>
            <a:r>
              <a:rPr lang="en-US" dirty="0" smtClean="0"/>
              <a:t>, P. J. and J. M. Fritsch, 1994: Lake aggregate </a:t>
            </a:r>
            <a:r>
              <a:rPr lang="en-US" dirty="0" err="1" smtClean="0"/>
              <a:t>mesoscale</a:t>
            </a:r>
            <a:r>
              <a:rPr lang="en-US" dirty="0" smtClean="0"/>
              <a:t> disturbances. Part II: A case study of the effects on regional and synoptic-scale weather systems. </a:t>
            </a:r>
            <a:r>
              <a:rPr lang="en-US" i="1" dirty="0" smtClean="0"/>
              <a:t>Bull. Amer. Meteor. Soc.</a:t>
            </a:r>
            <a:r>
              <a:rPr lang="en-US" dirty="0" smtClean="0"/>
              <a:t>, </a:t>
            </a:r>
            <a:r>
              <a:rPr lang="en-US" b="1" dirty="0" smtClean="0"/>
              <a:t>75</a:t>
            </a:r>
            <a:r>
              <a:rPr lang="en-US" dirty="0" smtClean="0"/>
              <a:t>:1793–1812.</a:t>
            </a:r>
          </a:p>
        </p:txBody>
      </p:sp>
      <p:sp>
        <p:nvSpPr>
          <p:cNvPr id="4" name="Slide Number Placeholder 3"/>
          <p:cNvSpPr>
            <a:spLocks noGrp="1"/>
          </p:cNvSpPr>
          <p:nvPr>
            <p:ph type="sldNum" sz="quarter" idx="10"/>
          </p:nvPr>
        </p:nvSpPr>
        <p:spPr/>
        <p:txBody>
          <a:bodyPr/>
          <a:lstStyle/>
          <a:p>
            <a:fld id="{D4857751-DD81-42E0-BA45-C8D2DEC9D8B9}" type="slidenum">
              <a:rPr lang="en-US" smtClean="0"/>
              <a:t>6</a:t>
            </a:fld>
            <a:endParaRPr lang="en-US"/>
          </a:p>
        </p:txBody>
      </p:sp>
    </p:spTree>
    <p:extLst>
      <p:ext uri="{BB962C8B-B14F-4D97-AF65-F5344CB8AC3E}">
        <p14:creationId xmlns:p14="http://schemas.microsoft.com/office/powerpoint/2010/main" val="1237288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9B54296-7922-4B23-BD3C-0430910EE84D}" type="datetimeFigureOut">
              <a:rPr lang="en-US" smtClean="0"/>
              <a:t>10/1/2010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CC8BD-9A44-4694-A4B2-DDE3CF5B7C6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B54296-7922-4B23-BD3C-0430910EE84D}" type="datetimeFigureOut">
              <a:rPr lang="en-US" smtClean="0"/>
              <a:t>10/1/2010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CC8BD-9A44-4694-A4B2-DDE3CF5B7C6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09B54296-7922-4B23-BD3C-0430910EE84D}" type="datetimeFigureOut">
              <a:rPr lang="en-US" smtClean="0"/>
              <a:t>10/1/2010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CC8BD-9A44-4694-A4B2-DDE3CF5B7C64}"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B54296-7922-4B23-BD3C-0430910EE84D}" type="datetimeFigureOut">
              <a:rPr lang="en-US" smtClean="0"/>
              <a:t>10/1/2010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CC8BD-9A44-4694-A4B2-DDE3CF5B7C64}"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B54296-7922-4B23-BD3C-0430910EE84D}" type="datetimeFigureOut">
              <a:rPr lang="en-US" smtClean="0"/>
              <a:t>10/1/2010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CC8BD-9A44-4694-A4B2-DDE3CF5B7C6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9B54296-7922-4B23-BD3C-0430910EE84D}" type="datetimeFigureOut">
              <a:rPr lang="en-US" smtClean="0"/>
              <a:t>10/1/2010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CCC8BD-9A44-4694-A4B2-DDE3CF5B7C64}"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9B54296-7922-4B23-BD3C-0430910EE84D}" type="datetimeFigureOut">
              <a:rPr lang="en-US" smtClean="0"/>
              <a:t>10/1/2010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CCC8BD-9A44-4694-A4B2-DDE3CF5B7C6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B54296-7922-4B23-BD3C-0430910EE84D}" type="datetimeFigureOut">
              <a:rPr lang="en-US" smtClean="0"/>
              <a:t>10/1/2010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CCC8BD-9A44-4694-A4B2-DDE3CF5B7C6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09B54296-7922-4B23-BD3C-0430910EE84D}" type="datetimeFigureOut">
              <a:rPr lang="en-US" smtClean="0"/>
              <a:t>10/1/2010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CCC8BD-9A44-4694-A4B2-DDE3CF5B7C6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9B54296-7922-4B23-BD3C-0430910EE84D}" type="datetimeFigureOut">
              <a:rPr lang="en-US" smtClean="0"/>
              <a:t>10/1/2010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CCC8BD-9A44-4694-A4B2-DDE3CF5B7C64}"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B54296-7922-4B23-BD3C-0430910EE84D}" type="datetimeFigureOut">
              <a:rPr lang="en-US" smtClean="0"/>
              <a:t>10/1/2010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CCC8BD-9A44-4694-A4B2-DDE3CF5B7C64}"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09B54296-7922-4B23-BD3C-0430910EE84D}" type="datetimeFigureOut">
              <a:rPr lang="en-US" smtClean="0"/>
              <a:t>10/1/2010</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D2CCC8BD-9A44-4694-A4B2-DDE3CF5B7C64}"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gif"/><Relationship Id="rId7" Type="http://schemas.openxmlformats.org/officeDocument/2006/relationships/hyperlink" Target="http://cimss.ssec.wisc.edu/"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hyperlink" Target="http://www.star.nesdis.noaa.gov/" TargetMode="External"/><Relationship Id="rId4" Type="http://schemas.openxmlformats.org/officeDocument/2006/relationships/image" Target="../media/image11.gif"/></Relationships>
</file>

<file path=ppt/slides/_rels/slide12.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13.png"/><Relationship Id="rId3" Type="http://schemas.openxmlformats.org/officeDocument/2006/relationships/image" Target="../media/image14.gif"/><Relationship Id="rId7" Type="http://schemas.openxmlformats.org/officeDocument/2006/relationships/image" Target="../media/image18.gif"/><Relationship Id="rId12" Type="http://schemas.openxmlformats.org/officeDocument/2006/relationships/hyperlink" Target="http://cimss.ssec.wisc.edu/"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gif"/><Relationship Id="rId11" Type="http://schemas.openxmlformats.org/officeDocument/2006/relationships/image" Target="../media/image22.gif"/><Relationship Id="rId5" Type="http://schemas.openxmlformats.org/officeDocument/2006/relationships/image" Target="../media/image16.gif"/><Relationship Id="rId15" Type="http://schemas.openxmlformats.org/officeDocument/2006/relationships/image" Target="../media/image12.png"/><Relationship Id="rId10" Type="http://schemas.openxmlformats.org/officeDocument/2006/relationships/image" Target="../media/image21.gif"/><Relationship Id="rId4" Type="http://schemas.openxmlformats.org/officeDocument/2006/relationships/image" Target="../media/image15.gif"/><Relationship Id="rId9" Type="http://schemas.openxmlformats.org/officeDocument/2006/relationships/image" Target="../media/image20.gif"/><Relationship Id="rId14" Type="http://schemas.openxmlformats.org/officeDocument/2006/relationships/hyperlink" Target="http://www.star.nesdis.noaa.gov/"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gif"/><Relationship Id="rId5" Type="http://schemas.openxmlformats.org/officeDocument/2006/relationships/image" Target="../media/image44.gif"/><Relationship Id="rId4" Type="http://schemas.openxmlformats.org/officeDocument/2006/relationships/image" Target="../media/image43.gif"/></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hyperlink" Target="http://www.goes-r.gov/images/GOES-R_Color_hres.jp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Best Practices for NWP:  The Nexus of Satellite Observations and Initial </a:t>
            </a:r>
            <a:r>
              <a:rPr lang="en-US" dirty="0" smtClean="0"/>
              <a:t>Conditions</a:t>
            </a:r>
            <a:endParaRPr lang="en-US" dirty="0"/>
          </a:p>
        </p:txBody>
      </p:sp>
      <p:sp>
        <p:nvSpPr>
          <p:cNvPr id="3" name="Subtitle 2"/>
          <p:cNvSpPr>
            <a:spLocks noGrp="1"/>
          </p:cNvSpPr>
          <p:nvPr>
            <p:ph type="subTitle" idx="1"/>
          </p:nvPr>
        </p:nvSpPr>
        <p:spPr/>
        <p:txBody>
          <a:bodyPr>
            <a:normAutofit/>
          </a:bodyPr>
          <a:lstStyle/>
          <a:p>
            <a:r>
              <a:rPr lang="en-US" b="1" dirty="0" smtClean="0"/>
              <a:t>Jordan </a:t>
            </a:r>
            <a:r>
              <a:rPr lang="en-US" b="1" dirty="0" err="1" smtClean="0"/>
              <a:t>Gerth</a:t>
            </a:r>
            <a:r>
              <a:rPr lang="en-US" dirty="0" smtClean="0"/>
              <a:t>, Research Assistant</a:t>
            </a:r>
          </a:p>
          <a:p>
            <a:r>
              <a:rPr lang="en-US" sz="1600" dirty="0" smtClean="0"/>
              <a:t>Cooperative Institute for Meteorological Satellite Studies</a:t>
            </a:r>
          </a:p>
          <a:p>
            <a:r>
              <a:rPr lang="en-US" sz="1600" dirty="0" smtClean="0"/>
              <a:t>University of Wisconsin</a:t>
            </a:r>
          </a:p>
        </p:txBody>
      </p:sp>
      <p:pic>
        <p:nvPicPr>
          <p:cNvPr id="5" name="Picture 2" descr="http://cimss.ssec.wisc.edu/logo/fullsize/cimss-logo-b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5472636"/>
            <a:ext cx="2101634" cy="13853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GOES-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514600"/>
            <a:ext cx="22209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895600" y="6400800"/>
            <a:ext cx="6011863"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smtClean="0"/>
              <a:t>Session VII – Tuesday, October 5, 2010</a:t>
            </a:r>
          </a:p>
          <a:p>
            <a:pPr algn="ctr"/>
            <a:r>
              <a:rPr lang="en-US" sz="1100" dirty="0" smtClean="0"/>
              <a:t>National Weather Association Annual Meeting, Tucson, Arizona</a:t>
            </a:r>
            <a:endParaRPr lang="en-US" sz="1100" dirty="0"/>
          </a:p>
        </p:txBody>
      </p:sp>
    </p:spTree>
    <p:extLst>
      <p:ext uri="{BB962C8B-B14F-4D97-AF65-F5344CB8AC3E}">
        <p14:creationId xmlns:p14="http://schemas.microsoft.com/office/powerpoint/2010/main" val="125644746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ChangeArrowheads="1"/>
          </p:cNvSpPr>
          <p:nvPr>
            <p:ph idx="1"/>
          </p:nvPr>
        </p:nvSpPr>
        <p:spPr>
          <a:xfrm>
            <a:off x="1659467" y="3331104"/>
            <a:ext cx="7408333" cy="3450696"/>
          </a:xfrm>
        </p:spPr>
        <p:txBody>
          <a:bodyPr>
            <a:normAutofit fontScale="92500" lnSpcReduction="10000"/>
          </a:bodyPr>
          <a:lstStyle/>
          <a:p>
            <a:pPr>
              <a:lnSpc>
                <a:spcPct val="80000"/>
              </a:lnSpc>
            </a:pPr>
            <a:r>
              <a:rPr lang="en-US" sz="2000" dirty="0" smtClean="0"/>
              <a:t>CRAS model initialized on December 7, 2009, 12:00 UTC, using GFS boundary conditions and GFS initial conditions with GOES Sounder assimilated in a 12-hour spin-up.</a:t>
            </a:r>
          </a:p>
          <a:p>
            <a:pPr>
              <a:lnSpc>
                <a:spcPct val="80000"/>
              </a:lnSpc>
            </a:pPr>
            <a:r>
              <a:rPr lang="en-US" sz="2000" dirty="0" smtClean="0"/>
              <a:t>CRAS chosen for experiment due to moisture correction, control performance, and surface low development on northern end of track envelope consisting of operational models (over Lake Michigan instead of Lower Michigan).</a:t>
            </a:r>
          </a:p>
          <a:p>
            <a:pPr>
              <a:lnSpc>
                <a:spcPct val="80000"/>
              </a:lnSpc>
            </a:pPr>
            <a:r>
              <a:rPr lang="en-US" sz="2000" dirty="0" smtClean="0"/>
              <a:t>Spatial model resolution of 45 kilometers chosen in order to assess impact of Great Lakes on the synoptic scale.</a:t>
            </a:r>
          </a:p>
          <a:p>
            <a:pPr>
              <a:lnSpc>
                <a:spcPct val="80000"/>
              </a:lnSpc>
            </a:pPr>
            <a:r>
              <a:rPr lang="en-US" sz="2000" dirty="0" smtClean="0"/>
              <a:t>Control run:  Sea surface (skin) temperatures based on observations of roughly 4 degrees Celsius (39 degrees Fahrenheit).  The skin temperature does not change during the simulation.</a:t>
            </a:r>
          </a:p>
          <a:p>
            <a:pPr>
              <a:lnSpc>
                <a:spcPct val="80000"/>
              </a:lnSpc>
            </a:pPr>
            <a:r>
              <a:rPr lang="en-US" sz="2000" dirty="0" smtClean="0"/>
              <a:t>Ice run:  Model water grid points of the Great Lakes changed to ice.</a:t>
            </a:r>
          </a:p>
          <a:p>
            <a:pPr>
              <a:lnSpc>
                <a:spcPct val="80000"/>
              </a:lnSpc>
            </a:pPr>
            <a:r>
              <a:rPr lang="en-US" sz="2000" dirty="0" smtClean="0"/>
              <a:t>Hot run:  Sea surface temperature of Great Lakes increased systematically 5 K from the observation.</a:t>
            </a:r>
          </a:p>
        </p:txBody>
      </p:sp>
      <p:sp>
        <p:nvSpPr>
          <p:cNvPr id="111618" name="Rectangle 2"/>
          <p:cNvSpPr>
            <a:spLocks noGrp="1" noChangeArrowheads="1"/>
          </p:cNvSpPr>
          <p:nvPr>
            <p:ph type="title"/>
          </p:nvPr>
        </p:nvSpPr>
        <p:spPr>
          <a:xfrm>
            <a:off x="4114800" y="338328"/>
            <a:ext cx="4572000" cy="1252728"/>
          </a:xfrm>
        </p:spPr>
        <p:txBody>
          <a:bodyPr>
            <a:normAutofit fontScale="90000"/>
          </a:bodyPr>
          <a:lstStyle/>
          <a:p>
            <a:r>
              <a:rPr lang="en-US" dirty="0" smtClean="0"/>
              <a:t>Experiment Design</a:t>
            </a:r>
          </a:p>
        </p:txBody>
      </p:sp>
      <p:pic>
        <p:nvPicPr>
          <p:cNvPr id="4" name="Picture 2" descr="observ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304800"/>
            <a:ext cx="3727451" cy="279558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2"/>
          <p:cNvSpPr txBox="1">
            <a:spLocks noChangeArrowheads="1"/>
          </p:cNvSpPr>
          <p:nvPr/>
        </p:nvSpPr>
        <p:spPr bwMode="auto">
          <a:xfrm rot="16200000">
            <a:off x="-1312783" y="1541384"/>
            <a:ext cx="28717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000" dirty="0" smtClean="0">
                <a:cs typeface="Arial" charset="0"/>
              </a:rPr>
              <a:t>Image credit:  </a:t>
            </a:r>
            <a:r>
              <a:rPr lang="en-US" sz="1000" dirty="0">
                <a:cs typeface="Arial" charset="0"/>
              </a:rPr>
              <a:t>Jeff Craven, NOAA/NWS MKX</a:t>
            </a:r>
          </a:p>
        </p:txBody>
      </p:sp>
    </p:spTree>
    <p:extLst>
      <p:ext uri="{BB962C8B-B14F-4D97-AF65-F5344CB8AC3E}">
        <p14:creationId xmlns:p14="http://schemas.microsoft.com/office/powerpoint/2010/main" val="3812161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descr="cras45na_irbt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4696" name="Picture 8" descr="cras45na_snow_ani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764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4697" name="Picture 9" descr="NESDIS STA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750" y="733425"/>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14698" name="Picture 10" descr="CIMSS">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838200"/>
            <a:ext cx="1123950" cy="742950"/>
          </a:xfrm>
          <a:prstGeom prst="rect">
            <a:avLst/>
          </a:prstGeom>
          <a:noFill/>
          <a:extLst>
            <a:ext uri="{909E8E84-426E-40DD-AFC4-6F175D3DCCD1}">
              <a14:hiddenFill xmlns:a14="http://schemas.microsoft.com/office/drawing/2010/main">
                <a:solidFill>
                  <a:srgbClr val="FFFFFF"/>
                </a:solidFill>
              </a14:hiddenFill>
            </a:ext>
          </a:extLst>
        </p:spPr>
      </p:pic>
      <p:sp>
        <p:nvSpPr>
          <p:cNvPr id="114699" name="Text Box 11"/>
          <p:cNvSpPr txBox="1">
            <a:spLocks noChangeArrowheads="1"/>
          </p:cNvSpPr>
          <p:nvPr/>
        </p:nvSpPr>
        <p:spPr bwMode="auto">
          <a:xfrm>
            <a:off x="0" y="5181600"/>
            <a:ext cx="4572000" cy="1569660"/>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b="1" dirty="0" smtClean="0"/>
              <a:t>3-hourly Simulated </a:t>
            </a:r>
            <a:r>
              <a:rPr lang="en-US" b="1" dirty="0"/>
              <a:t>I</a:t>
            </a:r>
            <a:r>
              <a:rPr lang="en-US" b="1" dirty="0" smtClean="0"/>
              <a:t>nfrared Window</a:t>
            </a:r>
          </a:p>
          <a:p>
            <a:pPr>
              <a:spcBef>
                <a:spcPct val="50000"/>
              </a:spcBef>
            </a:pPr>
            <a:r>
              <a:rPr lang="en-US" dirty="0" smtClean="0"/>
              <a:t>11 micron brightness temperature</a:t>
            </a:r>
          </a:p>
          <a:p>
            <a:pPr>
              <a:spcBef>
                <a:spcPct val="50000"/>
              </a:spcBef>
            </a:pPr>
            <a:endParaRPr lang="en-US" dirty="0" smtClean="0"/>
          </a:p>
          <a:p>
            <a:pPr>
              <a:spcBef>
                <a:spcPct val="50000"/>
              </a:spcBef>
            </a:pPr>
            <a:r>
              <a:rPr lang="en-US" sz="1600" i="1" dirty="0" smtClean="0"/>
              <a:t>Loop duration:  60 hours</a:t>
            </a:r>
            <a:endParaRPr lang="en-US" sz="1600" i="1" dirty="0"/>
          </a:p>
        </p:txBody>
      </p:sp>
      <p:sp>
        <p:nvSpPr>
          <p:cNvPr id="114700" name="Text Box 12"/>
          <p:cNvSpPr txBox="1">
            <a:spLocks noChangeArrowheads="1"/>
          </p:cNvSpPr>
          <p:nvPr/>
        </p:nvSpPr>
        <p:spPr bwMode="auto">
          <a:xfrm>
            <a:off x="4572000" y="5181600"/>
            <a:ext cx="4572000" cy="1477328"/>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b="1" dirty="0" smtClean="0"/>
              <a:t>3-hourly Accumulated Precipitation</a:t>
            </a:r>
            <a:endParaRPr lang="en-US" b="1" dirty="0"/>
          </a:p>
          <a:p>
            <a:pPr>
              <a:spcBef>
                <a:spcPct val="50000"/>
              </a:spcBef>
            </a:pPr>
            <a:r>
              <a:rPr lang="en-US" dirty="0" smtClean="0"/>
              <a:t>Snow (blue), sleet (cyan), </a:t>
            </a:r>
            <a:r>
              <a:rPr lang="en-US" dirty="0"/>
              <a:t>freezing </a:t>
            </a:r>
            <a:r>
              <a:rPr lang="en-US" dirty="0" smtClean="0"/>
              <a:t>rain (yellow), </a:t>
            </a:r>
            <a:r>
              <a:rPr lang="en-US" dirty="0"/>
              <a:t>and liquid rain </a:t>
            </a:r>
            <a:r>
              <a:rPr lang="en-US" dirty="0" smtClean="0"/>
              <a:t>(green) included</a:t>
            </a:r>
          </a:p>
          <a:p>
            <a:pPr>
              <a:spcBef>
                <a:spcPct val="50000"/>
              </a:spcBef>
            </a:pPr>
            <a:r>
              <a:rPr lang="en-US" dirty="0" smtClean="0"/>
              <a:t>Diagnosed from model thermal profile</a:t>
            </a:r>
            <a:endParaRPr lang="en-US" dirty="0"/>
          </a:p>
        </p:txBody>
      </p:sp>
      <p:sp>
        <p:nvSpPr>
          <p:cNvPr id="10" name="Text Box 2"/>
          <p:cNvSpPr txBox="1">
            <a:spLocks noChangeArrowheads="1"/>
          </p:cNvSpPr>
          <p:nvPr/>
        </p:nvSpPr>
        <p:spPr bwMode="auto">
          <a:xfrm>
            <a:off x="228600" y="2286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2400" b="1" dirty="0" smtClean="0">
                <a:solidFill>
                  <a:schemeClr val="bg1"/>
                </a:solidFill>
              </a:rPr>
              <a:t>Results of CRAS “Ice” Run</a:t>
            </a:r>
            <a:endParaRPr lang="en-US" sz="2400" b="1" dirty="0">
              <a:solidFill>
                <a:schemeClr val="bg1"/>
              </a:solidFill>
            </a:endParaRPr>
          </a:p>
        </p:txBody>
      </p:sp>
    </p:spTree>
    <p:extLst>
      <p:ext uri="{BB962C8B-B14F-4D97-AF65-F5344CB8AC3E}">
        <p14:creationId xmlns:p14="http://schemas.microsoft.com/office/powerpoint/2010/main" val="3572007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ras45na_850_aniic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4096" y="2288286"/>
            <a:ext cx="3044952" cy="2283714"/>
          </a:xfrm>
          <a:prstGeom prst="rect">
            <a:avLst/>
          </a:prstGeom>
          <a:noFill/>
          <a:extLst>
            <a:ext uri="{909E8E84-426E-40DD-AFC4-6F175D3DCCD1}">
              <a14:hiddenFill xmlns:a14="http://schemas.microsoft.com/office/drawing/2010/main">
                <a:solidFill>
                  <a:srgbClr val="FFFFFF"/>
                </a:solidFill>
              </a14:hiddenFill>
            </a:ext>
          </a:extLst>
        </p:spPr>
      </p:pic>
      <p:pic>
        <p:nvPicPr>
          <p:cNvPr id="108547" name="Picture 3" descr="cras45na_850_aniheat"/>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4096" y="4574286"/>
            <a:ext cx="3044952" cy="2283714"/>
          </a:xfrm>
          <a:prstGeom prst="rect">
            <a:avLst/>
          </a:prstGeom>
          <a:noFill/>
          <a:extLst>
            <a:ext uri="{909E8E84-426E-40DD-AFC4-6F175D3DCCD1}">
              <a14:hiddenFill xmlns:a14="http://schemas.microsoft.com/office/drawing/2010/main">
                <a:solidFill>
                  <a:srgbClr val="FFFFFF"/>
                </a:solidFill>
              </a14:hiddenFill>
            </a:ext>
          </a:extLst>
        </p:spPr>
      </p:pic>
      <p:pic>
        <p:nvPicPr>
          <p:cNvPr id="108548" name="Picture 4" descr="cras45na_850_anibench"/>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1048" y="0"/>
            <a:ext cx="3044952" cy="22837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ras45na_500_anibench"/>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 y="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ras45na_500_aniice"/>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 y="2286000"/>
            <a:ext cx="3044952" cy="22837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ras45na_500_anihea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 y="4572000"/>
            <a:ext cx="3044952" cy="22837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ras45na_slp_anibench"/>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9048" y="0"/>
            <a:ext cx="3044952" cy="22837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ras45na_slp_aniice"/>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99048" y="2288286"/>
            <a:ext cx="3044952" cy="22837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ras45na_slp_aniheat"/>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99048" y="4574286"/>
            <a:ext cx="3044952" cy="2283714"/>
          </a:xfrm>
          <a:prstGeom prst="rect">
            <a:avLst/>
          </a:prstGeom>
          <a:noFill/>
          <a:extLst>
            <a:ext uri="{909E8E84-426E-40DD-AFC4-6F175D3DCCD1}">
              <a14:hiddenFill xmlns:a14="http://schemas.microsoft.com/office/drawing/2010/main">
                <a:solidFill>
                  <a:srgbClr val="FFFFFF"/>
                </a:solidFill>
              </a14:hiddenFill>
            </a:ext>
          </a:extLst>
        </p:spPr>
      </p:pic>
      <p:sp>
        <p:nvSpPr>
          <p:cNvPr id="108551" name="Text Box 7"/>
          <p:cNvSpPr txBox="1">
            <a:spLocks noChangeArrowheads="1"/>
          </p:cNvSpPr>
          <p:nvPr/>
        </p:nvSpPr>
        <p:spPr bwMode="auto">
          <a:xfrm>
            <a:off x="5905500" y="89892"/>
            <a:ext cx="419100" cy="6463308"/>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dirty="0" smtClean="0">
                <a:latin typeface="Arial Black" pitchFamily="34" charset="0"/>
                <a:cs typeface="Aharoni" pitchFamily="2" charset="-79"/>
              </a:rPr>
              <a:t>CONTROL</a:t>
            </a:r>
          </a:p>
          <a:p>
            <a:pPr algn="ctr">
              <a:spcBef>
                <a:spcPct val="50000"/>
              </a:spcBef>
            </a:pPr>
            <a:endParaRPr lang="en-US" dirty="0">
              <a:latin typeface="Arial Black" pitchFamily="34" charset="0"/>
              <a:cs typeface="Aharoni" pitchFamily="2" charset="-79"/>
            </a:endParaRPr>
          </a:p>
          <a:p>
            <a:pPr algn="ctr">
              <a:spcBef>
                <a:spcPct val="50000"/>
              </a:spcBef>
            </a:pPr>
            <a:endParaRPr lang="en-US" dirty="0" smtClean="0">
              <a:latin typeface="Arial Black" pitchFamily="34" charset="0"/>
              <a:cs typeface="Aharoni" pitchFamily="2" charset="-79"/>
            </a:endParaRPr>
          </a:p>
          <a:p>
            <a:pPr algn="ctr">
              <a:spcBef>
                <a:spcPct val="50000"/>
              </a:spcBef>
            </a:pPr>
            <a:r>
              <a:rPr lang="en-US" dirty="0" smtClean="0">
                <a:latin typeface="Arial Black" pitchFamily="34" charset="0"/>
                <a:cs typeface="Aharoni" pitchFamily="2" charset="-79"/>
              </a:rPr>
              <a:t>ICE</a:t>
            </a:r>
          </a:p>
          <a:p>
            <a:pPr algn="ctr">
              <a:spcBef>
                <a:spcPct val="50000"/>
              </a:spcBef>
            </a:pPr>
            <a:endParaRPr lang="en-US" dirty="0">
              <a:latin typeface="Arial Black" pitchFamily="34" charset="0"/>
              <a:cs typeface="Aharoni" pitchFamily="2" charset="-79"/>
            </a:endParaRPr>
          </a:p>
          <a:p>
            <a:pPr algn="ctr">
              <a:spcBef>
                <a:spcPct val="50000"/>
              </a:spcBef>
            </a:pPr>
            <a:endParaRPr lang="en-US" dirty="0" smtClean="0">
              <a:latin typeface="Arial Black" pitchFamily="34" charset="0"/>
              <a:cs typeface="Aharoni" pitchFamily="2" charset="-79"/>
            </a:endParaRPr>
          </a:p>
          <a:p>
            <a:pPr algn="ctr">
              <a:spcBef>
                <a:spcPct val="50000"/>
              </a:spcBef>
            </a:pPr>
            <a:endParaRPr lang="en-US" dirty="0">
              <a:latin typeface="Arial Black" pitchFamily="34" charset="0"/>
              <a:cs typeface="Aharoni" pitchFamily="2" charset="-79"/>
            </a:endParaRPr>
          </a:p>
          <a:p>
            <a:pPr algn="ctr">
              <a:spcBef>
                <a:spcPct val="50000"/>
              </a:spcBef>
            </a:pPr>
            <a:endParaRPr lang="en-US" dirty="0" smtClean="0">
              <a:latin typeface="Arial Black" pitchFamily="34" charset="0"/>
              <a:cs typeface="Aharoni" pitchFamily="2" charset="-79"/>
            </a:endParaRPr>
          </a:p>
          <a:p>
            <a:pPr algn="ctr">
              <a:spcBef>
                <a:spcPct val="50000"/>
              </a:spcBef>
            </a:pPr>
            <a:r>
              <a:rPr lang="en-US" dirty="0" smtClean="0">
                <a:latin typeface="Arial Black" pitchFamily="34" charset="0"/>
                <a:cs typeface="Aharoni" pitchFamily="2" charset="-79"/>
              </a:rPr>
              <a:t>HOT</a:t>
            </a:r>
            <a:endParaRPr lang="en-US" dirty="0">
              <a:latin typeface="Arial Black" pitchFamily="34" charset="0"/>
              <a:cs typeface="Aharoni" pitchFamily="2" charset="-79"/>
            </a:endParaRPr>
          </a:p>
        </p:txBody>
      </p:sp>
      <p:sp>
        <p:nvSpPr>
          <p:cNvPr id="17" name="Text Box 7"/>
          <p:cNvSpPr txBox="1">
            <a:spLocks noChangeArrowheads="1"/>
          </p:cNvSpPr>
          <p:nvPr/>
        </p:nvSpPr>
        <p:spPr bwMode="auto">
          <a:xfrm>
            <a:off x="2857500" y="89892"/>
            <a:ext cx="419100" cy="6463308"/>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dirty="0" smtClean="0">
                <a:latin typeface="Arial Black" pitchFamily="34" charset="0"/>
                <a:cs typeface="Aharoni" pitchFamily="2" charset="-79"/>
              </a:rPr>
              <a:t>CONTROL</a:t>
            </a:r>
          </a:p>
          <a:p>
            <a:pPr algn="ctr">
              <a:spcBef>
                <a:spcPct val="50000"/>
              </a:spcBef>
            </a:pPr>
            <a:endParaRPr lang="en-US" dirty="0">
              <a:latin typeface="Arial Black" pitchFamily="34" charset="0"/>
              <a:cs typeface="Aharoni" pitchFamily="2" charset="-79"/>
            </a:endParaRPr>
          </a:p>
          <a:p>
            <a:pPr algn="ctr">
              <a:spcBef>
                <a:spcPct val="50000"/>
              </a:spcBef>
            </a:pPr>
            <a:endParaRPr lang="en-US" dirty="0" smtClean="0">
              <a:latin typeface="Arial Black" pitchFamily="34" charset="0"/>
              <a:cs typeface="Aharoni" pitchFamily="2" charset="-79"/>
            </a:endParaRPr>
          </a:p>
          <a:p>
            <a:pPr algn="ctr">
              <a:spcBef>
                <a:spcPct val="50000"/>
              </a:spcBef>
            </a:pPr>
            <a:r>
              <a:rPr lang="en-US" dirty="0" smtClean="0">
                <a:latin typeface="Arial Black" pitchFamily="34" charset="0"/>
                <a:cs typeface="Aharoni" pitchFamily="2" charset="-79"/>
              </a:rPr>
              <a:t>ICE</a:t>
            </a:r>
          </a:p>
          <a:p>
            <a:pPr algn="ctr">
              <a:spcBef>
                <a:spcPct val="50000"/>
              </a:spcBef>
            </a:pPr>
            <a:endParaRPr lang="en-US" dirty="0">
              <a:latin typeface="Arial Black" pitchFamily="34" charset="0"/>
              <a:cs typeface="Aharoni" pitchFamily="2" charset="-79"/>
            </a:endParaRPr>
          </a:p>
          <a:p>
            <a:pPr algn="ctr">
              <a:spcBef>
                <a:spcPct val="50000"/>
              </a:spcBef>
            </a:pPr>
            <a:endParaRPr lang="en-US" dirty="0" smtClean="0">
              <a:latin typeface="Arial Black" pitchFamily="34" charset="0"/>
              <a:cs typeface="Aharoni" pitchFamily="2" charset="-79"/>
            </a:endParaRPr>
          </a:p>
          <a:p>
            <a:pPr algn="ctr">
              <a:spcBef>
                <a:spcPct val="50000"/>
              </a:spcBef>
            </a:pPr>
            <a:endParaRPr lang="en-US" dirty="0">
              <a:latin typeface="Arial Black" pitchFamily="34" charset="0"/>
              <a:cs typeface="Aharoni" pitchFamily="2" charset="-79"/>
            </a:endParaRPr>
          </a:p>
          <a:p>
            <a:pPr algn="ctr">
              <a:spcBef>
                <a:spcPct val="50000"/>
              </a:spcBef>
            </a:pPr>
            <a:endParaRPr lang="en-US" dirty="0" smtClean="0">
              <a:latin typeface="Arial Black" pitchFamily="34" charset="0"/>
              <a:cs typeface="Aharoni" pitchFamily="2" charset="-79"/>
            </a:endParaRPr>
          </a:p>
          <a:p>
            <a:pPr algn="ctr">
              <a:spcBef>
                <a:spcPct val="50000"/>
              </a:spcBef>
            </a:pPr>
            <a:r>
              <a:rPr lang="en-US" dirty="0" smtClean="0">
                <a:latin typeface="Arial Black" pitchFamily="34" charset="0"/>
                <a:cs typeface="Aharoni" pitchFamily="2" charset="-79"/>
              </a:rPr>
              <a:t>HOT</a:t>
            </a:r>
            <a:endParaRPr lang="en-US" dirty="0">
              <a:latin typeface="Arial Black" pitchFamily="34" charset="0"/>
              <a:cs typeface="Aharoni" pitchFamily="2" charset="-79"/>
            </a:endParaRPr>
          </a:p>
        </p:txBody>
      </p:sp>
      <p:sp>
        <p:nvSpPr>
          <p:cNvPr id="2" name="TextBox 1"/>
          <p:cNvSpPr txBox="1"/>
          <p:nvPr/>
        </p:nvSpPr>
        <p:spPr>
          <a:xfrm>
            <a:off x="1981200" y="1902023"/>
            <a:ext cx="80010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400" b="1" dirty="0" smtClean="0"/>
              <a:t>500 </a:t>
            </a:r>
            <a:r>
              <a:rPr lang="en-US" sz="1400" b="1" dirty="0" err="1" smtClean="0"/>
              <a:t>hPa</a:t>
            </a:r>
            <a:endParaRPr lang="en-US" sz="1400" b="1" dirty="0"/>
          </a:p>
        </p:txBody>
      </p:sp>
      <p:sp>
        <p:nvSpPr>
          <p:cNvPr id="21" name="TextBox 20"/>
          <p:cNvSpPr txBox="1"/>
          <p:nvPr/>
        </p:nvSpPr>
        <p:spPr>
          <a:xfrm>
            <a:off x="1981200" y="4189511"/>
            <a:ext cx="80010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400" b="1" dirty="0" smtClean="0"/>
              <a:t>500 </a:t>
            </a:r>
            <a:r>
              <a:rPr lang="en-US" sz="1400" b="1" dirty="0" err="1" smtClean="0"/>
              <a:t>hPa</a:t>
            </a:r>
            <a:endParaRPr lang="en-US" sz="1400" b="1" dirty="0"/>
          </a:p>
        </p:txBody>
      </p:sp>
      <p:pic>
        <p:nvPicPr>
          <p:cNvPr id="18" name="Picture 13" descr="CIMSS">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73351" y="4343400"/>
            <a:ext cx="755649" cy="49949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981200" y="6477000"/>
            <a:ext cx="80010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400" b="1" dirty="0" smtClean="0"/>
              <a:t>500 </a:t>
            </a:r>
            <a:r>
              <a:rPr lang="en-US" sz="1400" b="1" dirty="0" err="1" smtClean="0"/>
              <a:t>hPa</a:t>
            </a:r>
            <a:endParaRPr lang="en-US" sz="1400" b="1" dirty="0"/>
          </a:p>
        </p:txBody>
      </p:sp>
      <p:sp>
        <p:nvSpPr>
          <p:cNvPr id="23" name="TextBox 22"/>
          <p:cNvSpPr txBox="1"/>
          <p:nvPr/>
        </p:nvSpPr>
        <p:spPr>
          <a:xfrm>
            <a:off x="5029200" y="1899046"/>
            <a:ext cx="80010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400" b="1" dirty="0" smtClean="0"/>
              <a:t>850 </a:t>
            </a:r>
            <a:r>
              <a:rPr lang="en-US" sz="1400" b="1" dirty="0" err="1" smtClean="0"/>
              <a:t>hPa</a:t>
            </a:r>
            <a:endParaRPr lang="en-US" sz="1400" b="1" dirty="0"/>
          </a:p>
        </p:txBody>
      </p:sp>
      <p:sp>
        <p:nvSpPr>
          <p:cNvPr id="24" name="TextBox 23"/>
          <p:cNvSpPr txBox="1"/>
          <p:nvPr/>
        </p:nvSpPr>
        <p:spPr>
          <a:xfrm>
            <a:off x="5029200" y="4186534"/>
            <a:ext cx="80010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400" b="1" dirty="0" smtClean="0"/>
              <a:t>850 </a:t>
            </a:r>
            <a:r>
              <a:rPr lang="en-US" sz="1400" b="1" dirty="0" err="1" smtClean="0"/>
              <a:t>hPa</a:t>
            </a:r>
            <a:endParaRPr lang="en-US" sz="1400" b="1" dirty="0"/>
          </a:p>
        </p:txBody>
      </p:sp>
      <p:sp>
        <p:nvSpPr>
          <p:cNvPr id="25" name="TextBox 24"/>
          <p:cNvSpPr txBox="1"/>
          <p:nvPr/>
        </p:nvSpPr>
        <p:spPr>
          <a:xfrm>
            <a:off x="5029200" y="6474023"/>
            <a:ext cx="80010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400" b="1" dirty="0" smtClean="0"/>
              <a:t>850 </a:t>
            </a:r>
            <a:r>
              <a:rPr lang="en-US" sz="1400" b="1" dirty="0" err="1" smtClean="0"/>
              <a:t>hPa</a:t>
            </a:r>
            <a:endParaRPr lang="en-US" sz="1400" b="1" dirty="0"/>
          </a:p>
        </p:txBody>
      </p:sp>
      <p:pic>
        <p:nvPicPr>
          <p:cNvPr id="19" name="Picture 11" descr="NESDIS STAR">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51002" y="4227002"/>
            <a:ext cx="725998" cy="72599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8115300" y="1899046"/>
            <a:ext cx="80010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400" b="1" dirty="0" smtClean="0"/>
              <a:t>6hr </a:t>
            </a:r>
            <a:r>
              <a:rPr lang="en-US" sz="1400" b="1" dirty="0" err="1" smtClean="0"/>
              <a:t>Pcp</a:t>
            </a:r>
            <a:endParaRPr lang="en-US" sz="1400" b="1" dirty="0"/>
          </a:p>
        </p:txBody>
      </p:sp>
      <p:sp>
        <p:nvSpPr>
          <p:cNvPr id="27" name="TextBox 26"/>
          <p:cNvSpPr txBox="1"/>
          <p:nvPr/>
        </p:nvSpPr>
        <p:spPr>
          <a:xfrm>
            <a:off x="8115300" y="4186534"/>
            <a:ext cx="80010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400" b="1" dirty="0"/>
              <a:t>6hr </a:t>
            </a:r>
            <a:r>
              <a:rPr lang="en-US" sz="1400" b="1" dirty="0" err="1"/>
              <a:t>Pcp</a:t>
            </a:r>
            <a:endParaRPr lang="en-US" sz="1400" b="1" dirty="0"/>
          </a:p>
        </p:txBody>
      </p:sp>
      <p:sp>
        <p:nvSpPr>
          <p:cNvPr id="28" name="TextBox 27"/>
          <p:cNvSpPr txBox="1"/>
          <p:nvPr/>
        </p:nvSpPr>
        <p:spPr>
          <a:xfrm>
            <a:off x="8115300" y="6474023"/>
            <a:ext cx="80010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400" b="1" dirty="0"/>
              <a:t>6hr </a:t>
            </a:r>
            <a:r>
              <a:rPr lang="en-US" sz="1400" b="1" dirty="0" err="1"/>
              <a:t>Pcp</a:t>
            </a:r>
            <a:endParaRPr lang="en-US" sz="1400" b="1" dirty="0"/>
          </a:p>
        </p:txBody>
      </p:sp>
    </p:spTree>
    <p:extLst>
      <p:ext uri="{BB962C8B-B14F-4D97-AF65-F5344CB8AC3E}">
        <p14:creationId xmlns:p14="http://schemas.microsoft.com/office/powerpoint/2010/main" val="4253216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Grp="1" noChangeArrowheads="1"/>
          </p:cNvSpPr>
          <p:nvPr>
            <p:ph idx="1"/>
          </p:nvPr>
        </p:nvSpPr>
        <p:spPr/>
        <p:txBody>
          <a:bodyPr>
            <a:normAutofit fontScale="92500" lnSpcReduction="20000"/>
          </a:bodyPr>
          <a:lstStyle/>
          <a:p>
            <a:pPr>
              <a:lnSpc>
                <a:spcPct val="90000"/>
              </a:lnSpc>
            </a:pPr>
            <a:r>
              <a:rPr lang="en-US" sz="2400" dirty="0" smtClean="0"/>
              <a:t>In this case, the change in the skin temperature (heat flux) did not meaningfully or significantly alter the track or development of the low pressure system.</a:t>
            </a:r>
          </a:p>
          <a:p>
            <a:pPr>
              <a:lnSpc>
                <a:spcPct val="90000"/>
              </a:lnSpc>
            </a:pPr>
            <a:r>
              <a:rPr lang="en-US" sz="2400" dirty="0" smtClean="0"/>
              <a:t>Some minor differences in the precipitation amounts likely resulted from a </a:t>
            </a:r>
            <a:r>
              <a:rPr lang="en-US" sz="2400" dirty="0" err="1" smtClean="0"/>
              <a:t>mesoscale</a:t>
            </a:r>
            <a:r>
              <a:rPr lang="en-US" sz="2400" dirty="0" smtClean="0"/>
              <a:t> contribution (lake enhancement processes).</a:t>
            </a:r>
          </a:p>
          <a:p>
            <a:pPr>
              <a:lnSpc>
                <a:spcPct val="90000"/>
              </a:lnSpc>
            </a:pPr>
            <a:r>
              <a:rPr lang="en-US" sz="2400" dirty="0" smtClean="0"/>
              <a:t>With systems of this spatial scale, </a:t>
            </a:r>
            <a:r>
              <a:rPr lang="en-US" sz="2400" dirty="0" err="1" smtClean="0"/>
              <a:t>advecting</a:t>
            </a:r>
            <a:r>
              <a:rPr lang="en-US" sz="2400" dirty="0" smtClean="0"/>
              <a:t> significant amounts of moisture, the Great Lakes do not change the evolution in theory.  Extremely anomalous and persistent temperature differences between the Great Lakes skin temperature and the air temperature may result in a synoptic adjustment for systems with a smaller radius of influence (Northwest flow clippers, perhaps).</a:t>
            </a:r>
          </a:p>
          <a:p>
            <a:pPr>
              <a:lnSpc>
                <a:spcPct val="90000"/>
              </a:lnSpc>
            </a:pPr>
            <a:endParaRPr lang="en-US" sz="2400" dirty="0" smtClean="0"/>
          </a:p>
        </p:txBody>
      </p:sp>
      <p:sp>
        <p:nvSpPr>
          <p:cNvPr id="110594" name="Rectangle 2"/>
          <p:cNvSpPr>
            <a:spLocks noGrp="1" noChangeArrowheads="1"/>
          </p:cNvSpPr>
          <p:nvPr>
            <p:ph type="title"/>
          </p:nvPr>
        </p:nvSpPr>
        <p:spPr/>
        <p:txBody>
          <a:bodyPr/>
          <a:lstStyle/>
          <a:p>
            <a:r>
              <a:rPr lang="en-US" smtClean="0"/>
              <a:t>Some Thoughts on the Results</a:t>
            </a:r>
          </a:p>
        </p:txBody>
      </p:sp>
    </p:spTree>
    <p:extLst>
      <p:ext uri="{BB962C8B-B14F-4D97-AF65-F5344CB8AC3E}">
        <p14:creationId xmlns:p14="http://schemas.microsoft.com/office/powerpoint/2010/main" val="3982890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p:cNvSpPr>
          <p:nvPr>
            <p:ph idx="1"/>
          </p:nvPr>
        </p:nvSpPr>
        <p:spPr/>
        <p:txBody>
          <a:bodyPr>
            <a:noAutofit/>
          </a:bodyPr>
          <a:lstStyle/>
          <a:p>
            <a:pPr marL="365125" indent="-255588" eaLnBrk="1" hangingPunct="1"/>
            <a:r>
              <a:rPr lang="en-US" sz="1800" dirty="0" smtClean="0"/>
              <a:t>The most recent advances in numerical weather prediction have come with the advent and widespread distribution to the Weather Research and Forecast (WRF) model to both the field and </a:t>
            </a:r>
            <a:r>
              <a:rPr lang="en-US" sz="1800" dirty="0" smtClean="0"/>
              <a:t>academia.</a:t>
            </a:r>
          </a:p>
          <a:p>
            <a:pPr marL="365125" indent="-255588" eaLnBrk="1" hangingPunct="1"/>
            <a:r>
              <a:rPr lang="en-US" sz="1800" dirty="0" smtClean="0"/>
              <a:t>The </a:t>
            </a:r>
            <a:r>
              <a:rPr lang="en-US" sz="1800" dirty="0" smtClean="0"/>
              <a:t>WRF has two dynamical </a:t>
            </a:r>
            <a:r>
              <a:rPr lang="en-US" sz="1800" dirty="0" smtClean="0"/>
              <a:t>cores (ARW/NCAR and NMM/NCEP), </a:t>
            </a:r>
            <a:r>
              <a:rPr lang="en-US" sz="1800" dirty="0" smtClean="0"/>
              <a:t>one with customizable physics, and a 3-dimensional </a:t>
            </a:r>
            <a:r>
              <a:rPr lang="en-US" sz="1800" dirty="0" err="1" smtClean="0"/>
              <a:t>variational</a:t>
            </a:r>
            <a:r>
              <a:rPr lang="en-US" sz="1800" dirty="0" smtClean="0"/>
              <a:t> (3DVAR) assimilation system.  The goal is </a:t>
            </a:r>
            <a:r>
              <a:rPr lang="en-US" sz="1800" dirty="0" smtClean="0"/>
              <a:t>flexibility and extensibility.</a:t>
            </a:r>
            <a:endParaRPr lang="en-US" sz="1800" dirty="0" smtClean="0"/>
          </a:p>
          <a:p>
            <a:pPr marL="365125" indent="-255588"/>
            <a:r>
              <a:rPr lang="en-US" sz="1800" dirty="0" smtClean="0"/>
              <a:t>The WRF model </a:t>
            </a:r>
            <a:r>
              <a:rPr lang="en-US" sz="1800" dirty="0"/>
              <a:t>has recently grown as an </a:t>
            </a:r>
            <a:r>
              <a:rPr lang="en-US" sz="1800" dirty="0" smtClean="0"/>
              <a:t>effective and easy-to-use </a:t>
            </a:r>
            <a:r>
              <a:rPr lang="en-US" sz="1800" dirty="0"/>
              <a:t>local </a:t>
            </a:r>
            <a:r>
              <a:rPr lang="en-US" sz="1800" dirty="0" smtClean="0"/>
              <a:t>real-time modeling </a:t>
            </a:r>
            <a:r>
              <a:rPr lang="en-US" sz="1800" dirty="0"/>
              <a:t>tool at National Weather Service forecast </a:t>
            </a:r>
            <a:r>
              <a:rPr lang="en-US" sz="1800" dirty="0" smtClean="0"/>
              <a:t>offices through the Environmental Modeling System (EMS) project.</a:t>
            </a:r>
          </a:p>
          <a:p>
            <a:pPr marL="365125" indent="-255588"/>
            <a:r>
              <a:rPr lang="en-US" sz="1800" dirty="0" smtClean="0"/>
              <a:t>Important </a:t>
            </a:r>
            <a:r>
              <a:rPr lang="en-US" sz="1800" dirty="0"/>
              <a:t>to the success of these modeling efforts is accurately resolving </a:t>
            </a:r>
            <a:r>
              <a:rPr lang="en-US" sz="1800" dirty="0" err="1"/>
              <a:t>mesoscale</a:t>
            </a:r>
            <a:r>
              <a:rPr lang="en-US" sz="1800" dirty="0"/>
              <a:t> phenomena </a:t>
            </a:r>
            <a:r>
              <a:rPr lang="en-US" sz="1800" dirty="0" smtClean="0"/>
              <a:t>(traditionally moist convective systems) on </a:t>
            </a:r>
            <a:r>
              <a:rPr lang="en-US" sz="1800" dirty="0"/>
              <a:t>dense grid </a:t>
            </a:r>
            <a:r>
              <a:rPr lang="en-US" sz="1800" dirty="0" smtClean="0"/>
              <a:t>scales.</a:t>
            </a:r>
            <a:endParaRPr lang="en-US" sz="1800" dirty="0" smtClean="0"/>
          </a:p>
        </p:txBody>
      </p:sp>
      <p:sp>
        <p:nvSpPr>
          <p:cNvPr id="2" name="Title 1"/>
          <p:cNvSpPr>
            <a:spLocks noGrp="1"/>
          </p:cNvSpPr>
          <p:nvPr>
            <p:ph type="title"/>
          </p:nvPr>
        </p:nvSpPr>
        <p:spPr/>
        <p:txBody>
          <a:bodyPr/>
          <a:lstStyle/>
          <a:p>
            <a:r>
              <a:rPr lang="en-US" dirty="0" smtClean="0"/>
              <a:t>Transitioning to the WRF</a:t>
            </a:r>
            <a:endParaRPr lang="en-US" dirty="0"/>
          </a:p>
        </p:txBody>
      </p:sp>
    </p:spTree>
    <p:extLst>
      <p:ext uri="{BB962C8B-B14F-4D97-AF65-F5344CB8AC3E}">
        <p14:creationId xmlns:p14="http://schemas.microsoft.com/office/powerpoint/2010/main" val="2828964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More moisture, more problems</a:t>
            </a:r>
            <a:endParaRPr lang="en-US" sz="4000" dirty="0"/>
          </a:p>
        </p:txBody>
      </p:sp>
      <p:sp>
        <p:nvSpPr>
          <p:cNvPr id="6" name="Text Placeholder 5"/>
          <p:cNvSpPr>
            <a:spLocks noGrp="1"/>
          </p:cNvSpPr>
          <p:nvPr>
            <p:ph type="body" sz="half" idx="2"/>
          </p:nvPr>
        </p:nvSpPr>
        <p:spPr/>
        <p:txBody>
          <a:bodyPr/>
          <a:lstStyle/>
          <a:p>
            <a:r>
              <a:rPr lang="en-US" dirty="0"/>
              <a:t>Using the </a:t>
            </a:r>
            <a:r>
              <a:rPr lang="en-US" dirty="0" smtClean="0"/>
              <a:t>WRF </a:t>
            </a:r>
            <a:r>
              <a:rPr lang="en-US" dirty="0"/>
              <a:t>in a sensitivity </a:t>
            </a:r>
            <a:r>
              <a:rPr lang="en-US" dirty="0" smtClean="0"/>
              <a:t>study</a:t>
            </a:r>
            <a:endParaRPr lang="en-US" dirty="0"/>
          </a:p>
        </p:txBody>
      </p:sp>
      <p:pic>
        <p:nvPicPr>
          <p:cNvPr id="7"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5740" r="5740"/>
          <a:stretch>
            <a:fillRect/>
          </a:stretch>
        </p:blipFill>
        <p:spPr bwMode="auto">
          <a:xfrm>
            <a:off x="288131" y="990600"/>
            <a:ext cx="4487704" cy="368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28600" y="5715000"/>
            <a:ext cx="4648200" cy="923330"/>
          </a:xfrm>
          <a:prstGeom prst="rect">
            <a:avLst/>
          </a:prstGeom>
          <a:noFill/>
        </p:spPr>
        <p:txBody>
          <a:bodyPr wrap="square" rtlCol="0">
            <a:spAutoFit/>
          </a:bodyPr>
          <a:lstStyle/>
          <a:p>
            <a:r>
              <a:rPr lang="en-US" dirty="0" smtClean="0"/>
              <a:t>Increased use of ensemble models has emphasized the limited grasp of our initial conditions on tropospheric moisture content.</a:t>
            </a:r>
            <a:endParaRPr lang="en-US" dirty="0"/>
          </a:p>
        </p:txBody>
      </p:sp>
    </p:spTree>
    <p:extLst>
      <p:ext uri="{BB962C8B-B14F-4D97-AF65-F5344CB8AC3E}">
        <p14:creationId xmlns:p14="http://schemas.microsoft.com/office/powerpoint/2010/main" val="36822215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399" y="2362200"/>
            <a:ext cx="5486401" cy="4419599"/>
          </a:xfrm>
        </p:spPr>
        <p:txBody>
          <a:bodyPr>
            <a:normAutofit fontScale="85000" lnSpcReduction="20000"/>
          </a:bodyPr>
          <a:lstStyle/>
          <a:p>
            <a:r>
              <a:rPr lang="en-US" dirty="0" smtClean="0"/>
              <a:t>Lack of consistent, statistical verification efforts to validate CRAS output, in combination with an aging dynamical core and desire to use high-resolution output, has hampered expansion</a:t>
            </a:r>
          </a:p>
          <a:p>
            <a:r>
              <a:rPr lang="en-US" dirty="0" smtClean="0"/>
              <a:t>Assimilating GOES Sounder retrievals is still a valuable exercise, and particularly important for improving forecast accuracy on dense grids</a:t>
            </a:r>
          </a:p>
          <a:p>
            <a:r>
              <a:rPr lang="en-US" dirty="0" smtClean="0"/>
              <a:t>Work is underway to combine the CRAS assimilation code with the WRF front-end to produce initial conditions on a comparable scale to the model grid</a:t>
            </a:r>
          </a:p>
          <a:p>
            <a:r>
              <a:rPr lang="en-US" dirty="0" smtClean="0"/>
              <a:t>Boundary conditions will eventually drive solution if run duration is sufficiently long (depends on grid dimensions)</a:t>
            </a:r>
          </a:p>
          <a:p>
            <a:pPr lvl="1"/>
            <a:r>
              <a:rPr lang="en-US" dirty="0" smtClean="0"/>
              <a:t>Use CRAS for lateral </a:t>
            </a:r>
            <a:r>
              <a:rPr lang="en-US" dirty="0" err="1" smtClean="0"/>
              <a:t>forcings</a:t>
            </a:r>
            <a:r>
              <a:rPr lang="en-US" dirty="0" smtClean="0"/>
              <a:t>?</a:t>
            </a:r>
            <a:endParaRPr lang="en-US" dirty="0"/>
          </a:p>
        </p:txBody>
      </p:sp>
      <p:sp>
        <p:nvSpPr>
          <p:cNvPr id="3" name="Title 2"/>
          <p:cNvSpPr>
            <a:spLocks noGrp="1"/>
          </p:cNvSpPr>
          <p:nvPr>
            <p:ph type="title"/>
          </p:nvPr>
        </p:nvSpPr>
        <p:spPr/>
        <p:txBody>
          <a:bodyPr/>
          <a:lstStyle/>
          <a:p>
            <a:r>
              <a:rPr lang="en-US" dirty="0" smtClean="0"/>
              <a:t>Interfacing CRAS and WRF</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792572549"/>
              </p:ext>
            </p:extLst>
          </p:nvPr>
        </p:nvGraphicFramePr>
        <p:xfrm>
          <a:off x="5715000" y="4306074"/>
          <a:ext cx="3276600" cy="2440801"/>
        </p:xfrm>
        <a:graphic>
          <a:graphicData uri="http://schemas.openxmlformats.org/presentationml/2006/ole">
            <mc:AlternateContent xmlns:mc="http://schemas.openxmlformats.org/markup-compatibility/2006">
              <mc:Choice xmlns:v="urn:schemas-microsoft-com:vml" Requires="v">
                <p:oleObj spid="_x0000_s1030" name="Chart" r:id="rId3" imgW="3810000" imgH="2838298" progId="Excel.Sheet.8">
                  <p:embed/>
                </p:oleObj>
              </mc:Choice>
              <mc:Fallback>
                <p:oleObj name="Chart" r:id="rId3" imgW="3810000" imgH="2838298" progId="Excel.Shee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306074"/>
                        <a:ext cx="3276600" cy="2440801"/>
                      </a:xfrm>
                      <a:prstGeom prst="rect">
                        <a:avLst/>
                      </a:prstGeom>
                      <a:noFill/>
                      <a:ln w="19050">
                        <a:solidFill>
                          <a:schemeClr val="accent1"/>
                        </a:solidFill>
                        <a:miter lim="800000"/>
                        <a:headEnd/>
                        <a:tailEnd/>
                      </a:ln>
                      <a:effectLst/>
                    </p:spPr>
                  </p:pic>
                </p:oleObj>
              </mc:Fallback>
            </mc:AlternateContent>
          </a:graphicData>
        </a:graphic>
      </p:graphicFrame>
      <p:sp>
        <p:nvSpPr>
          <p:cNvPr id="5" name="Rectangle 4"/>
          <p:cNvSpPr txBox="1">
            <a:spLocks/>
          </p:cNvSpPr>
          <p:nvPr/>
        </p:nvSpPr>
        <p:spPr>
          <a:xfrm>
            <a:off x="5715000" y="2667000"/>
            <a:ext cx="3276600" cy="15240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fontScale="92500" lnSpcReduction="10000"/>
            <a:scene3d>
              <a:camera prst="orthographicFront"/>
              <a:lightRig rig="soft" dir="t"/>
            </a:scene3d>
            <a:sp3d prstMaterial="softEdge">
              <a:bevelT w="25400" h="25400"/>
            </a:sp3d>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0" hangingPunct="0">
              <a:defRPr/>
            </a:pPr>
            <a:r>
              <a:rPr lang="en-US" sz="2000" b="1" dirty="0" smtClean="0">
                <a:solidFill>
                  <a:schemeClr val="tx1"/>
                </a:solidFill>
              </a:rPr>
              <a:t>Specific Objective:</a:t>
            </a:r>
            <a:br>
              <a:rPr lang="en-US" sz="2000" b="1" dirty="0" smtClean="0">
                <a:solidFill>
                  <a:schemeClr val="tx1"/>
                </a:solidFill>
              </a:rPr>
            </a:br>
            <a:r>
              <a:rPr lang="en-US" sz="2000" dirty="0" smtClean="0">
                <a:solidFill>
                  <a:schemeClr val="tx1"/>
                </a:solidFill>
              </a:rPr>
              <a:t>Expand the benefits of </a:t>
            </a:r>
            <a:r>
              <a:rPr lang="en-US" sz="2000" u="sng" dirty="0" smtClean="0">
                <a:solidFill>
                  <a:schemeClr val="tx1"/>
                </a:solidFill>
              </a:rPr>
              <a:t>valuable moisture Information</a:t>
            </a:r>
            <a:r>
              <a:rPr lang="en-US" sz="2000" dirty="0" smtClean="0">
                <a:solidFill>
                  <a:schemeClr val="tx1"/>
                </a:solidFill>
              </a:rPr>
              <a:t> contained in GOES Sounder Derived Product Images (DPI)</a:t>
            </a:r>
            <a:endParaRPr lang="en-US" sz="2000" dirty="0">
              <a:solidFill>
                <a:schemeClr val="tx1"/>
              </a:solidFill>
            </a:endParaRPr>
          </a:p>
        </p:txBody>
      </p:sp>
      <p:sp>
        <p:nvSpPr>
          <p:cNvPr id="6" name="Text Box 12"/>
          <p:cNvSpPr txBox="1">
            <a:spLocks noChangeArrowheads="1"/>
          </p:cNvSpPr>
          <p:nvPr/>
        </p:nvSpPr>
        <p:spPr bwMode="auto">
          <a:xfrm rot="16200000">
            <a:off x="4472781" y="5538400"/>
            <a:ext cx="22098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200" dirty="0" smtClean="0">
                <a:cs typeface="Arial" charset="0"/>
              </a:rPr>
              <a:t>Robert </a:t>
            </a:r>
            <a:r>
              <a:rPr lang="en-US" sz="1200" dirty="0" err="1">
                <a:cs typeface="Arial" charset="0"/>
              </a:rPr>
              <a:t>Aune</a:t>
            </a:r>
            <a:r>
              <a:rPr lang="en-US" sz="1200" dirty="0">
                <a:cs typeface="Arial" charset="0"/>
              </a:rPr>
              <a:t>, NOAA/NESDIS</a:t>
            </a:r>
          </a:p>
        </p:txBody>
      </p:sp>
    </p:spTree>
    <p:extLst>
      <p:ext uri="{BB962C8B-B14F-4D97-AF65-F5344CB8AC3E}">
        <p14:creationId xmlns:p14="http://schemas.microsoft.com/office/powerpoint/2010/main" val="1908377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28600" y="2286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2400" b="1" dirty="0">
                <a:solidFill>
                  <a:schemeClr val="bg1"/>
                </a:solidFill>
              </a:rPr>
              <a:t>Assimilating GOES Sounder in CRAS</a:t>
            </a:r>
          </a:p>
        </p:txBody>
      </p:sp>
      <p:sp>
        <p:nvSpPr>
          <p:cNvPr id="112643" name="Text Box 3"/>
          <p:cNvSpPr txBox="1">
            <a:spLocks noChangeArrowheads="1"/>
          </p:cNvSpPr>
          <p:nvPr/>
        </p:nvSpPr>
        <p:spPr bwMode="auto">
          <a:xfrm>
            <a:off x="228600" y="1066800"/>
            <a:ext cx="8686800" cy="1879600"/>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1600" b="1" dirty="0">
                <a:solidFill>
                  <a:srgbClr val="FF0000"/>
                </a:solidFill>
              </a:rPr>
              <a:t>Cloud-top pressure and effective cloud amount are used adjust cloud water mixing ratio in the model.  Cloud checks are performed for low, high, and multi-layer clouds.</a:t>
            </a:r>
          </a:p>
          <a:p>
            <a:pPr eaLnBrk="1" hangingPunct="1"/>
            <a:endParaRPr lang="en-US" sz="1400" b="1" u="sng" dirty="0"/>
          </a:p>
          <a:p>
            <a:pPr eaLnBrk="1" hangingPunct="1"/>
            <a:r>
              <a:rPr lang="en-US" sz="1400" b="1" u="sng" dirty="0"/>
              <a:t>Background</a:t>
            </a:r>
            <a:r>
              <a:rPr lang="en-US" sz="1400" b="1" dirty="0"/>
              <a:t>	</a:t>
            </a:r>
            <a:r>
              <a:rPr lang="en-US" sz="1400" b="1" u="sng" dirty="0"/>
              <a:t>GOES</a:t>
            </a:r>
            <a:r>
              <a:rPr lang="en-US" sz="1400" b="1" dirty="0"/>
              <a:t>	 </a:t>
            </a:r>
            <a:r>
              <a:rPr lang="en-US" sz="1400" b="1" u="sng" dirty="0"/>
              <a:t>Operation</a:t>
            </a:r>
            <a:r>
              <a:rPr lang="en-US" sz="1400" b="1" dirty="0"/>
              <a:t>		</a:t>
            </a:r>
          </a:p>
          <a:p>
            <a:pPr eaLnBrk="1" hangingPunct="1"/>
            <a:r>
              <a:rPr lang="en-US" sz="1400" b="1" dirty="0"/>
              <a:t>Clear		Clear	 Do nothing (check RH)</a:t>
            </a:r>
          </a:p>
          <a:p>
            <a:pPr eaLnBrk="1" hangingPunct="1"/>
            <a:r>
              <a:rPr lang="en-US" sz="1400" b="1" dirty="0"/>
              <a:t>Cloudy		Cloudy	 Adjust cloud, RH, match top (up to two layers)</a:t>
            </a:r>
          </a:p>
          <a:p>
            <a:pPr eaLnBrk="1" hangingPunct="1"/>
            <a:r>
              <a:rPr lang="en-US" sz="1400" b="1" dirty="0"/>
              <a:t>Cloudy		Clear	 Clear cloud, adjust RH</a:t>
            </a:r>
          </a:p>
          <a:p>
            <a:pPr eaLnBrk="1" hangingPunct="1"/>
            <a:r>
              <a:rPr lang="en-US" sz="1400" b="1" dirty="0"/>
              <a:t>Clear		Cloudy	 Build new cloud, adjust RH</a:t>
            </a:r>
          </a:p>
        </p:txBody>
      </p:sp>
      <p:sp>
        <p:nvSpPr>
          <p:cNvPr id="112644" name="Text Box 4"/>
          <p:cNvSpPr txBox="1">
            <a:spLocks noChangeArrowheads="1"/>
          </p:cNvSpPr>
          <p:nvPr/>
        </p:nvSpPr>
        <p:spPr bwMode="auto">
          <a:xfrm>
            <a:off x="228600" y="3025775"/>
            <a:ext cx="8686800" cy="1825625"/>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1600" b="1" dirty="0">
                <a:solidFill>
                  <a:srgbClr val="FF0000"/>
                </a:solidFill>
              </a:rPr>
              <a:t>Water Vapor Adjustments using GOES 3-Layer </a:t>
            </a:r>
            <a:r>
              <a:rPr lang="en-US" sz="1600" b="1" dirty="0" err="1">
                <a:solidFill>
                  <a:srgbClr val="FF0000"/>
                </a:solidFill>
              </a:rPr>
              <a:t>Precipitable</a:t>
            </a:r>
            <a:r>
              <a:rPr lang="en-US" sz="1600" b="1" dirty="0">
                <a:solidFill>
                  <a:srgbClr val="FF0000"/>
                </a:solidFill>
              </a:rPr>
              <a:t> Water Retrievals.</a:t>
            </a:r>
          </a:p>
          <a:p>
            <a:pPr eaLnBrk="1" hangingPunct="1"/>
            <a:endParaRPr lang="en-US" sz="1600" b="1" dirty="0">
              <a:solidFill>
                <a:srgbClr val="FF0000"/>
              </a:solidFill>
            </a:endParaRPr>
          </a:p>
          <a:p>
            <a:pPr eaLnBrk="1" hangingPunct="1"/>
            <a:r>
              <a:rPr lang="en-US" sz="1600" b="1" dirty="0"/>
              <a:t>1) Mean background mixing ratio profile is computed.</a:t>
            </a:r>
          </a:p>
          <a:p>
            <a:pPr eaLnBrk="1" hangingPunct="1"/>
            <a:r>
              <a:rPr lang="en-US" sz="1600" b="1" dirty="0"/>
              <a:t>2) Perturbations are </a:t>
            </a:r>
            <a:r>
              <a:rPr lang="en-US" sz="1600" b="1" dirty="0" smtClean="0"/>
              <a:t>removed.</a:t>
            </a:r>
            <a:endParaRPr lang="en-US" sz="1600" b="1" dirty="0"/>
          </a:p>
          <a:p>
            <a:pPr eaLnBrk="1" hangingPunct="1"/>
            <a:r>
              <a:rPr lang="en-US" sz="1600" b="1" dirty="0"/>
              <a:t>3) Mean profile is adjusted to match GOES 3-layer PW using 1D </a:t>
            </a:r>
            <a:r>
              <a:rPr lang="en-US" sz="1600" b="1" dirty="0" err="1"/>
              <a:t>var</a:t>
            </a:r>
            <a:r>
              <a:rPr lang="en-US" sz="1600" b="1" dirty="0"/>
              <a:t> (strong constraint).</a:t>
            </a:r>
          </a:p>
          <a:p>
            <a:pPr eaLnBrk="1" hangingPunct="1"/>
            <a:r>
              <a:rPr lang="en-US" sz="1600" b="1" dirty="0"/>
              <a:t>4) Perturbations are added to adjusted profile.</a:t>
            </a:r>
          </a:p>
          <a:p>
            <a:pPr eaLnBrk="1" hangingPunct="1"/>
            <a:r>
              <a:rPr lang="en-US" sz="1600" b="1" dirty="0"/>
              <a:t>5) RH profile checked for “clearness”.  </a:t>
            </a:r>
          </a:p>
        </p:txBody>
      </p:sp>
      <p:sp>
        <p:nvSpPr>
          <p:cNvPr id="112645" name="Text Box 5"/>
          <p:cNvSpPr txBox="1">
            <a:spLocks noChangeArrowheads="1"/>
          </p:cNvSpPr>
          <p:nvPr/>
        </p:nvSpPr>
        <p:spPr bwMode="auto">
          <a:xfrm>
            <a:off x="228600" y="4927600"/>
            <a:ext cx="8686800" cy="1641475"/>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1600" b="1">
                <a:solidFill>
                  <a:srgbClr val="FF0000"/>
                </a:solidFill>
              </a:rPr>
              <a:t>A 12-hour spin-up forecast is used to initialize water vapor and clouds.</a:t>
            </a:r>
          </a:p>
          <a:p>
            <a:pPr eaLnBrk="1" hangingPunct="1"/>
            <a:endParaRPr lang="en-US" sz="1600" b="1">
              <a:solidFill>
                <a:srgbClr val="FF0000"/>
              </a:solidFill>
            </a:endParaRPr>
          </a:p>
          <a:p>
            <a:pPr eaLnBrk="1" hangingPunct="1"/>
            <a:r>
              <a:rPr lang="en-US" sz="1600" b="1">
                <a:solidFill>
                  <a:srgbClr val="FF0000"/>
                </a:solidFill>
              </a:rPr>
              <a:t>      T-12                      T-9                     T-6                        T-3                        T=0</a:t>
            </a:r>
          </a:p>
          <a:p>
            <a:pPr eaLnBrk="1" hangingPunct="1"/>
            <a:endParaRPr lang="en-US" sz="1600" b="1">
              <a:solidFill>
                <a:srgbClr val="FF0000"/>
              </a:solidFill>
            </a:endParaRPr>
          </a:p>
          <a:p>
            <a:pPr eaLnBrk="1" hangingPunct="1"/>
            <a:endParaRPr lang="en-US" b="1">
              <a:solidFill>
                <a:srgbClr val="FF0000"/>
              </a:solidFill>
            </a:endParaRPr>
          </a:p>
          <a:p>
            <a:pPr eaLnBrk="1" hangingPunct="1"/>
            <a:endParaRPr lang="en-US" b="1">
              <a:solidFill>
                <a:srgbClr val="FF0000"/>
              </a:solidFill>
            </a:endParaRPr>
          </a:p>
        </p:txBody>
      </p:sp>
      <p:sp>
        <p:nvSpPr>
          <p:cNvPr id="112646" name="Text Box 6"/>
          <p:cNvSpPr txBox="1">
            <a:spLocks noChangeArrowheads="1"/>
          </p:cNvSpPr>
          <p:nvPr/>
        </p:nvSpPr>
        <p:spPr bwMode="auto">
          <a:xfrm>
            <a:off x="778858" y="6146800"/>
            <a:ext cx="6764942" cy="307777"/>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1400" b="1" dirty="0" smtClean="0"/>
              <a:t>………………………………... </a:t>
            </a:r>
            <a:r>
              <a:rPr lang="en-US" sz="1400" b="1" dirty="0"/>
              <a:t>GOES Sounder </a:t>
            </a:r>
            <a:r>
              <a:rPr lang="en-US" sz="1400" b="1" dirty="0" smtClean="0"/>
              <a:t>PW </a:t>
            </a:r>
            <a:r>
              <a:rPr lang="en-US" sz="1400" b="1" dirty="0"/>
              <a:t>and </a:t>
            </a:r>
            <a:r>
              <a:rPr lang="en-US" sz="1400" b="1" dirty="0" smtClean="0"/>
              <a:t>Cloud ……………………………</a:t>
            </a:r>
            <a:endParaRPr lang="en-US" sz="1400" b="1" dirty="0"/>
          </a:p>
        </p:txBody>
      </p:sp>
      <p:sp>
        <p:nvSpPr>
          <p:cNvPr id="112647" name="Line 7"/>
          <p:cNvSpPr>
            <a:spLocks noChangeShapeType="1"/>
          </p:cNvSpPr>
          <p:nvPr/>
        </p:nvSpPr>
        <p:spPr bwMode="auto">
          <a:xfrm flipV="1">
            <a:off x="9144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48" name="Line 8"/>
          <p:cNvSpPr>
            <a:spLocks noChangeShapeType="1"/>
          </p:cNvSpPr>
          <p:nvPr/>
        </p:nvSpPr>
        <p:spPr bwMode="auto">
          <a:xfrm flipV="1">
            <a:off x="19050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49" name="Line 9"/>
          <p:cNvSpPr>
            <a:spLocks noChangeShapeType="1"/>
          </p:cNvSpPr>
          <p:nvPr/>
        </p:nvSpPr>
        <p:spPr bwMode="auto">
          <a:xfrm flipV="1">
            <a:off x="34290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0" name="Line 10"/>
          <p:cNvSpPr>
            <a:spLocks noChangeShapeType="1"/>
          </p:cNvSpPr>
          <p:nvPr/>
        </p:nvSpPr>
        <p:spPr bwMode="auto">
          <a:xfrm flipV="1">
            <a:off x="52578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1" name="Line 11"/>
          <p:cNvSpPr>
            <a:spLocks noChangeShapeType="1"/>
          </p:cNvSpPr>
          <p:nvPr/>
        </p:nvSpPr>
        <p:spPr bwMode="auto">
          <a:xfrm flipV="1">
            <a:off x="73914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2" name="Line 12"/>
          <p:cNvSpPr>
            <a:spLocks noChangeShapeType="1"/>
          </p:cNvSpPr>
          <p:nvPr/>
        </p:nvSpPr>
        <p:spPr bwMode="auto">
          <a:xfrm>
            <a:off x="7456136" y="5842000"/>
            <a:ext cx="1306864"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3" name="Text Box 13"/>
          <p:cNvSpPr txBox="1">
            <a:spLocks noChangeArrowheads="1"/>
          </p:cNvSpPr>
          <p:nvPr/>
        </p:nvSpPr>
        <p:spPr bwMode="auto">
          <a:xfrm>
            <a:off x="7763634" y="5362575"/>
            <a:ext cx="999366" cy="307777"/>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1400" b="1">
                <a:solidFill>
                  <a:srgbClr val="FF0000"/>
                </a:solidFill>
              </a:rPr>
              <a:t>Forecast</a:t>
            </a:r>
          </a:p>
        </p:txBody>
      </p:sp>
      <p:sp>
        <p:nvSpPr>
          <p:cNvPr id="112654" name="Line 14"/>
          <p:cNvSpPr>
            <a:spLocks noChangeShapeType="1"/>
          </p:cNvSpPr>
          <p:nvPr/>
        </p:nvSpPr>
        <p:spPr bwMode="auto">
          <a:xfrm flipV="1">
            <a:off x="16002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5" name="Line 15"/>
          <p:cNvSpPr>
            <a:spLocks noChangeShapeType="1"/>
          </p:cNvSpPr>
          <p:nvPr/>
        </p:nvSpPr>
        <p:spPr bwMode="auto">
          <a:xfrm flipV="1">
            <a:off x="20574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6" name="Line 16"/>
          <p:cNvSpPr>
            <a:spLocks noChangeShapeType="1"/>
          </p:cNvSpPr>
          <p:nvPr/>
        </p:nvSpPr>
        <p:spPr bwMode="auto">
          <a:xfrm flipV="1">
            <a:off x="10668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7" name="Line 17"/>
          <p:cNvSpPr>
            <a:spLocks noChangeShapeType="1"/>
          </p:cNvSpPr>
          <p:nvPr/>
        </p:nvSpPr>
        <p:spPr bwMode="auto">
          <a:xfrm flipV="1">
            <a:off x="9144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8" name="Line 18"/>
          <p:cNvSpPr>
            <a:spLocks noChangeShapeType="1"/>
          </p:cNvSpPr>
          <p:nvPr/>
        </p:nvSpPr>
        <p:spPr bwMode="auto">
          <a:xfrm flipV="1">
            <a:off x="25908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9" name="Line 19"/>
          <p:cNvSpPr>
            <a:spLocks noChangeShapeType="1"/>
          </p:cNvSpPr>
          <p:nvPr/>
        </p:nvSpPr>
        <p:spPr bwMode="auto">
          <a:xfrm flipV="1">
            <a:off x="41148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0" name="Line 20"/>
          <p:cNvSpPr>
            <a:spLocks noChangeShapeType="1"/>
          </p:cNvSpPr>
          <p:nvPr/>
        </p:nvSpPr>
        <p:spPr bwMode="auto">
          <a:xfrm flipV="1">
            <a:off x="57912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1" name="Line 21"/>
          <p:cNvSpPr>
            <a:spLocks noChangeShapeType="1"/>
          </p:cNvSpPr>
          <p:nvPr/>
        </p:nvSpPr>
        <p:spPr bwMode="auto">
          <a:xfrm flipV="1">
            <a:off x="74676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2" name="Line 22"/>
          <p:cNvSpPr>
            <a:spLocks noChangeShapeType="1"/>
          </p:cNvSpPr>
          <p:nvPr/>
        </p:nvSpPr>
        <p:spPr bwMode="auto">
          <a:xfrm flipV="1">
            <a:off x="35052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3" name="Line 23"/>
          <p:cNvSpPr>
            <a:spLocks noChangeShapeType="1"/>
          </p:cNvSpPr>
          <p:nvPr/>
        </p:nvSpPr>
        <p:spPr bwMode="auto">
          <a:xfrm flipV="1">
            <a:off x="24384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4" name="Line 24"/>
          <p:cNvSpPr>
            <a:spLocks noChangeShapeType="1"/>
          </p:cNvSpPr>
          <p:nvPr/>
        </p:nvSpPr>
        <p:spPr bwMode="auto">
          <a:xfrm flipV="1">
            <a:off x="35814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5" name="Line 25"/>
          <p:cNvSpPr>
            <a:spLocks noChangeShapeType="1"/>
          </p:cNvSpPr>
          <p:nvPr/>
        </p:nvSpPr>
        <p:spPr bwMode="auto">
          <a:xfrm flipV="1">
            <a:off x="19812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6" name="Line 26"/>
          <p:cNvSpPr>
            <a:spLocks noChangeShapeType="1"/>
          </p:cNvSpPr>
          <p:nvPr/>
        </p:nvSpPr>
        <p:spPr bwMode="auto">
          <a:xfrm flipV="1">
            <a:off x="53340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7" name="Line 27"/>
          <p:cNvSpPr>
            <a:spLocks noChangeShapeType="1"/>
          </p:cNvSpPr>
          <p:nvPr/>
        </p:nvSpPr>
        <p:spPr bwMode="auto">
          <a:xfrm flipV="1">
            <a:off x="54102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8" name="Line 28"/>
          <p:cNvSpPr>
            <a:spLocks noChangeShapeType="1"/>
          </p:cNvSpPr>
          <p:nvPr/>
        </p:nvSpPr>
        <p:spPr bwMode="auto">
          <a:xfrm flipV="1">
            <a:off x="40386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9" name="Line 29"/>
          <p:cNvSpPr>
            <a:spLocks noChangeShapeType="1"/>
          </p:cNvSpPr>
          <p:nvPr/>
        </p:nvSpPr>
        <p:spPr bwMode="auto">
          <a:xfrm flipV="1">
            <a:off x="73152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0" name="Line 30"/>
          <p:cNvSpPr>
            <a:spLocks noChangeShapeType="1"/>
          </p:cNvSpPr>
          <p:nvPr/>
        </p:nvSpPr>
        <p:spPr bwMode="auto">
          <a:xfrm flipV="1">
            <a:off x="59436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1" name="Line 31"/>
          <p:cNvSpPr>
            <a:spLocks noChangeShapeType="1"/>
          </p:cNvSpPr>
          <p:nvPr/>
        </p:nvSpPr>
        <p:spPr bwMode="auto">
          <a:xfrm flipV="1">
            <a:off x="9906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2" name="Line 32"/>
          <p:cNvSpPr>
            <a:spLocks noChangeShapeType="1"/>
          </p:cNvSpPr>
          <p:nvPr/>
        </p:nvSpPr>
        <p:spPr bwMode="auto">
          <a:xfrm flipV="1">
            <a:off x="15240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3" name="Line 33"/>
          <p:cNvSpPr>
            <a:spLocks noChangeShapeType="1"/>
          </p:cNvSpPr>
          <p:nvPr/>
        </p:nvSpPr>
        <p:spPr bwMode="auto">
          <a:xfrm flipV="1">
            <a:off x="14478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4" name="Line 34"/>
          <p:cNvSpPr>
            <a:spLocks noChangeShapeType="1"/>
          </p:cNvSpPr>
          <p:nvPr/>
        </p:nvSpPr>
        <p:spPr bwMode="auto">
          <a:xfrm flipV="1">
            <a:off x="13716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5" name="Line 35"/>
          <p:cNvSpPr>
            <a:spLocks noChangeShapeType="1"/>
          </p:cNvSpPr>
          <p:nvPr/>
        </p:nvSpPr>
        <p:spPr bwMode="auto">
          <a:xfrm flipV="1">
            <a:off x="15240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6" name="Line 36"/>
          <p:cNvSpPr>
            <a:spLocks noChangeShapeType="1"/>
          </p:cNvSpPr>
          <p:nvPr/>
        </p:nvSpPr>
        <p:spPr bwMode="auto">
          <a:xfrm flipV="1">
            <a:off x="20574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7" name="Line 37"/>
          <p:cNvSpPr>
            <a:spLocks noChangeShapeType="1"/>
          </p:cNvSpPr>
          <p:nvPr/>
        </p:nvSpPr>
        <p:spPr bwMode="auto">
          <a:xfrm flipV="1">
            <a:off x="31242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8" name="Line 38"/>
          <p:cNvSpPr>
            <a:spLocks noChangeShapeType="1"/>
          </p:cNvSpPr>
          <p:nvPr/>
        </p:nvSpPr>
        <p:spPr bwMode="auto">
          <a:xfrm flipV="1">
            <a:off x="35814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9" name="Line 39"/>
          <p:cNvSpPr>
            <a:spLocks noChangeShapeType="1"/>
          </p:cNvSpPr>
          <p:nvPr/>
        </p:nvSpPr>
        <p:spPr bwMode="auto">
          <a:xfrm flipV="1">
            <a:off x="46482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0" name="Line 40"/>
          <p:cNvSpPr>
            <a:spLocks noChangeShapeType="1"/>
          </p:cNvSpPr>
          <p:nvPr/>
        </p:nvSpPr>
        <p:spPr bwMode="auto">
          <a:xfrm flipV="1">
            <a:off x="52578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1" name="Line 41"/>
          <p:cNvSpPr>
            <a:spLocks noChangeShapeType="1"/>
          </p:cNvSpPr>
          <p:nvPr/>
        </p:nvSpPr>
        <p:spPr bwMode="auto">
          <a:xfrm flipV="1">
            <a:off x="63246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2" name="Line 42"/>
          <p:cNvSpPr>
            <a:spLocks noChangeShapeType="1"/>
          </p:cNvSpPr>
          <p:nvPr/>
        </p:nvSpPr>
        <p:spPr bwMode="auto">
          <a:xfrm flipV="1">
            <a:off x="69342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3" name="Line 43"/>
          <p:cNvSpPr>
            <a:spLocks noChangeShapeType="1"/>
          </p:cNvSpPr>
          <p:nvPr/>
        </p:nvSpPr>
        <p:spPr bwMode="auto">
          <a:xfrm>
            <a:off x="856407" y="5842000"/>
            <a:ext cx="6611193" cy="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4" name="Line 44"/>
          <p:cNvSpPr>
            <a:spLocks noChangeShapeType="1"/>
          </p:cNvSpPr>
          <p:nvPr/>
        </p:nvSpPr>
        <p:spPr bwMode="auto">
          <a:xfrm flipV="1">
            <a:off x="21336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5" name="Line 45"/>
          <p:cNvSpPr>
            <a:spLocks noChangeShapeType="1"/>
          </p:cNvSpPr>
          <p:nvPr/>
        </p:nvSpPr>
        <p:spPr bwMode="auto">
          <a:xfrm flipV="1">
            <a:off x="25146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6" name="Line 46"/>
          <p:cNvSpPr>
            <a:spLocks noChangeShapeType="1"/>
          </p:cNvSpPr>
          <p:nvPr/>
        </p:nvSpPr>
        <p:spPr bwMode="auto">
          <a:xfrm flipV="1">
            <a:off x="25908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7" name="Line 47"/>
          <p:cNvSpPr>
            <a:spLocks noChangeShapeType="1"/>
          </p:cNvSpPr>
          <p:nvPr/>
        </p:nvSpPr>
        <p:spPr bwMode="auto">
          <a:xfrm flipV="1">
            <a:off x="26670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8" name="Line 48"/>
          <p:cNvSpPr>
            <a:spLocks noChangeShapeType="1"/>
          </p:cNvSpPr>
          <p:nvPr/>
        </p:nvSpPr>
        <p:spPr bwMode="auto">
          <a:xfrm flipV="1">
            <a:off x="29718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9" name="Line 49"/>
          <p:cNvSpPr>
            <a:spLocks noChangeShapeType="1"/>
          </p:cNvSpPr>
          <p:nvPr/>
        </p:nvSpPr>
        <p:spPr bwMode="auto">
          <a:xfrm flipV="1">
            <a:off x="30480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0" name="Line 50"/>
          <p:cNvSpPr>
            <a:spLocks noChangeShapeType="1"/>
          </p:cNvSpPr>
          <p:nvPr/>
        </p:nvSpPr>
        <p:spPr bwMode="auto">
          <a:xfrm flipV="1">
            <a:off x="32004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1" name="Line 51"/>
          <p:cNvSpPr>
            <a:spLocks noChangeShapeType="1"/>
          </p:cNvSpPr>
          <p:nvPr/>
        </p:nvSpPr>
        <p:spPr bwMode="auto">
          <a:xfrm flipV="1">
            <a:off x="31242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2" name="Line 52"/>
          <p:cNvSpPr>
            <a:spLocks noChangeShapeType="1"/>
          </p:cNvSpPr>
          <p:nvPr/>
        </p:nvSpPr>
        <p:spPr bwMode="auto">
          <a:xfrm flipV="1">
            <a:off x="36576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3" name="Line 53"/>
          <p:cNvSpPr>
            <a:spLocks noChangeShapeType="1"/>
          </p:cNvSpPr>
          <p:nvPr/>
        </p:nvSpPr>
        <p:spPr bwMode="auto">
          <a:xfrm flipV="1">
            <a:off x="41148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4" name="Line 54"/>
          <p:cNvSpPr>
            <a:spLocks noChangeShapeType="1"/>
          </p:cNvSpPr>
          <p:nvPr/>
        </p:nvSpPr>
        <p:spPr bwMode="auto">
          <a:xfrm flipV="1">
            <a:off x="41910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5" name="Line 55"/>
          <p:cNvSpPr>
            <a:spLocks noChangeShapeType="1"/>
          </p:cNvSpPr>
          <p:nvPr/>
        </p:nvSpPr>
        <p:spPr bwMode="auto">
          <a:xfrm flipV="1">
            <a:off x="42672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6" name="Line 56"/>
          <p:cNvSpPr>
            <a:spLocks noChangeShapeType="1"/>
          </p:cNvSpPr>
          <p:nvPr/>
        </p:nvSpPr>
        <p:spPr bwMode="auto">
          <a:xfrm flipV="1">
            <a:off x="45720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7" name="Line 57"/>
          <p:cNvSpPr>
            <a:spLocks noChangeShapeType="1"/>
          </p:cNvSpPr>
          <p:nvPr/>
        </p:nvSpPr>
        <p:spPr bwMode="auto">
          <a:xfrm flipV="1">
            <a:off x="48006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8" name="Line 58"/>
          <p:cNvSpPr>
            <a:spLocks noChangeShapeType="1"/>
          </p:cNvSpPr>
          <p:nvPr/>
        </p:nvSpPr>
        <p:spPr bwMode="auto">
          <a:xfrm flipV="1">
            <a:off x="46482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9" name="Line 59"/>
          <p:cNvSpPr>
            <a:spLocks noChangeShapeType="1"/>
          </p:cNvSpPr>
          <p:nvPr/>
        </p:nvSpPr>
        <p:spPr bwMode="auto">
          <a:xfrm flipV="1">
            <a:off x="47244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0" name="Line 60"/>
          <p:cNvSpPr>
            <a:spLocks noChangeShapeType="1"/>
          </p:cNvSpPr>
          <p:nvPr/>
        </p:nvSpPr>
        <p:spPr bwMode="auto">
          <a:xfrm flipV="1">
            <a:off x="51816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1" name="Line 61"/>
          <p:cNvSpPr>
            <a:spLocks noChangeShapeType="1"/>
          </p:cNvSpPr>
          <p:nvPr/>
        </p:nvSpPr>
        <p:spPr bwMode="auto">
          <a:xfrm flipV="1">
            <a:off x="57150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2" name="Line 62"/>
          <p:cNvSpPr>
            <a:spLocks noChangeShapeType="1"/>
          </p:cNvSpPr>
          <p:nvPr/>
        </p:nvSpPr>
        <p:spPr bwMode="auto">
          <a:xfrm flipV="1">
            <a:off x="57912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3" name="Line 63"/>
          <p:cNvSpPr>
            <a:spLocks noChangeShapeType="1"/>
          </p:cNvSpPr>
          <p:nvPr/>
        </p:nvSpPr>
        <p:spPr bwMode="auto">
          <a:xfrm flipV="1">
            <a:off x="62484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4" name="Line 64"/>
          <p:cNvSpPr>
            <a:spLocks noChangeShapeType="1"/>
          </p:cNvSpPr>
          <p:nvPr/>
        </p:nvSpPr>
        <p:spPr bwMode="auto">
          <a:xfrm flipV="1">
            <a:off x="63246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5" name="Line 65"/>
          <p:cNvSpPr>
            <a:spLocks noChangeShapeType="1"/>
          </p:cNvSpPr>
          <p:nvPr/>
        </p:nvSpPr>
        <p:spPr bwMode="auto">
          <a:xfrm flipV="1">
            <a:off x="67818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6" name="Line 66"/>
          <p:cNvSpPr>
            <a:spLocks noChangeShapeType="1"/>
          </p:cNvSpPr>
          <p:nvPr/>
        </p:nvSpPr>
        <p:spPr bwMode="auto">
          <a:xfrm flipV="1">
            <a:off x="68580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7" name="Line 67"/>
          <p:cNvSpPr>
            <a:spLocks noChangeShapeType="1"/>
          </p:cNvSpPr>
          <p:nvPr/>
        </p:nvSpPr>
        <p:spPr bwMode="auto">
          <a:xfrm flipV="1">
            <a:off x="64008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8" name="Line 68"/>
          <p:cNvSpPr>
            <a:spLocks noChangeShapeType="1"/>
          </p:cNvSpPr>
          <p:nvPr/>
        </p:nvSpPr>
        <p:spPr bwMode="auto">
          <a:xfrm flipV="1">
            <a:off x="69342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9" name="Line 69"/>
          <p:cNvSpPr>
            <a:spLocks noChangeShapeType="1"/>
          </p:cNvSpPr>
          <p:nvPr/>
        </p:nvSpPr>
        <p:spPr bwMode="auto">
          <a:xfrm flipV="1">
            <a:off x="70104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0" name="Line 70"/>
          <p:cNvSpPr>
            <a:spLocks noChangeShapeType="1"/>
          </p:cNvSpPr>
          <p:nvPr/>
        </p:nvSpPr>
        <p:spPr bwMode="auto">
          <a:xfrm flipV="1">
            <a:off x="58674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1" name="Line 71"/>
          <p:cNvSpPr>
            <a:spLocks noChangeShapeType="1"/>
          </p:cNvSpPr>
          <p:nvPr/>
        </p:nvSpPr>
        <p:spPr bwMode="auto">
          <a:xfrm flipV="1">
            <a:off x="6172200" y="5842000"/>
            <a:ext cx="0" cy="30480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2" name="Text Box 12"/>
          <p:cNvSpPr txBox="1">
            <a:spLocks noChangeArrowheads="1"/>
          </p:cNvSpPr>
          <p:nvPr/>
        </p:nvSpPr>
        <p:spPr bwMode="auto">
          <a:xfrm>
            <a:off x="6096000" y="6583362"/>
            <a:ext cx="304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200" dirty="0">
                <a:cs typeface="Arial" charset="0"/>
              </a:rPr>
              <a:t>Slide credit:  Robert </a:t>
            </a:r>
            <a:r>
              <a:rPr lang="en-US" sz="1200" dirty="0" err="1">
                <a:cs typeface="Arial" charset="0"/>
              </a:rPr>
              <a:t>Aune</a:t>
            </a:r>
            <a:r>
              <a:rPr lang="en-US" sz="1200" dirty="0">
                <a:cs typeface="Arial" charset="0"/>
              </a:rPr>
              <a:t>, NOAA/NESDIS</a:t>
            </a:r>
          </a:p>
        </p:txBody>
      </p:sp>
    </p:spTree>
    <p:extLst>
      <p:ext uri="{BB962C8B-B14F-4D97-AF65-F5344CB8AC3E}">
        <p14:creationId xmlns:p14="http://schemas.microsoft.com/office/powerpoint/2010/main" val="4071591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228600"/>
            <a:ext cx="8686800" cy="457200"/>
          </a:xfrm>
        </p:spPr>
        <p:txBody>
          <a:bodyPr>
            <a:noAutofit/>
          </a:bodyPr>
          <a:lstStyle/>
          <a:p>
            <a:pPr algn="l"/>
            <a:r>
              <a:rPr lang="en-US" sz="2400" b="1" dirty="0" smtClean="0"/>
              <a:t>Current GOES-13 Sounder Weighting Functions</a:t>
            </a:r>
            <a:endParaRPr lang="en-US" sz="2400" b="1" dirty="0"/>
          </a:p>
        </p:txBody>
      </p:sp>
      <p:pic>
        <p:nvPicPr>
          <p:cNvPr id="26626" name="Picture 2" descr="http://cimss.ssec.wisc.edu/goes/wf/GOES13/images/WF_GOES-13S_BAND10_WV1.0_ZEN00_ATM02_SKINT000_W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30480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cimss.ssec.wisc.edu/goes/wf/GOES13/images/WF_GOES-13S_BAND11_WV1.0_ZEN00_ATM02_SKINT000_W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601492"/>
            <a:ext cx="30480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cimss.ssec.wisc.edu/goes/wf/GOES13/images/WF_GOES-13S_BAND12_WV1.0_ZEN00_ATM02_SKINT000_W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01492"/>
            <a:ext cx="30480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344692"/>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344692"/>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3434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35"/>
          <p:cNvSpPr txBox="1">
            <a:spLocks noChangeArrowheads="1"/>
          </p:cNvSpPr>
          <p:nvPr/>
        </p:nvSpPr>
        <p:spPr bwMode="auto">
          <a:xfrm rot="16200000">
            <a:off x="7509161" y="5287694"/>
            <a:ext cx="369332" cy="290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Plots courtesy of Mat </a:t>
            </a:r>
            <a:r>
              <a:rPr lang="en-US" sz="1200" dirty="0" err="1" smtClean="0"/>
              <a:t>Gunshor</a:t>
            </a:r>
            <a:r>
              <a:rPr lang="en-US" sz="1200" dirty="0" smtClean="0"/>
              <a:t>, CIMSS</a:t>
            </a:r>
            <a:endParaRPr lang="en-US" sz="1200" dirty="0"/>
          </a:p>
        </p:txBody>
      </p:sp>
      <p:sp>
        <p:nvSpPr>
          <p:cNvPr id="4" name="TextBox 3"/>
          <p:cNvSpPr txBox="1"/>
          <p:nvPr/>
        </p:nvSpPr>
        <p:spPr>
          <a:xfrm>
            <a:off x="228600" y="1066800"/>
            <a:ext cx="3810000" cy="646331"/>
          </a:xfrm>
          <a:prstGeom prst="rect">
            <a:avLst/>
          </a:prstGeom>
          <a:noFill/>
        </p:spPr>
        <p:txBody>
          <a:bodyPr wrap="square" rtlCol="0">
            <a:spAutoFit/>
          </a:bodyPr>
          <a:lstStyle/>
          <a:p>
            <a:r>
              <a:rPr lang="en-US" dirty="0" smtClean="0"/>
              <a:t>Geostationary satellites can provide information of mid-level water vapor.</a:t>
            </a:r>
            <a:endParaRPr lang="en-US" dirty="0"/>
          </a:p>
        </p:txBody>
      </p:sp>
      <p:sp>
        <p:nvSpPr>
          <p:cNvPr id="5" name="Rectangle 4"/>
          <p:cNvSpPr/>
          <p:nvPr/>
        </p:nvSpPr>
        <p:spPr>
          <a:xfrm>
            <a:off x="1760123" y="3613666"/>
            <a:ext cx="830677" cy="369332"/>
          </a:xfrm>
          <a:prstGeom prst="rect">
            <a:avLst/>
          </a:prstGeom>
        </p:spPr>
        <p:txBody>
          <a:bodyPr wrap="none">
            <a:spAutoFit/>
          </a:bodyPr>
          <a:lstStyle/>
          <a:p>
            <a:r>
              <a:rPr lang="en-US" dirty="0" smtClean="0"/>
              <a:t>7.5 </a:t>
            </a:r>
            <a:r>
              <a:rPr lang="en-US" dirty="0"/>
              <a:t>µm</a:t>
            </a:r>
          </a:p>
        </p:txBody>
      </p:sp>
      <p:sp>
        <p:nvSpPr>
          <p:cNvPr id="13" name="Rectangle 12"/>
          <p:cNvSpPr/>
          <p:nvPr/>
        </p:nvSpPr>
        <p:spPr>
          <a:xfrm>
            <a:off x="4876800" y="3613666"/>
            <a:ext cx="843501" cy="369332"/>
          </a:xfrm>
          <a:prstGeom prst="rect">
            <a:avLst/>
          </a:prstGeom>
        </p:spPr>
        <p:txBody>
          <a:bodyPr wrap="none">
            <a:spAutoFit/>
          </a:bodyPr>
          <a:lstStyle/>
          <a:p>
            <a:r>
              <a:rPr lang="en-US" dirty="0" smtClean="0"/>
              <a:t>7.0 </a:t>
            </a:r>
            <a:r>
              <a:rPr lang="en-US" dirty="0"/>
              <a:t>µm</a:t>
            </a:r>
          </a:p>
        </p:txBody>
      </p:sp>
      <p:sp>
        <p:nvSpPr>
          <p:cNvPr id="14" name="Rectangle 13"/>
          <p:cNvSpPr/>
          <p:nvPr/>
        </p:nvSpPr>
        <p:spPr>
          <a:xfrm>
            <a:off x="7848600" y="3613666"/>
            <a:ext cx="848309" cy="369332"/>
          </a:xfrm>
          <a:prstGeom prst="rect">
            <a:avLst/>
          </a:prstGeom>
        </p:spPr>
        <p:txBody>
          <a:bodyPr wrap="none">
            <a:spAutoFit/>
          </a:bodyPr>
          <a:lstStyle/>
          <a:p>
            <a:r>
              <a:rPr lang="en-US" dirty="0"/>
              <a:t>6</a:t>
            </a:r>
            <a:r>
              <a:rPr lang="en-US" dirty="0" smtClean="0"/>
              <a:t>.5 </a:t>
            </a:r>
            <a:r>
              <a:rPr lang="en-US" dirty="0"/>
              <a:t>µm</a:t>
            </a:r>
          </a:p>
        </p:txBody>
      </p:sp>
    </p:spTree>
    <p:extLst>
      <p:ext uri="{BB962C8B-B14F-4D97-AF65-F5344CB8AC3E}">
        <p14:creationId xmlns:p14="http://schemas.microsoft.com/office/powerpoint/2010/main" val="6839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228601"/>
            <a:ext cx="8686800" cy="457199"/>
          </a:xfrm>
        </p:spPr>
        <p:txBody>
          <a:bodyPr>
            <a:noAutofit/>
          </a:bodyPr>
          <a:lstStyle/>
          <a:p>
            <a:pPr algn="l"/>
            <a:r>
              <a:rPr lang="en-US" sz="2400" b="1" dirty="0" smtClean="0"/>
              <a:t>GOES-R ABI Weighting Functions</a:t>
            </a:r>
            <a:endParaRPr lang="en-US" sz="2400" b="1" dirty="0"/>
          </a:p>
        </p:txBody>
      </p:sp>
      <p:pic>
        <p:nvPicPr>
          <p:cNvPr id="1026" name="Picture 2" descr="http://cimss.ssec.wisc.edu/goes/wf/ABI/images/WF_GABI-01I_BAND08_WV1.0_ZEN00_ATM02_SKINT000_W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9048" y="1600201"/>
            <a:ext cx="3044952" cy="27404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imss.ssec.wisc.edu/goes/wf/ABI/images/WF_GABI-01I_BAND09_WV1.0_ZEN00_ATM02_SKINT000_W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048" y="1600200"/>
            <a:ext cx="3044952" cy="27404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imss.ssec.wisc.edu/goes/wf/ABI/images/WF_GABI-01I_BAND10_WV1.0_ZEN00_ATM02_SKINT000_W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1"/>
            <a:ext cx="3044952" cy="274045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9048" y="4360613"/>
            <a:ext cx="3044952" cy="203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1048" y="4364488"/>
            <a:ext cx="3044952" cy="203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360612"/>
            <a:ext cx="3044952" cy="203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35"/>
          <p:cNvSpPr txBox="1">
            <a:spLocks noChangeArrowheads="1"/>
          </p:cNvSpPr>
          <p:nvPr/>
        </p:nvSpPr>
        <p:spPr bwMode="auto">
          <a:xfrm rot="16200000">
            <a:off x="7416978" y="5156027"/>
            <a:ext cx="369332" cy="31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Images courtesy of Justin </a:t>
            </a:r>
            <a:r>
              <a:rPr lang="en-US" sz="1200" dirty="0" err="1" smtClean="0"/>
              <a:t>Sieglaff</a:t>
            </a:r>
            <a:r>
              <a:rPr lang="en-US" sz="1200" dirty="0" smtClean="0"/>
              <a:t>, CIMSS</a:t>
            </a:r>
            <a:endParaRPr lang="en-US" sz="1200" dirty="0"/>
          </a:p>
        </p:txBody>
      </p:sp>
      <p:sp>
        <p:nvSpPr>
          <p:cNvPr id="13" name="TextBox 12"/>
          <p:cNvSpPr txBox="1"/>
          <p:nvPr/>
        </p:nvSpPr>
        <p:spPr>
          <a:xfrm>
            <a:off x="228600" y="1066800"/>
            <a:ext cx="3810000" cy="646331"/>
          </a:xfrm>
          <a:prstGeom prst="rect">
            <a:avLst/>
          </a:prstGeom>
          <a:noFill/>
        </p:spPr>
        <p:txBody>
          <a:bodyPr wrap="square" rtlCol="0">
            <a:spAutoFit/>
          </a:bodyPr>
          <a:lstStyle/>
          <a:p>
            <a:r>
              <a:rPr lang="en-US" dirty="0" smtClean="0"/>
              <a:t>This capability will continue in the GOES-R era.</a:t>
            </a:r>
            <a:endParaRPr lang="en-US" dirty="0"/>
          </a:p>
        </p:txBody>
      </p:sp>
      <p:sp>
        <p:nvSpPr>
          <p:cNvPr id="14" name="TextBox 13"/>
          <p:cNvSpPr txBox="1"/>
          <p:nvPr/>
        </p:nvSpPr>
        <p:spPr>
          <a:xfrm>
            <a:off x="228600" y="6248400"/>
            <a:ext cx="2822448" cy="369332"/>
          </a:xfrm>
          <a:prstGeom prst="rect">
            <a:avLst/>
          </a:prstGeom>
          <a:noFill/>
        </p:spPr>
        <p:txBody>
          <a:bodyPr wrap="square" rtlCol="0">
            <a:spAutoFit/>
          </a:bodyPr>
          <a:lstStyle/>
          <a:p>
            <a:r>
              <a:rPr lang="en-US" dirty="0" smtClean="0"/>
              <a:t>Simulated imagery</a:t>
            </a:r>
            <a:endParaRPr lang="en-US" dirty="0"/>
          </a:p>
        </p:txBody>
      </p:sp>
      <p:sp>
        <p:nvSpPr>
          <p:cNvPr id="15" name="Rectangle 14"/>
          <p:cNvSpPr/>
          <p:nvPr/>
        </p:nvSpPr>
        <p:spPr>
          <a:xfrm>
            <a:off x="1760123" y="3613666"/>
            <a:ext cx="829073" cy="369332"/>
          </a:xfrm>
          <a:prstGeom prst="rect">
            <a:avLst/>
          </a:prstGeom>
        </p:spPr>
        <p:txBody>
          <a:bodyPr wrap="none">
            <a:spAutoFit/>
          </a:bodyPr>
          <a:lstStyle/>
          <a:p>
            <a:r>
              <a:rPr lang="en-US" dirty="0" smtClean="0"/>
              <a:t>7.3 </a:t>
            </a:r>
            <a:r>
              <a:rPr lang="en-US" dirty="0"/>
              <a:t>µm</a:t>
            </a:r>
          </a:p>
        </p:txBody>
      </p:sp>
      <p:sp>
        <p:nvSpPr>
          <p:cNvPr id="16" name="Rectangle 15"/>
          <p:cNvSpPr/>
          <p:nvPr/>
        </p:nvSpPr>
        <p:spPr>
          <a:xfrm>
            <a:off x="4876800" y="3613666"/>
            <a:ext cx="843501" cy="369332"/>
          </a:xfrm>
          <a:prstGeom prst="rect">
            <a:avLst/>
          </a:prstGeom>
        </p:spPr>
        <p:txBody>
          <a:bodyPr wrap="none">
            <a:spAutoFit/>
          </a:bodyPr>
          <a:lstStyle/>
          <a:p>
            <a:r>
              <a:rPr lang="en-US" dirty="0" smtClean="0"/>
              <a:t>7.0 </a:t>
            </a:r>
            <a:r>
              <a:rPr lang="en-US" dirty="0"/>
              <a:t>µm</a:t>
            </a:r>
          </a:p>
        </p:txBody>
      </p:sp>
      <p:sp>
        <p:nvSpPr>
          <p:cNvPr id="17" name="Rectangle 16"/>
          <p:cNvSpPr/>
          <p:nvPr/>
        </p:nvSpPr>
        <p:spPr>
          <a:xfrm>
            <a:off x="7848600" y="3613666"/>
            <a:ext cx="841897" cy="369332"/>
          </a:xfrm>
          <a:prstGeom prst="rect">
            <a:avLst/>
          </a:prstGeom>
        </p:spPr>
        <p:txBody>
          <a:bodyPr wrap="none">
            <a:spAutoFit/>
          </a:bodyPr>
          <a:lstStyle/>
          <a:p>
            <a:r>
              <a:rPr lang="en-US" dirty="0" smtClean="0"/>
              <a:t>6.2 </a:t>
            </a:r>
            <a:r>
              <a:rPr lang="en-US" dirty="0"/>
              <a:t>µm</a:t>
            </a:r>
          </a:p>
        </p:txBody>
      </p:sp>
    </p:spTree>
    <p:extLst>
      <p:ext uri="{BB962C8B-B14F-4D97-AF65-F5344CB8AC3E}">
        <p14:creationId xmlns:p14="http://schemas.microsoft.com/office/powerpoint/2010/main" val="3129592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b="1" dirty="0" smtClean="0"/>
              <a:t>Numerical weather prediction (NWP) is an initial-value problem.</a:t>
            </a:r>
          </a:p>
          <a:p>
            <a:r>
              <a:rPr lang="en-US" dirty="0" smtClean="0"/>
              <a:t>The following constrain the accuracy of numerical weather prediction solutions:</a:t>
            </a:r>
          </a:p>
          <a:p>
            <a:pPr lvl="1"/>
            <a:r>
              <a:rPr lang="en-US" dirty="0" smtClean="0"/>
              <a:t>Parameterizations and approximations within the model</a:t>
            </a:r>
          </a:p>
          <a:p>
            <a:pPr lvl="1"/>
            <a:r>
              <a:rPr lang="en-US" dirty="0" smtClean="0"/>
              <a:t>Atmospheric features occurring on scales smaller than resolved by the model</a:t>
            </a:r>
          </a:p>
          <a:p>
            <a:pPr lvl="1"/>
            <a:r>
              <a:rPr lang="en-US" sz="2400" i="1" dirty="0" smtClean="0"/>
              <a:t>Limited observations to populate the initial analysis (especially in the “upper air” and over oceans)</a:t>
            </a:r>
          </a:p>
          <a:p>
            <a:pPr lvl="1"/>
            <a:r>
              <a:rPr lang="en-US" dirty="0" smtClean="0"/>
              <a:t>Quality, precision, and accuracy of the observations</a:t>
            </a:r>
          </a:p>
          <a:p>
            <a:pPr lvl="1"/>
            <a:r>
              <a:rPr lang="en-US" dirty="0" smtClean="0"/>
              <a:t>Boundary conditions and domain size</a:t>
            </a:r>
          </a:p>
          <a:p>
            <a:endParaRPr lang="en-US" dirty="0"/>
          </a:p>
        </p:txBody>
      </p:sp>
      <p:sp>
        <p:nvSpPr>
          <p:cNvPr id="3" name="Title 2"/>
          <p:cNvSpPr>
            <a:spLocks noGrp="1"/>
          </p:cNvSpPr>
          <p:nvPr>
            <p:ph type="title"/>
          </p:nvPr>
        </p:nvSpPr>
        <p:spPr/>
        <p:txBody>
          <a:bodyPr/>
          <a:lstStyle/>
          <a:p>
            <a:r>
              <a:rPr lang="en-US" dirty="0" smtClean="0"/>
              <a:t>Basic Premise of NWP</a:t>
            </a:r>
            <a:endParaRPr lang="en-US" dirty="0"/>
          </a:p>
        </p:txBody>
      </p:sp>
    </p:spTree>
    <p:extLst>
      <p:ext uri="{BB962C8B-B14F-4D97-AF65-F5344CB8AC3E}">
        <p14:creationId xmlns:p14="http://schemas.microsoft.com/office/powerpoint/2010/main" val="12739269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38328"/>
            <a:ext cx="8382000" cy="1252728"/>
          </a:xfrm>
        </p:spPr>
        <p:txBody>
          <a:bodyPr>
            <a:normAutofit fontScale="90000"/>
          </a:bodyPr>
          <a:lstStyle/>
          <a:p>
            <a:r>
              <a:rPr lang="en-US" dirty="0" smtClean="0"/>
              <a:t>Experiment Design</a:t>
            </a:r>
            <a:br>
              <a:rPr lang="en-US" dirty="0" smtClean="0"/>
            </a:br>
            <a:r>
              <a:rPr lang="en-US" sz="2200" b="1" dirty="0" smtClean="0"/>
              <a:t>Objective</a:t>
            </a:r>
            <a:r>
              <a:rPr lang="en-US" sz="2200" dirty="0" smtClean="0"/>
              <a:t>:  Understand NWP response to variable moisture concentrations.</a:t>
            </a:r>
            <a:endParaRPr lang="en-US" sz="2200" dirty="0"/>
          </a:p>
        </p:txBody>
      </p:sp>
      <p:graphicFrame>
        <p:nvGraphicFramePr>
          <p:cNvPr id="5" name="Content Placeholder 4"/>
          <p:cNvGraphicFramePr>
            <a:graphicFrameLocks noGrp="1"/>
          </p:cNvGraphicFramePr>
          <p:nvPr>
            <p:ph sz="quarter" idx="14"/>
            <p:extLst>
              <p:ext uri="{D42A27DB-BD31-4B8C-83A1-F6EECF244321}">
                <p14:modId xmlns:p14="http://schemas.microsoft.com/office/powerpoint/2010/main" val="2072020777"/>
              </p:ext>
            </p:extLst>
          </p:nvPr>
        </p:nvGraphicFramePr>
        <p:xfrm>
          <a:off x="4645025" y="2679700"/>
          <a:ext cx="4270376" cy="4003040"/>
        </p:xfrm>
        <a:graphic>
          <a:graphicData uri="http://schemas.openxmlformats.org/drawingml/2006/table">
            <a:tbl>
              <a:tblPr bandRow="1">
                <a:tableStyleId>{5C22544A-7EE6-4342-B048-85BDC9FD1C3A}</a:tableStyleId>
              </a:tblPr>
              <a:tblGrid>
                <a:gridCol w="2135188"/>
                <a:gridCol w="2135188"/>
              </a:tblGrid>
              <a:tr h="370840">
                <a:tc>
                  <a:txBody>
                    <a:bodyPr/>
                    <a:lstStyle/>
                    <a:p>
                      <a:r>
                        <a:rPr lang="en-US" sz="1400" b="1" dirty="0" smtClean="0">
                          <a:latin typeface="Arial Narrow" pitchFamily="34" charset="0"/>
                        </a:rPr>
                        <a:t>Dynamics</a:t>
                      </a:r>
                      <a:endParaRPr lang="en-US" sz="1400" b="1" dirty="0">
                        <a:latin typeface="Arial Narrow" pitchFamily="34" charset="0"/>
                      </a:endParaRPr>
                    </a:p>
                  </a:txBody>
                  <a:tcPr/>
                </a:tc>
                <a:tc>
                  <a:txBody>
                    <a:bodyPr/>
                    <a:lstStyle/>
                    <a:p>
                      <a:r>
                        <a:rPr lang="en-US" sz="1400" b="0" dirty="0" smtClean="0">
                          <a:latin typeface="Arial Narrow" pitchFamily="34" charset="0"/>
                        </a:rPr>
                        <a:t>Non-Hydrostatic</a:t>
                      </a:r>
                      <a:endParaRPr lang="en-US" sz="1400" b="0" dirty="0">
                        <a:latin typeface="Arial Narrow" pitchFamily="34" charset="0"/>
                      </a:endParaRPr>
                    </a:p>
                  </a:txBody>
                  <a:tcPr/>
                </a:tc>
              </a:tr>
              <a:tr h="370840">
                <a:tc>
                  <a:txBody>
                    <a:bodyPr/>
                    <a:lstStyle/>
                    <a:p>
                      <a:r>
                        <a:rPr lang="en-US" sz="1400" b="1" dirty="0" smtClean="0">
                          <a:latin typeface="Arial Narrow" pitchFamily="34" charset="0"/>
                        </a:rPr>
                        <a:t>Cumulus</a:t>
                      </a:r>
                      <a:r>
                        <a:rPr lang="en-US" sz="1400" b="1" baseline="0" dirty="0" smtClean="0">
                          <a:latin typeface="Arial Narrow" pitchFamily="34" charset="0"/>
                        </a:rPr>
                        <a:t> Scheme</a:t>
                      </a:r>
                      <a:endParaRPr lang="en-US" sz="1400" b="1" dirty="0">
                        <a:latin typeface="Arial Narrow" pitchFamily="34" charset="0"/>
                      </a:endParaRPr>
                    </a:p>
                  </a:txBody>
                  <a:tcPr/>
                </a:tc>
                <a:tc>
                  <a:txBody>
                    <a:bodyPr/>
                    <a:lstStyle/>
                    <a:p>
                      <a:r>
                        <a:rPr lang="en-US" sz="1400" b="0" dirty="0" err="1" smtClean="0">
                          <a:latin typeface="Arial Narrow" pitchFamily="34" charset="0"/>
                        </a:rPr>
                        <a:t>Kain</a:t>
                      </a:r>
                      <a:r>
                        <a:rPr lang="en-US" sz="1400" b="0" dirty="0" smtClean="0">
                          <a:latin typeface="Arial Narrow" pitchFamily="34" charset="0"/>
                        </a:rPr>
                        <a:t>-Fritsch</a:t>
                      </a:r>
                      <a:endParaRPr lang="en-US" sz="1400" b="0" dirty="0">
                        <a:latin typeface="Arial Narrow" pitchFamily="34" charset="0"/>
                      </a:endParaRPr>
                    </a:p>
                  </a:txBody>
                  <a:tcPr/>
                </a:tc>
              </a:tr>
              <a:tr h="370840">
                <a:tc>
                  <a:txBody>
                    <a:bodyPr/>
                    <a:lstStyle/>
                    <a:p>
                      <a:r>
                        <a:rPr lang="en-US" sz="1400" b="1" dirty="0" smtClean="0">
                          <a:latin typeface="Arial Narrow" pitchFamily="34" charset="0"/>
                        </a:rPr>
                        <a:t>Microphysics Scheme</a:t>
                      </a:r>
                      <a:endParaRPr lang="en-US" sz="1400" b="1" dirty="0">
                        <a:latin typeface="Arial Narrow" pitchFamily="34" charset="0"/>
                      </a:endParaRPr>
                    </a:p>
                  </a:txBody>
                  <a:tcPr/>
                </a:tc>
                <a:tc>
                  <a:txBody>
                    <a:bodyPr/>
                    <a:lstStyle/>
                    <a:p>
                      <a:r>
                        <a:rPr lang="en-US" sz="1400" b="0" dirty="0" smtClean="0">
                          <a:latin typeface="Arial Narrow" pitchFamily="34" charset="0"/>
                        </a:rPr>
                        <a:t>WSM Single-Moment 5-Class</a:t>
                      </a:r>
                      <a:endParaRPr lang="en-US" sz="1400" b="0" dirty="0">
                        <a:latin typeface="Arial Narrow" pitchFamily="34" charset="0"/>
                      </a:endParaRPr>
                    </a:p>
                  </a:txBody>
                  <a:tcPr/>
                </a:tc>
              </a:tr>
              <a:tr h="370840">
                <a:tc>
                  <a:txBody>
                    <a:bodyPr/>
                    <a:lstStyle/>
                    <a:p>
                      <a:r>
                        <a:rPr lang="en-US" sz="1400" b="1" dirty="0" smtClean="0">
                          <a:latin typeface="Arial Narrow" pitchFamily="34" charset="0"/>
                        </a:rPr>
                        <a:t>PBL Scheme</a:t>
                      </a:r>
                      <a:endParaRPr lang="en-US" sz="1400" b="1" dirty="0">
                        <a:latin typeface="Arial Narrow" pitchFamily="34" charset="0"/>
                      </a:endParaRPr>
                    </a:p>
                  </a:txBody>
                  <a:tcPr/>
                </a:tc>
                <a:tc>
                  <a:txBody>
                    <a:bodyPr/>
                    <a:lstStyle/>
                    <a:p>
                      <a:r>
                        <a:rPr lang="en-US" sz="1400" b="0" dirty="0" err="1" smtClean="0">
                          <a:latin typeface="Arial Narrow" pitchFamily="34" charset="0"/>
                        </a:rPr>
                        <a:t>Yonsei</a:t>
                      </a:r>
                      <a:r>
                        <a:rPr lang="en-US" sz="1400" b="0" dirty="0" smtClean="0">
                          <a:latin typeface="Arial Narrow" pitchFamily="34" charset="0"/>
                        </a:rPr>
                        <a:t> University</a:t>
                      </a:r>
                      <a:endParaRPr lang="en-US" sz="1400" b="0" dirty="0">
                        <a:latin typeface="Arial Narrow" pitchFamily="34" charset="0"/>
                      </a:endParaRPr>
                    </a:p>
                  </a:txBody>
                  <a:tcPr/>
                </a:tc>
              </a:tr>
              <a:tr h="370840">
                <a:tc>
                  <a:txBody>
                    <a:bodyPr/>
                    <a:lstStyle/>
                    <a:p>
                      <a:r>
                        <a:rPr lang="en-US" sz="1400" b="1" dirty="0" smtClean="0">
                          <a:latin typeface="Arial Narrow" pitchFamily="34" charset="0"/>
                        </a:rPr>
                        <a:t>Land Surface Scheme</a:t>
                      </a:r>
                      <a:endParaRPr lang="en-US" sz="1400" b="1" dirty="0">
                        <a:latin typeface="Arial Narrow" pitchFamily="34" charset="0"/>
                      </a:endParaRPr>
                    </a:p>
                  </a:txBody>
                  <a:tcPr/>
                </a:tc>
                <a:tc>
                  <a:txBody>
                    <a:bodyPr/>
                    <a:lstStyle/>
                    <a:p>
                      <a:r>
                        <a:rPr lang="en-US" sz="1400" b="0" dirty="0" smtClean="0">
                          <a:latin typeface="Arial Narrow" pitchFamily="34" charset="0"/>
                        </a:rPr>
                        <a:t>5-Layer Thermal Diffusion LSM</a:t>
                      </a:r>
                      <a:endParaRPr lang="en-US" sz="1400" b="0" dirty="0">
                        <a:latin typeface="Arial Narrow" pitchFamily="34" charset="0"/>
                      </a:endParaRPr>
                    </a:p>
                  </a:txBody>
                  <a:tcPr/>
                </a:tc>
              </a:tr>
              <a:tr h="370840">
                <a:tc>
                  <a:txBody>
                    <a:bodyPr/>
                    <a:lstStyle/>
                    <a:p>
                      <a:r>
                        <a:rPr lang="en-US" sz="1400" b="1" dirty="0" smtClean="0">
                          <a:latin typeface="Arial Narrow" pitchFamily="34" charset="0"/>
                        </a:rPr>
                        <a:t>Surface Layer Physics</a:t>
                      </a:r>
                      <a:endParaRPr lang="en-US" sz="1400" b="1" dirty="0">
                        <a:latin typeface="Arial Narrow" pitchFamily="34" charset="0"/>
                      </a:endParaRPr>
                    </a:p>
                  </a:txBody>
                  <a:tcPr/>
                </a:tc>
                <a:tc>
                  <a:txBody>
                    <a:bodyPr/>
                    <a:lstStyle/>
                    <a:p>
                      <a:r>
                        <a:rPr lang="en-US" sz="1400" b="0" dirty="0" err="1" smtClean="0">
                          <a:latin typeface="Arial Narrow" pitchFamily="34" charset="0"/>
                        </a:rPr>
                        <a:t>Monin-Obukhov</a:t>
                      </a:r>
                      <a:r>
                        <a:rPr lang="en-US" sz="1400" b="0" dirty="0" smtClean="0">
                          <a:latin typeface="Arial Narrow" pitchFamily="34" charset="0"/>
                        </a:rPr>
                        <a:t> with heat and moisture surface</a:t>
                      </a:r>
                      <a:r>
                        <a:rPr lang="en-US" sz="1400" b="0" baseline="0" dirty="0" smtClean="0">
                          <a:latin typeface="Arial Narrow" pitchFamily="34" charset="0"/>
                        </a:rPr>
                        <a:t> fluxes</a:t>
                      </a:r>
                      <a:endParaRPr lang="en-US" sz="1400" b="0" dirty="0">
                        <a:latin typeface="Arial Narrow" pitchFamily="34" charset="0"/>
                      </a:endParaRPr>
                    </a:p>
                  </a:txBody>
                  <a:tcPr/>
                </a:tc>
              </a:tr>
              <a:tr h="370840">
                <a:tc>
                  <a:txBody>
                    <a:bodyPr/>
                    <a:lstStyle/>
                    <a:p>
                      <a:r>
                        <a:rPr lang="en-US" sz="1400" b="1" dirty="0" smtClean="0">
                          <a:latin typeface="Arial Narrow" pitchFamily="34" charset="0"/>
                        </a:rPr>
                        <a:t>Long Wave Radiation</a:t>
                      </a:r>
                      <a:endParaRPr lang="en-US" sz="1400" b="1" dirty="0">
                        <a:latin typeface="Arial Narrow" pitchFamily="34" charset="0"/>
                      </a:endParaRPr>
                    </a:p>
                  </a:txBody>
                  <a:tcPr/>
                </a:tc>
                <a:tc>
                  <a:txBody>
                    <a:bodyPr/>
                    <a:lstStyle/>
                    <a:p>
                      <a:r>
                        <a:rPr lang="en-US" sz="1400" b="0" dirty="0" smtClean="0">
                          <a:latin typeface="Arial Narrow" pitchFamily="34" charset="0"/>
                        </a:rPr>
                        <a:t>RRTM</a:t>
                      </a:r>
                      <a:endParaRPr lang="en-US" sz="1400" b="0" dirty="0">
                        <a:latin typeface="Arial Narrow" pitchFamily="34" charset="0"/>
                      </a:endParaRPr>
                    </a:p>
                  </a:txBody>
                  <a:tcPr/>
                </a:tc>
              </a:tr>
              <a:tr h="370840">
                <a:tc>
                  <a:txBody>
                    <a:bodyPr/>
                    <a:lstStyle/>
                    <a:p>
                      <a:r>
                        <a:rPr lang="en-US" sz="1400" b="1" dirty="0" smtClean="0">
                          <a:latin typeface="Arial Narrow" pitchFamily="34" charset="0"/>
                        </a:rPr>
                        <a:t>Short Wave Radiation</a:t>
                      </a:r>
                      <a:endParaRPr lang="en-US" sz="1400" b="1" dirty="0">
                        <a:latin typeface="Arial Narrow" pitchFamily="34" charset="0"/>
                      </a:endParaRPr>
                    </a:p>
                  </a:txBody>
                  <a:tcPr/>
                </a:tc>
                <a:tc>
                  <a:txBody>
                    <a:bodyPr/>
                    <a:lstStyle/>
                    <a:p>
                      <a:r>
                        <a:rPr lang="en-US" sz="1400" b="0" dirty="0" err="1" smtClean="0">
                          <a:latin typeface="Arial Narrow" pitchFamily="34" charset="0"/>
                        </a:rPr>
                        <a:t>Dudhia</a:t>
                      </a:r>
                      <a:r>
                        <a:rPr lang="en-US" sz="1400" b="0" dirty="0" smtClean="0">
                          <a:latin typeface="Arial Narrow" pitchFamily="34" charset="0"/>
                        </a:rPr>
                        <a:t> Scheme</a:t>
                      </a:r>
                      <a:endParaRPr lang="en-US" sz="1400" b="0" dirty="0">
                        <a:latin typeface="Arial Narrow" pitchFamily="34" charset="0"/>
                      </a:endParaRPr>
                    </a:p>
                  </a:txBody>
                  <a:tcPr/>
                </a:tc>
              </a:tr>
              <a:tr h="370840">
                <a:tc>
                  <a:txBody>
                    <a:bodyPr/>
                    <a:lstStyle/>
                    <a:p>
                      <a:r>
                        <a:rPr lang="en-US" sz="1400" b="1" dirty="0" smtClean="0">
                          <a:latin typeface="Arial Narrow" pitchFamily="34" charset="0"/>
                        </a:rPr>
                        <a:t>Time-Integration Scheme</a:t>
                      </a:r>
                      <a:endParaRPr lang="en-US" sz="1400" b="1" dirty="0">
                        <a:latin typeface="Arial Narrow" pitchFamily="34" charset="0"/>
                      </a:endParaRPr>
                    </a:p>
                  </a:txBody>
                  <a:tcPr/>
                </a:tc>
                <a:tc>
                  <a:txBody>
                    <a:bodyPr/>
                    <a:lstStyle/>
                    <a:p>
                      <a:r>
                        <a:rPr lang="en-US" sz="1400" b="0" dirty="0" err="1" smtClean="0">
                          <a:latin typeface="Arial Narrow" pitchFamily="34" charset="0"/>
                        </a:rPr>
                        <a:t>Runge-Kutta</a:t>
                      </a:r>
                      <a:r>
                        <a:rPr lang="en-US" sz="1400" b="0" baseline="0" dirty="0" smtClean="0">
                          <a:latin typeface="Arial Narrow" pitchFamily="34" charset="0"/>
                        </a:rPr>
                        <a:t> 3</a:t>
                      </a:r>
                      <a:r>
                        <a:rPr lang="en-US" sz="1400" b="0" baseline="30000" dirty="0" smtClean="0">
                          <a:latin typeface="Arial Narrow" pitchFamily="34" charset="0"/>
                        </a:rPr>
                        <a:t>rd</a:t>
                      </a:r>
                      <a:r>
                        <a:rPr lang="en-US" sz="1400" b="0" baseline="0" dirty="0" smtClean="0">
                          <a:latin typeface="Arial Narrow" pitchFamily="34" charset="0"/>
                        </a:rPr>
                        <a:t> Order</a:t>
                      </a:r>
                      <a:endParaRPr lang="en-US" sz="1400" b="0" dirty="0">
                        <a:latin typeface="Arial Narrow" pitchFamily="34" charset="0"/>
                      </a:endParaRPr>
                    </a:p>
                  </a:txBody>
                  <a:tcPr/>
                </a:tc>
              </a:tr>
              <a:tr h="370840">
                <a:tc>
                  <a:txBody>
                    <a:bodyPr/>
                    <a:lstStyle/>
                    <a:p>
                      <a:r>
                        <a:rPr lang="en-US" sz="1400" b="1" dirty="0" smtClean="0">
                          <a:latin typeface="Arial Narrow" pitchFamily="34" charset="0"/>
                        </a:rPr>
                        <a:t>Damping</a:t>
                      </a:r>
                      <a:endParaRPr lang="en-US" sz="1400" b="1" dirty="0">
                        <a:latin typeface="Arial Narrow" pitchFamily="34" charset="0"/>
                      </a:endParaRPr>
                    </a:p>
                  </a:txBody>
                  <a:tcPr/>
                </a:tc>
                <a:tc>
                  <a:txBody>
                    <a:bodyPr/>
                    <a:lstStyle/>
                    <a:p>
                      <a:r>
                        <a:rPr lang="en-US" sz="1400" b="0" dirty="0" smtClean="0">
                          <a:latin typeface="Arial Narrow" pitchFamily="34" charset="0"/>
                        </a:rPr>
                        <a:t>Rayleigh</a:t>
                      </a:r>
                      <a:endParaRPr lang="en-US" sz="1400" b="0" dirty="0">
                        <a:latin typeface="Arial Narrow" pitchFamily="34" charset="0"/>
                      </a:endParaRPr>
                    </a:p>
                  </a:txBody>
                  <a:tcPr/>
                </a:tc>
              </a:tr>
            </a:tbl>
          </a:graphicData>
        </a:graphic>
      </p:graphicFrame>
      <p:sp>
        <p:nvSpPr>
          <p:cNvPr id="7" name="Content Placeholder 6"/>
          <p:cNvSpPr>
            <a:spLocks noGrp="1"/>
          </p:cNvSpPr>
          <p:nvPr>
            <p:ph sz="quarter" idx="13"/>
          </p:nvPr>
        </p:nvSpPr>
        <p:spPr>
          <a:xfrm>
            <a:off x="304800" y="4572000"/>
            <a:ext cx="4191000" cy="2133600"/>
          </a:xfrm>
        </p:spPr>
        <p:txBody>
          <a:bodyPr>
            <a:noAutofit/>
          </a:bodyPr>
          <a:lstStyle/>
          <a:p>
            <a:pPr marL="0" indent="0">
              <a:buNone/>
            </a:pPr>
            <a:r>
              <a:rPr lang="en-US" sz="1600" dirty="0" smtClean="0"/>
              <a:t>Each simulation shared the same:</a:t>
            </a:r>
          </a:p>
          <a:p>
            <a:r>
              <a:rPr lang="en-US" sz="1400" dirty="0" smtClean="0"/>
              <a:t>Adaptive time step</a:t>
            </a:r>
            <a:endParaRPr lang="en-US" sz="1400" dirty="0"/>
          </a:p>
          <a:p>
            <a:r>
              <a:rPr lang="en-US" sz="1400" dirty="0"/>
              <a:t>20 km </a:t>
            </a:r>
            <a:r>
              <a:rPr lang="en-US" sz="1400" dirty="0" smtClean="0"/>
              <a:t>spacing </a:t>
            </a:r>
            <a:r>
              <a:rPr lang="en-US" sz="1400" dirty="0"/>
              <a:t>on 100 x 100 square </a:t>
            </a:r>
            <a:r>
              <a:rPr lang="en-US" sz="1400" dirty="0" smtClean="0"/>
              <a:t>grid consisting of 45 vertical levels</a:t>
            </a:r>
            <a:endParaRPr lang="en-US" sz="1400" dirty="0"/>
          </a:p>
          <a:p>
            <a:r>
              <a:rPr lang="en-US" sz="1400" dirty="0" smtClean="0"/>
              <a:t>100 </a:t>
            </a:r>
            <a:r>
              <a:rPr lang="en-US" sz="1400" dirty="0" err="1" smtClean="0"/>
              <a:t>hPa</a:t>
            </a:r>
            <a:r>
              <a:rPr lang="en-US" sz="1400" dirty="0" smtClean="0"/>
              <a:t> top </a:t>
            </a:r>
            <a:r>
              <a:rPr lang="en-US" sz="1400" dirty="0"/>
              <a:t>of model </a:t>
            </a:r>
            <a:endParaRPr lang="en-US" sz="1400" dirty="0" smtClean="0"/>
          </a:p>
          <a:p>
            <a:r>
              <a:rPr lang="en-US" sz="1400" dirty="0" smtClean="0"/>
              <a:t>Model start </a:t>
            </a:r>
            <a:r>
              <a:rPr lang="en-US" sz="1400" dirty="0"/>
              <a:t>at </a:t>
            </a:r>
            <a:r>
              <a:rPr lang="en-US" sz="1400" dirty="0" smtClean="0"/>
              <a:t>31 August 2010 at 00:00 </a:t>
            </a:r>
            <a:r>
              <a:rPr lang="en-US" sz="1400" dirty="0"/>
              <a:t>UTC</a:t>
            </a:r>
          </a:p>
          <a:p>
            <a:r>
              <a:rPr lang="en-US" sz="1400" dirty="0"/>
              <a:t>36-hour </a:t>
            </a:r>
            <a:r>
              <a:rPr lang="en-US" sz="1400" dirty="0" smtClean="0"/>
              <a:t>length </a:t>
            </a:r>
            <a:r>
              <a:rPr lang="en-US" sz="1400" dirty="0"/>
              <a:t>with a boundary update </a:t>
            </a:r>
            <a:r>
              <a:rPr lang="en-US" sz="1400" dirty="0" smtClean="0"/>
              <a:t>every </a:t>
            </a:r>
            <a:r>
              <a:rPr lang="en-US" sz="1400" dirty="0"/>
              <a:t>three </a:t>
            </a:r>
            <a:r>
              <a:rPr lang="en-US" sz="1400" dirty="0" smtClean="0"/>
              <a:t>hours</a:t>
            </a:r>
            <a:endParaRPr lang="en-US" sz="1400" dirty="0"/>
          </a:p>
        </p:txBody>
      </p:sp>
      <p:sp>
        <p:nvSpPr>
          <p:cNvPr id="8" name="TextBox 7"/>
          <p:cNvSpPr txBox="1"/>
          <p:nvPr/>
        </p:nvSpPr>
        <p:spPr>
          <a:xfrm>
            <a:off x="1600200" y="3098749"/>
            <a:ext cx="28956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at and below 800 </a:t>
            </a:r>
            <a:r>
              <a:rPr lang="en-US" sz="1200" dirty="0" err="1" smtClean="0">
                <a:latin typeface="Arial Narrow" pitchFamily="34" charset="0"/>
              </a:rPr>
              <a:t>hPa</a:t>
            </a:r>
            <a:endParaRPr lang="en-US" sz="1200" dirty="0">
              <a:latin typeface="Arial Narrow" pitchFamily="34" charset="0"/>
            </a:endParaRPr>
          </a:p>
        </p:txBody>
      </p:sp>
      <p:sp>
        <p:nvSpPr>
          <p:cNvPr id="9" name="TextBox 8"/>
          <p:cNvSpPr txBox="1"/>
          <p:nvPr/>
        </p:nvSpPr>
        <p:spPr>
          <a:xfrm>
            <a:off x="1600200" y="3560414"/>
            <a:ext cx="289560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400 and 750 </a:t>
            </a:r>
            <a:r>
              <a:rPr lang="en-US" sz="1200" dirty="0" err="1" smtClean="0">
                <a:latin typeface="Arial Narrow" pitchFamily="34" charset="0"/>
              </a:rPr>
              <a:t>hPa</a:t>
            </a:r>
            <a:endParaRPr lang="en-US" sz="1200" dirty="0">
              <a:latin typeface="Arial Narrow" pitchFamily="34" charset="0"/>
            </a:endParaRPr>
          </a:p>
        </p:txBody>
      </p:sp>
      <p:sp>
        <p:nvSpPr>
          <p:cNvPr id="10" name="TextBox 9"/>
          <p:cNvSpPr txBox="1"/>
          <p:nvPr/>
        </p:nvSpPr>
        <p:spPr>
          <a:xfrm>
            <a:off x="1600200" y="4022079"/>
            <a:ext cx="2895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100 and 350 </a:t>
            </a:r>
            <a:r>
              <a:rPr lang="en-US" sz="1200" dirty="0" err="1" smtClean="0">
                <a:latin typeface="Arial Narrow" pitchFamily="34" charset="0"/>
              </a:rPr>
              <a:t>hPa</a:t>
            </a:r>
            <a:endParaRPr lang="en-US" sz="1200" dirty="0">
              <a:latin typeface="Arial Narrow" pitchFamily="34" charset="0"/>
            </a:endParaRPr>
          </a:p>
        </p:txBody>
      </p:sp>
      <p:sp>
        <p:nvSpPr>
          <p:cNvPr id="11" name="TextBox 10"/>
          <p:cNvSpPr txBox="1"/>
          <p:nvPr/>
        </p:nvSpPr>
        <p:spPr>
          <a:xfrm>
            <a:off x="1600200" y="2267752"/>
            <a:ext cx="2895600"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dirty="0" smtClean="0">
                <a:latin typeface="Arial Narrow" pitchFamily="34" charset="0"/>
              </a:rPr>
              <a:t>GFS Initial Conditions</a:t>
            </a:r>
            <a:endParaRPr lang="en-US" sz="1200" dirty="0">
              <a:latin typeface="Arial Narrow" pitchFamily="34" charset="0"/>
            </a:endParaRPr>
          </a:p>
        </p:txBody>
      </p:sp>
      <p:sp>
        <p:nvSpPr>
          <p:cNvPr id="12" name="TextBox 11"/>
          <p:cNvSpPr txBox="1"/>
          <p:nvPr/>
        </p:nvSpPr>
        <p:spPr>
          <a:xfrm>
            <a:off x="1600200" y="2544751"/>
            <a:ext cx="2895600"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smtClean="0">
                <a:latin typeface="Arial Narrow" pitchFamily="34" charset="0"/>
              </a:rPr>
              <a:t>CRAS Initial Conditions</a:t>
            </a:r>
            <a:endParaRPr lang="en-US" sz="1200" dirty="0">
              <a:latin typeface="Arial Narrow" pitchFamily="34" charset="0"/>
            </a:endParaRPr>
          </a:p>
        </p:txBody>
      </p:sp>
      <p:sp>
        <p:nvSpPr>
          <p:cNvPr id="13" name="TextBox 12"/>
          <p:cNvSpPr txBox="1"/>
          <p:nvPr/>
        </p:nvSpPr>
        <p:spPr>
          <a:xfrm>
            <a:off x="1600200" y="2821750"/>
            <a:ext cx="2895600"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RH</a:t>
            </a:r>
            <a:endParaRPr lang="en-US" sz="1200" dirty="0">
              <a:latin typeface="Arial Narrow" pitchFamily="34" charset="0"/>
            </a:endParaRPr>
          </a:p>
        </p:txBody>
      </p:sp>
      <p:sp>
        <p:nvSpPr>
          <p:cNvPr id="14" name="TextBox 13"/>
          <p:cNvSpPr txBox="1"/>
          <p:nvPr/>
        </p:nvSpPr>
        <p:spPr>
          <a:xfrm>
            <a:off x="76200" y="4111823"/>
            <a:ext cx="1524000" cy="307777"/>
          </a:xfrm>
          <a:prstGeom prst="rect">
            <a:avLst/>
          </a:prstGeom>
          <a:noFill/>
        </p:spPr>
        <p:txBody>
          <a:bodyPr wrap="square" rtlCol="0">
            <a:spAutoFit/>
          </a:bodyPr>
          <a:lstStyle/>
          <a:p>
            <a:r>
              <a:rPr lang="en-US" sz="1400" dirty="0" smtClean="0"/>
              <a:t>∆</a:t>
            </a:r>
            <a:r>
              <a:rPr lang="en-US" sz="1400" dirty="0" err="1" smtClean="0"/>
              <a:t>w</a:t>
            </a:r>
            <a:r>
              <a:rPr lang="en-US" sz="1400" baseline="-25000" dirty="0" err="1" smtClean="0"/>
              <a:t>LYR</a:t>
            </a:r>
            <a:r>
              <a:rPr lang="en-US" sz="1400" dirty="0" smtClean="0"/>
              <a:t> = 0.01 g/kg</a:t>
            </a:r>
            <a:endParaRPr lang="en-US" sz="1400" dirty="0"/>
          </a:p>
        </p:txBody>
      </p:sp>
      <p:sp>
        <p:nvSpPr>
          <p:cNvPr id="15" name="TextBox 14"/>
          <p:cNvSpPr txBox="1"/>
          <p:nvPr/>
        </p:nvSpPr>
        <p:spPr>
          <a:xfrm>
            <a:off x="76200" y="3210224"/>
            <a:ext cx="1524000" cy="307777"/>
          </a:xfrm>
          <a:prstGeom prst="rect">
            <a:avLst/>
          </a:prstGeom>
          <a:noFill/>
        </p:spPr>
        <p:txBody>
          <a:bodyPr wrap="square" rtlCol="0">
            <a:spAutoFit/>
          </a:bodyPr>
          <a:lstStyle/>
          <a:p>
            <a:r>
              <a:rPr lang="en-US" sz="1400" dirty="0" smtClean="0"/>
              <a:t>∆</a:t>
            </a:r>
            <a:r>
              <a:rPr lang="en-US" sz="1400" dirty="0" err="1" smtClean="0"/>
              <a:t>w</a:t>
            </a:r>
            <a:r>
              <a:rPr lang="en-US" sz="1400" baseline="-25000" dirty="0" err="1" smtClean="0"/>
              <a:t>LYR</a:t>
            </a:r>
            <a:r>
              <a:rPr lang="en-US" sz="1400" dirty="0" smtClean="0"/>
              <a:t> = 1.25 g/kg</a:t>
            </a:r>
            <a:endParaRPr lang="en-US" sz="1400" dirty="0"/>
          </a:p>
        </p:txBody>
      </p:sp>
      <p:sp>
        <p:nvSpPr>
          <p:cNvPr id="16" name="TextBox 15"/>
          <p:cNvSpPr txBox="1"/>
          <p:nvPr/>
        </p:nvSpPr>
        <p:spPr>
          <a:xfrm>
            <a:off x="76200" y="3667424"/>
            <a:ext cx="1524000" cy="307777"/>
          </a:xfrm>
          <a:prstGeom prst="rect">
            <a:avLst/>
          </a:prstGeom>
          <a:noFill/>
        </p:spPr>
        <p:txBody>
          <a:bodyPr wrap="square" rtlCol="0">
            <a:spAutoFit/>
          </a:bodyPr>
          <a:lstStyle/>
          <a:p>
            <a:r>
              <a:rPr lang="en-US" sz="1400" dirty="0" smtClean="0"/>
              <a:t>∆</a:t>
            </a:r>
            <a:r>
              <a:rPr lang="en-US" sz="1400" dirty="0" err="1" smtClean="0"/>
              <a:t>w</a:t>
            </a:r>
            <a:r>
              <a:rPr lang="en-US" sz="1400" baseline="-25000" dirty="0" err="1" smtClean="0"/>
              <a:t>LYR</a:t>
            </a:r>
            <a:r>
              <a:rPr lang="en-US" sz="1400" dirty="0" smtClean="0"/>
              <a:t> = 0.30 g/kg</a:t>
            </a:r>
            <a:endParaRPr lang="en-US" sz="1400" dirty="0"/>
          </a:p>
        </p:txBody>
      </p:sp>
      <p:sp>
        <p:nvSpPr>
          <p:cNvPr id="17" name="TextBox 16"/>
          <p:cNvSpPr txBox="1"/>
          <p:nvPr/>
        </p:nvSpPr>
        <p:spPr>
          <a:xfrm>
            <a:off x="76200" y="2829224"/>
            <a:ext cx="1524000" cy="307777"/>
          </a:xfrm>
          <a:prstGeom prst="rect">
            <a:avLst/>
          </a:prstGeom>
          <a:noFill/>
        </p:spPr>
        <p:txBody>
          <a:bodyPr wrap="square" rtlCol="0">
            <a:spAutoFit/>
          </a:bodyPr>
          <a:lstStyle/>
          <a:p>
            <a:r>
              <a:rPr lang="en-US" sz="1400" dirty="0" smtClean="0"/>
              <a:t>∆</a:t>
            </a:r>
            <a:r>
              <a:rPr lang="en-US" sz="1400" dirty="0" err="1" smtClean="0"/>
              <a:t>w</a:t>
            </a:r>
            <a:r>
              <a:rPr lang="en-US" sz="1400" baseline="-25000" dirty="0" err="1" smtClean="0"/>
              <a:t>EA</a:t>
            </a:r>
            <a:r>
              <a:rPr lang="en-US" sz="1400" dirty="0" smtClean="0"/>
              <a:t> = 0.23 g/kg</a:t>
            </a:r>
            <a:endParaRPr lang="en-US" sz="1400" dirty="0"/>
          </a:p>
        </p:txBody>
      </p:sp>
      <p:sp>
        <p:nvSpPr>
          <p:cNvPr id="18" name="TextBox 17"/>
          <p:cNvSpPr txBox="1"/>
          <p:nvPr/>
        </p:nvSpPr>
        <p:spPr>
          <a:xfrm>
            <a:off x="76200" y="1981200"/>
            <a:ext cx="1447800" cy="83099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200" b="1" dirty="0" smtClean="0"/>
              <a:t>Approximate change in mixing ratio from GFS initial conditions</a:t>
            </a:r>
            <a:endParaRPr lang="en-US" sz="1200" b="1" dirty="0"/>
          </a:p>
        </p:txBody>
      </p:sp>
      <p:sp>
        <p:nvSpPr>
          <p:cNvPr id="19" name="TextBox 18"/>
          <p:cNvSpPr txBox="1"/>
          <p:nvPr/>
        </p:nvSpPr>
        <p:spPr>
          <a:xfrm>
            <a:off x="1600200" y="1905000"/>
            <a:ext cx="1905000" cy="369332"/>
          </a:xfrm>
          <a:prstGeom prst="rect">
            <a:avLst/>
          </a:prstGeom>
          <a:noFill/>
        </p:spPr>
        <p:txBody>
          <a:bodyPr wrap="square" rtlCol="0">
            <a:spAutoFit/>
          </a:bodyPr>
          <a:lstStyle/>
          <a:p>
            <a:r>
              <a:rPr lang="en-US" dirty="0" smtClean="0"/>
              <a:t>Six simulations:</a:t>
            </a:r>
            <a:endParaRPr lang="en-US" dirty="0"/>
          </a:p>
        </p:txBody>
      </p:sp>
    </p:spTree>
    <p:extLst>
      <p:ext uri="{BB962C8B-B14F-4D97-AF65-F5344CB8AC3E}">
        <p14:creationId xmlns:p14="http://schemas.microsoft.com/office/powerpoint/2010/main" val="25308386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tp://ftp.ssec.wisc.edu/pub/ssec/jordang/wrf_2mt_anim.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752600"/>
            <a:ext cx="89916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 y="6324600"/>
            <a:ext cx="28956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at and below 800 </a:t>
            </a:r>
            <a:r>
              <a:rPr lang="en-US" sz="1200" dirty="0" err="1" smtClean="0">
                <a:latin typeface="Arial Narrow" pitchFamily="34" charset="0"/>
              </a:rPr>
              <a:t>hPa</a:t>
            </a:r>
            <a:endParaRPr lang="en-US" sz="1200" dirty="0">
              <a:latin typeface="Arial Narrow" pitchFamily="34" charset="0"/>
            </a:endParaRPr>
          </a:p>
        </p:txBody>
      </p:sp>
      <p:sp>
        <p:nvSpPr>
          <p:cNvPr id="11" name="TextBox 10"/>
          <p:cNvSpPr txBox="1"/>
          <p:nvPr/>
        </p:nvSpPr>
        <p:spPr>
          <a:xfrm>
            <a:off x="3124200" y="6324600"/>
            <a:ext cx="289560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400 and 750 </a:t>
            </a:r>
            <a:r>
              <a:rPr lang="en-US" sz="1200" dirty="0" err="1" smtClean="0">
                <a:latin typeface="Arial Narrow" pitchFamily="34" charset="0"/>
              </a:rPr>
              <a:t>hPa</a:t>
            </a:r>
            <a:endParaRPr lang="en-US" sz="1200" dirty="0">
              <a:latin typeface="Arial Narrow" pitchFamily="34" charset="0"/>
            </a:endParaRPr>
          </a:p>
        </p:txBody>
      </p:sp>
      <p:sp>
        <p:nvSpPr>
          <p:cNvPr id="12" name="TextBox 11"/>
          <p:cNvSpPr txBox="1"/>
          <p:nvPr/>
        </p:nvSpPr>
        <p:spPr>
          <a:xfrm>
            <a:off x="6172200" y="6324600"/>
            <a:ext cx="2895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100 and 350 </a:t>
            </a:r>
            <a:r>
              <a:rPr lang="en-US" sz="1200" dirty="0" err="1" smtClean="0">
                <a:latin typeface="Arial Narrow" pitchFamily="34" charset="0"/>
              </a:rPr>
              <a:t>hPa</a:t>
            </a:r>
            <a:endParaRPr lang="en-US" sz="1200" dirty="0">
              <a:latin typeface="Arial Narrow" pitchFamily="34" charset="0"/>
            </a:endParaRPr>
          </a:p>
        </p:txBody>
      </p:sp>
      <p:sp>
        <p:nvSpPr>
          <p:cNvPr id="13" name="TextBox 12"/>
          <p:cNvSpPr txBox="1"/>
          <p:nvPr/>
        </p:nvSpPr>
        <p:spPr>
          <a:xfrm>
            <a:off x="76200" y="1399401"/>
            <a:ext cx="2895600"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dirty="0" smtClean="0">
                <a:latin typeface="Arial Narrow" pitchFamily="34" charset="0"/>
              </a:rPr>
              <a:t>GFS Initial Conditions</a:t>
            </a:r>
            <a:endParaRPr lang="en-US" sz="1200" dirty="0">
              <a:latin typeface="Arial Narrow" pitchFamily="34" charset="0"/>
            </a:endParaRPr>
          </a:p>
        </p:txBody>
      </p:sp>
      <p:sp>
        <p:nvSpPr>
          <p:cNvPr id="14" name="TextBox 13"/>
          <p:cNvSpPr txBox="1"/>
          <p:nvPr/>
        </p:nvSpPr>
        <p:spPr>
          <a:xfrm>
            <a:off x="3124200" y="1399401"/>
            <a:ext cx="2895600"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smtClean="0">
                <a:latin typeface="Arial Narrow" pitchFamily="34" charset="0"/>
              </a:rPr>
              <a:t>CRAS Initial Conditions</a:t>
            </a:r>
            <a:endParaRPr lang="en-US" sz="1200" dirty="0">
              <a:latin typeface="Arial Narrow" pitchFamily="34" charset="0"/>
            </a:endParaRPr>
          </a:p>
        </p:txBody>
      </p:sp>
      <p:sp>
        <p:nvSpPr>
          <p:cNvPr id="15" name="TextBox 14"/>
          <p:cNvSpPr txBox="1"/>
          <p:nvPr/>
        </p:nvSpPr>
        <p:spPr>
          <a:xfrm>
            <a:off x="6172200" y="1399401"/>
            <a:ext cx="2895600"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RH</a:t>
            </a:r>
            <a:endParaRPr lang="en-US" sz="1200" dirty="0">
              <a:latin typeface="Arial Narrow" pitchFamily="34" charset="0"/>
            </a:endParaRPr>
          </a:p>
        </p:txBody>
      </p:sp>
      <p:sp>
        <p:nvSpPr>
          <p:cNvPr id="16" name="Text Box 2"/>
          <p:cNvSpPr txBox="1">
            <a:spLocks noChangeArrowheads="1"/>
          </p:cNvSpPr>
          <p:nvPr/>
        </p:nvSpPr>
        <p:spPr bwMode="auto">
          <a:xfrm>
            <a:off x="228600" y="2286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2400" b="1" dirty="0" smtClean="0">
                <a:solidFill>
                  <a:schemeClr val="bg1"/>
                </a:solidFill>
              </a:rPr>
              <a:t>Comparison of 2m Temperature, 10m Wind</a:t>
            </a:r>
            <a:endParaRPr lang="en-US" sz="2400" b="1" dirty="0">
              <a:solidFill>
                <a:schemeClr val="bg1"/>
              </a:solidFill>
            </a:endParaRPr>
          </a:p>
        </p:txBody>
      </p:sp>
      <p:sp>
        <p:nvSpPr>
          <p:cNvPr id="9" name="TextBox 8"/>
          <p:cNvSpPr txBox="1"/>
          <p:nvPr/>
        </p:nvSpPr>
        <p:spPr>
          <a:xfrm>
            <a:off x="609600" y="838200"/>
            <a:ext cx="3505200" cy="523220"/>
          </a:xfrm>
          <a:prstGeom prst="rect">
            <a:avLst/>
          </a:prstGeom>
          <a:noFill/>
        </p:spPr>
        <p:txBody>
          <a:bodyPr wrap="square" rtlCol="0">
            <a:spAutoFit/>
          </a:bodyPr>
          <a:lstStyle/>
          <a:p>
            <a:r>
              <a:rPr lang="en-US" sz="1400" dirty="0" smtClean="0"/>
              <a:t>Initialized:  31 August 2010, 00 UTC</a:t>
            </a:r>
          </a:p>
          <a:p>
            <a:r>
              <a:rPr lang="en-US" sz="1400" dirty="0" smtClean="0"/>
              <a:t>Interval:  3 hourly	Duration:  36 hours </a:t>
            </a:r>
            <a:endParaRPr lang="en-US" sz="1400" dirty="0"/>
          </a:p>
        </p:txBody>
      </p:sp>
    </p:spTree>
    <p:extLst>
      <p:ext uri="{BB962C8B-B14F-4D97-AF65-F5344CB8AC3E}">
        <p14:creationId xmlns:p14="http://schemas.microsoft.com/office/powerpoint/2010/main" val="2904002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tp://ftp.ssec.wisc.edu/pub/ssec/jordang/wrf_pwtr_anim.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752600"/>
            <a:ext cx="89916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 y="6324600"/>
            <a:ext cx="28956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at and below 800 </a:t>
            </a:r>
            <a:r>
              <a:rPr lang="en-US" sz="1200" dirty="0" err="1" smtClean="0">
                <a:latin typeface="Arial Narrow" pitchFamily="34" charset="0"/>
              </a:rPr>
              <a:t>hPa</a:t>
            </a:r>
            <a:endParaRPr lang="en-US" sz="1200" dirty="0">
              <a:latin typeface="Arial Narrow" pitchFamily="34" charset="0"/>
            </a:endParaRPr>
          </a:p>
        </p:txBody>
      </p:sp>
      <p:sp>
        <p:nvSpPr>
          <p:cNvPr id="6" name="TextBox 5"/>
          <p:cNvSpPr txBox="1"/>
          <p:nvPr/>
        </p:nvSpPr>
        <p:spPr>
          <a:xfrm>
            <a:off x="3124200" y="6324600"/>
            <a:ext cx="289560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400 and 750 </a:t>
            </a:r>
            <a:r>
              <a:rPr lang="en-US" sz="1200" dirty="0" err="1" smtClean="0">
                <a:latin typeface="Arial Narrow" pitchFamily="34" charset="0"/>
              </a:rPr>
              <a:t>hPa</a:t>
            </a:r>
            <a:endParaRPr lang="en-US" sz="1200" dirty="0">
              <a:latin typeface="Arial Narrow" pitchFamily="34" charset="0"/>
            </a:endParaRPr>
          </a:p>
        </p:txBody>
      </p:sp>
      <p:sp>
        <p:nvSpPr>
          <p:cNvPr id="7" name="TextBox 6"/>
          <p:cNvSpPr txBox="1"/>
          <p:nvPr/>
        </p:nvSpPr>
        <p:spPr>
          <a:xfrm>
            <a:off x="6172200" y="6324600"/>
            <a:ext cx="2895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100 and 350 </a:t>
            </a:r>
            <a:r>
              <a:rPr lang="en-US" sz="1200" dirty="0" err="1" smtClean="0">
                <a:latin typeface="Arial Narrow" pitchFamily="34" charset="0"/>
              </a:rPr>
              <a:t>hPa</a:t>
            </a:r>
            <a:endParaRPr lang="en-US" sz="1200" dirty="0">
              <a:latin typeface="Arial Narrow" pitchFamily="34" charset="0"/>
            </a:endParaRPr>
          </a:p>
        </p:txBody>
      </p:sp>
      <p:sp>
        <p:nvSpPr>
          <p:cNvPr id="8" name="TextBox 7"/>
          <p:cNvSpPr txBox="1"/>
          <p:nvPr/>
        </p:nvSpPr>
        <p:spPr>
          <a:xfrm>
            <a:off x="76200" y="1399401"/>
            <a:ext cx="2895600"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dirty="0" smtClean="0">
                <a:latin typeface="Arial Narrow" pitchFamily="34" charset="0"/>
              </a:rPr>
              <a:t>GFS Initial Conditions</a:t>
            </a:r>
            <a:endParaRPr lang="en-US" sz="1200" dirty="0">
              <a:latin typeface="Arial Narrow" pitchFamily="34" charset="0"/>
            </a:endParaRPr>
          </a:p>
        </p:txBody>
      </p:sp>
      <p:sp>
        <p:nvSpPr>
          <p:cNvPr id="9" name="TextBox 8"/>
          <p:cNvSpPr txBox="1"/>
          <p:nvPr/>
        </p:nvSpPr>
        <p:spPr>
          <a:xfrm>
            <a:off x="3124200" y="1399401"/>
            <a:ext cx="2895600"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smtClean="0">
                <a:latin typeface="Arial Narrow" pitchFamily="34" charset="0"/>
              </a:rPr>
              <a:t>CRAS Initial Conditions</a:t>
            </a:r>
            <a:endParaRPr lang="en-US" sz="1200" dirty="0">
              <a:latin typeface="Arial Narrow" pitchFamily="34" charset="0"/>
            </a:endParaRPr>
          </a:p>
        </p:txBody>
      </p:sp>
      <p:sp>
        <p:nvSpPr>
          <p:cNvPr id="10" name="TextBox 9"/>
          <p:cNvSpPr txBox="1"/>
          <p:nvPr/>
        </p:nvSpPr>
        <p:spPr>
          <a:xfrm>
            <a:off x="6172200" y="1399401"/>
            <a:ext cx="2895600"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RH</a:t>
            </a:r>
            <a:endParaRPr lang="en-US" sz="1200" dirty="0">
              <a:latin typeface="Arial Narrow" pitchFamily="34" charset="0"/>
            </a:endParaRPr>
          </a:p>
        </p:txBody>
      </p:sp>
      <p:sp>
        <p:nvSpPr>
          <p:cNvPr id="11" name="TextBox 10"/>
          <p:cNvSpPr txBox="1"/>
          <p:nvPr/>
        </p:nvSpPr>
        <p:spPr>
          <a:xfrm>
            <a:off x="609600" y="838200"/>
            <a:ext cx="3505200" cy="523220"/>
          </a:xfrm>
          <a:prstGeom prst="rect">
            <a:avLst/>
          </a:prstGeom>
          <a:noFill/>
        </p:spPr>
        <p:txBody>
          <a:bodyPr wrap="square" rtlCol="0">
            <a:spAutoFit/>
          </a:bodyPr>
          <a:lstStyle/>
          <a:p>
            <a:r>
              <a:rPr lang="en-US" sz="1400" dirty="0" smtClean="0"/>
              <a:t>Initialized:  31 August 2010, 00 UTC</a:t>
            </a:r>
          </a:p>
          <a:p>
            <a:r>
              <a:rPr lang="en-US" sz="1400" dirty="0" smtClean="0"/>
              <a:t>Interval:  3 hourly	Duration:  36 hours </a:t>
            </a:r>
            <a:endParaRPr lang="en-US" sz="1400" dirty="0"/>
          </a:p>
        </p:txBody>
      </p:sp>
      <p:sp>
        <p:nvSpPr>
          <p:cNvPr id="12" name="Text Box 2"/>
          <p:cNvSpPr txBox="1">
            <a:spLocks noChangeArrowheads="1"/>
          </p:cNvSpPr>
          <p:nvPr/>
        </p:nvSpPr>
        <p:spPr bwMode="auto">
          <a:xfrm>
            <a:off x="228600" y="2286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2400" b="1" dirty="0" smtClean="0">
                <a:solidFill>
                  <a:schemeClr val="bg1"/>
                </a:solidFill>
              </a:rPr>
              <a:t>Comparison of Total </a:t>
            </a:r>
            <a:r>
              <a:rPr lang="en-US" sz="2400" b="1" dirty="0" err="1" smtClean="0">
                <a:solidFill>
                  <a:schemeClr val="bg1"/>
                </a:solidFill>
              </a:rPr>
              <a:t>Precipitable</a:t>
            </a:r>
            <a:r>
              <a:rPr lang="en-US" sz="2400" b="1" dirty="0" smtClean="0">
                <a:solidFill>
                  <a:schemeClr val="bg1"/>
                </a:solidFill>
              </a:rPr>
              <a:t> Water (Entire Atmosphere)</a:t>
            </a:r>
            <a:endParaRPr lang="en-US" sz="2400" b="1" dirty="0">
              <a:solidFill>
                <a:schemeClr val="bg1"/>
              </a:solidFill>
            </a:endParaRPr>
          </a:p>
        </p:txBody>
      </p:sp>
    </p:spTree>
    <p:extLst>
      <p:ext uri="{BB962C8B-B14F-4D97-AF65-F5344CB8AC3E}">
        <p14:creationId xmlns:p14="http://schemas.microsoft.com/office/powerpoint/2010/main" val="308892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ftp://ftp.ssec.wisc.edu/pub/ssec/jordang/wrf_cape_anim.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752600"/>
            <a:ext cx="8991600" cy="4495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 y="6324600"/>
            <a:ext cx="28956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at and below 800 </a:t>
            </a:r>
            <a:r>
              <a:rPr lang="en-US" sz="1200" dirty="0" err="1" smtClean="0">
                <a:latin typeface="Arial Narrow" pitchFamily="34" charset="0"/>
              </a:rPr>
              <a:t>hPa</a:t>
            </a:r>
            <a:endParaRPr lang="en-US" sz="1200" dirty="0">
              <a:latin typeface="Arial Narrow" pitchFamily="34" charset="0"/>
            </a:endParaRPr>
          </a:p>
        </p:txBody>
      </p:sp>
      <p:sp>
        <p:nvSpPr>
          <p:cNvPr id="7" name="TextBox 6"/>
          <p:cNvSpPr txBox="1"/>
          <p:nvPr/>
        </p:nvSpPr>
        <p:spPr>
          <a:xfrm>
            <a:off x="3124200" y="6324600"/>
            <a:ext cx="289560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400 and 750 </a:t>
            </a:r>
            <a:r>
              <a:rPr lang="en-US" sz="1200" dirty="0" err="1" smtClean="0">
                <a:latin typeface="Arial Narrow" pitchFamily="34" charset="0"/>
              </a:rPr>
              <a:t>hPa</a:t>
            </a:r>
            <a:endParaRPr lang="en-US" sz="1200" dirty="0">
              <a:latin typeface="Arial Narrow" pitchFamily="34" charset="0"/>
            </a:endParaRPr>
          </a:p>
        </p:txBody>
      </p:sp>
      <p:sp>
        <p:nvSpPr>
          <p:cNvPr id="8" name="TextBox 7"/>
          <p:cNvSpPr txBox="1"/>
          <p:nvPr/>
        </p:nvSpPr>
        <p:spPr>
          <a:xfrm>
            <a:off x="6172200" y="6324600"/>
            <a:ext cx="2895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100 and 350 </a:t>
            </a:r>
            <a:r>
              <a:rPr lang="en-US" sz="1200" dirty="0" err="1" smtClean="0">
                <a:latin typeface="Arial Narrow" pitchFamily="34" charset="0"/>
              </a:rPr>
              <a:t>hPa</a:t>
            </a:r>
            <a:endParaRPr lang="en-US" sz="1200" dirty="0">
              <a:latin typeface="Arial Narrow" pitchFamily="34" charset="0"/>
            </a:endParaRPr>
          </a:p>
        </p:txBody>
      </p:sp>
      <p:sp>
        <p:nvSpPr>
          <p:cNvPr id="9" name="TextBox 8"/>
          <p:cNvSpPr txBox="1"/>
          <p:nvPr/>
        </p:nvSpPr>
        <p:spPr>
          <a:xfrm>
            <a:off x="76200" y="1399401"/>
            <a:ext cx="2895600"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dirty="0" smtClean="0">
                <a:latin typeface="Arial Narrow" pitchFamily="34" charset="0"/>
              </a:rPr>
              <a:t>GFS Initial Conditions</a:t>
            </a:r>
            <a:endParaRPr lang="en-US" sz="1200" dirty="0">
              <a:latin typeface="Arial Narrow" pitchFamily="34" charset="0"/>
            </a:endParaRPr>
          </a:p>
        </p:txBody>
      </p:sp>
      <p:sp>
        <p:nvSpPr>
          <p:cNvPr id="10" name="TextBox 9"/>
          <p:cNvSpPr txBox="1"/>
          <p:nvPr/>
        </p:nvSpPr>
        <p:spPr>
          <a:xfrm>
            <a:off x="3124200" y="1399401"/>
            <a:ext cx="2895600"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smtClean="0">
                <a:latin typeface="Arial Narrow" pitchFamily="34" charset="0"/>
              </a:rPr>
              <a:t>CRAS Initial Conditions</a:t>
            </a:r>
            <a:endParaRPr lang="en-US" sz="1200" dirty="0">
              <a:latin typeface="Arial Narrow" pitchFamily="34" charset="0"/>
            </a:endParaRPr>
          </a:p>
        </p:txBody>
      </p:sp>
      <p:sp>
        <p:nvSpPr>
          <p:cNvPr id="11" name="TextBox 10"/>
          <p:cNvSpPr txBox="1"/>
          <p:nvPr/>
        </p:nvSpPr>
        <p:spPr>
          <a:xfrm>
            <a:off x="6172200" y="1399401"/>
            <a:ext cx="2895600"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RH</a:t>
            </a:r>
            <a:endParaRPr lang="en-US" sz="1200" dirty="0">
              <a:latin typeface="Arial Narrow" pitchFamily="34" charset="0"/>
            </a:endParaRPr>
          </a:p>
        </p:txBody>
      </p:sp>
      <p:sp>
        <p:nvSpPr>
          <p:cNvPr id="12" name="TextBox 11"/>
          <p:cNvSpPr txBox="1"/>
          <p:nvPr/>
        </p:nvSpPr>
        <p:spPr>
          <a:xfrm>
            <a:off x="609600" y="838200"/>
            <a:ext cx="3505200" cy="523220"/>
          </a:xfrm>
          <a:prstGeom prst="rect">
            <a:avLst/>
          </a:prstGeom>
          <a:noFill/>
        </p:spPr>
        <p:txBody>
          <a:bodyPr wrap="square" rtlCol="0">
            <a:spAutoFit/>
          </a:bodyPr>
          <a:lstStyle/>
          <a:p>
            <a:r>
              <a:rPr lang="en-US" sz="1400" dirty="0" smtClean="0"/>
              <a:t>Initialized:  31 August 2010, 00 UTC</a:t>
            </a:r>
          </a:p>
          <a:p>
            <a:r>
              <a:rPr lang="en-US" sz="1400" dirty="0" smtClean="0"/>
              <a:t>Interval:  3 hourly	Duration:  36 hours </a:t>
            </a:r>
            <a:endParaRPr lang="en-US" sz="1400" dirty="0"/>
          </a:p>
        </p:txBody>
      </p:sp>
      <p:sp>
        <p:nvSpPr>
          <p:cNvPr id="13" name="Text Box 2"/>
          <p:cNvSpPr txBox="1">
            <a:spLocks noChangeArrowheads="1"/>
          </p:cNvSpPr>
          <p:nvPr/>
        </p:nvSpPr>
        <p:spPr bwMode="auto">
          <a:xfrm>
            <a:off x="228600" y="2286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2400" b="1" dirty="0" smtClean="0">
                <a:solidFill>
                  <a:schemeClr val="bg1"/>
                </a:solidFill>
              </a:rPr>
              <a:t>Comparison of SBCAPE, Deep-Layer Wind Shear</a:t>
            </a:r>
            <a:endParaRPr lang="en-US" sz="2400" b="1" dirty="0">
              <a:solidFill>
                <a:schemeClr val="bg1"/>
              </a:solidFill>
            </a:endParaRPr>
          </a:p>
        </p:txBody>
      </p:sp>
    </p:spTree>
    <p:extLst>
      <p:ext uri="{BB962C8B-B14F-4D97-AF65-F5344CB8AC3E}">
        <p14:creationId xmlns:p14="http://schemas.microsoft.com/office/powerpoint/2010/main" val="2753064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tp://ftp.ssec.wisc.edu/pub/ssec/jordang/wrf_ref_anim.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1" y="1752600"/>
            <a:ext cx="8991600" cy="4495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 y="6324600"/>
            <a:ext cx="28956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at and below 800 </a:t>
            </a:r>
            <a:r>
              <a:rPr lang="en-US" sz="1200" dirty="0" err="1" smtClean="0">
                <a:latin typeface="Arial Narrow" pitchFamily="34" charset="0"/>
              </a:rPr>
              <a:t>hPa</a:t>
            </a:r>
            <a:endParaRPr lang="en-US" sz="1200" dirty="0">
              <a:latin typeface="Arial Narrow" pitchFamily="34" charset="0"/>
            </a:endParaRPr>
          </a:p>
        </p:txBody>
      </p:sp>
      <p:sp>
        <p:nvSpPr>
          <p:cNvPr id="4" name="TextBox 3"/>
          <p:cNvSpPr txBox="1"/>
          <p:nvPr/>
        </p:nvSpPr>
        <p:spPr>
          <a:xfrm>
            <a:off x="3124200" y="6324600"/>
            <a:ext cx="289560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400 and 750 </a:t>
            </a:r>
            <a:r>
              <a:rPr lang="en-US" sz="1200" dirty="0" err="1" smtClean="0">
                <a:latin typeface="Arial Narrow" pitchFamily="34" charset="0"/>
              </a:rPr>
              <a:t>hPa</a:t>
            </a:r>
            <a:endParaRPr lang="en-US" sz="1200" dirty="0">
              <a:latin typeface="Arial Narrow" pitchFamily="34" charset="0"/>
            </a:endParaRPr>
          </a:p>
        </p:txBody>
      </p:sp>
      <p:sp>
        <p:nvSpPr>
          <p:cNvPr id="5" name="TextBox 4"/>
          <p:cNvSpPr txBox="1"/>
          <p:nvPr/>
        </p:nvSpPr>
        <p:spPr>
          <a:xfrm>
            <a:off x="6172200" y="6324600"/>
            <a:ext cx="2895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100 and 350 </a:t>
            </a:r>
            <a:r>
              <a:rPr lang="en-US" sz="1200" dirty="0" err="1" smtClean="0">
                <a:latin typeface="Arial Narrow" pitchFamily="34" charset="0"/>
              </a:rPr>
              <a:t>hPa</a:t>
            </a:r>
            <a:endParaRPr lang="en-US" sz="1200" dirty="0">
              <a:latin typeface="Arial Narrow" pitchFamily="34" charset="0"/>
            </a:endParaRPr>
          </a:p>
        </p:txBody>
      </p:sp>
      <p:sp>
        <p:nvSpPr>
          <p:cNvPr id="6" name="TextBox 5"/>
          <p:cNvSpPr txBox="1"/>
          <p:nvPr/>
        </p:nvSpPr>
        <p:spPr>
          <a:xfrm>
            <a:off x="76200" y="1399401"/>
            <a:ext cx="2895600"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dirty="0" smtClean="0">
                <a:latin typeface="Arial Narrow" pitchFamily="34" charset="0"/>
              </a:rPr>
              <a:t>GFS Initial Conditions</a:t>
            </a:r>
            <a:endParaRPr lang="en-US" sz="1200" dirty="0">
              <a:latin typeface="Arial Narrow" pitchFamily="34" charset="0"/>
            </a:endParaRPr>
          </a:p>
        </p:txBody>
      </p:sp>
      <p:sp>
        <p:nvSpPr>
          <p:cNvPr id="7" name="TextBox 6"/>
          <p:cNvSpPr txBox="1"/>
          <p:nvPr/>
        </p:nvSpPr>
        <p:spPr>
          <a:xfrm>
            <a:off x="3124200" y="1399401"/>
            <a:ext cx="2895600"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smtClean="0">
                <a:latin typeface="Arial Narrow" pitchFamily="34" charset="0"/>
              </a:rPr>
              <a:t>CRAS Initial Conditions</a:t>
            </a:r>
            <a:endParaRPr lang="en-US" sz="1200" dirty="0">
              <a:latin typeface="Arial Narrow" pitchFamily="34" charset="0"/>
            </a:endParaRPr>
          </a:p>
        </p:txBody>
      </p:sp>
      <p:sp>
        <p:nvSpPr>
          <p:cNvPr id="8" name="TextBox 7"/>
          <p:cNvSpPr txBox="1"/>
          <p:nvPr/>
        </p:nvSpPr>
        <p:spPr>
          <a:xfrm>
            <a:off x="6172200" y="1399401"/>
            <a:ext cx="2895600"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RH</a:t>
            </a:r>
            <a:endParaRPr lang="en-US" sz="1200" dirty="0">
              <a:latin typeface="Arial Narrow" pitchFamily="34" charset="0"/>
            </a:endParaRPr>
          </a:p>
        </p:txBody>
      </p:sp>
      <p:sp>
        <p:nvSpPr>
          <p:cNvPr id="9" name="TextBox 8"/>
          <p:cNvSpPr txBox="1"/>
          <p:nvPr/>
        </p:nvSpPr>
        <p:spPr>
          <a:xfrm>
            <a:off x="609600" y="838200"/>
            <a:ext cx="3505200" cy="523220"/>
          </a:xfrm>
          <a:prstGeom prst="rect">
            <a:avLst/>
          </a:prstGeom>
          <a:noFill/>
        </p:spPr>
        <p:txBody>
          <a:bodyPr wrap="square" rtlCol="0">
            <a:spAutoFit/>
          </a:bodyPr>
          <a:lstStyle/>
          <a:p>
            <a:r>
              <a:rPr lang="en-US" sz="1400" dirty="0" smtClean="0"/>
              <a:t>Initialized:  31 August 2010, 00 UTC</a:t>
            </a:r>
          </a:p>
          <a:p>
            <a:r>
              <a:rPr lang="en-US" sz="1400" dirty="0" smtClean="0"/>
              <a:t>Interval:  1 hourly	Duration:  36 hours </a:t>
            </a:r>
            <a:endParaRPr lang="en-US" sz="1400" dirty="0"/>
          </a:p>
        </p:txBody>
      </p:sp>
      <p:sp>
        <p:nvSpPr>
          <p:cNvPr id="10" name="Text Box 2"/>
          <p:cNvSpPr txBox="1">
            <a:spLocks noChangeArrowheads="1"/>
          </p:cNvSpPr>
          <p:nvPr/>
        </p:nvSpPr>
        <p:spPr bwMode="auto">
          <a:xfrm>
            <a:off x="228600" y="2286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2400" b="1" dirty="0" smtClean="0">
                <a:solidFill>
                  <a:schemeClr val="bg1"/>
                </a:solidFill>
              </a:rPr>
              <a:t>Comparison of Simulated Radar Reflectivity</a:t>
            </a:r>
            <a:endParaRPr lang="en-US" sz="2400" b="1" dirty="0">
              <a:solidFill>
                <a:schemeClr val="bg1"/>
              </a:solidFill>
            </a:endParaRPr>
          </a:p>
        </p:txBody>
      </p:sp>
    </p:spTree>
    <p:extLst>
      <p:ext uri="{BB962C8B-B14F-4D97-AF65-F5344CB8AC3E}">
        <p14:creationId xmlns:p14="http://schemas.microsoft.com/office/powerpoint/2010/main" val="41070524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tp://ftp.ssec.wisc.edu/pub/ssec/jordang/wrf_p36_036m.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752600"/>
            <a:ext cx="8997564" cy="44987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 y="6324600"/>
            <a:ext cx="28956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at and below 800 </a:t>
            </a:r>
            <a:r>
              <a:rPr lang="en-US" sz="1200" dirty="0" err="1" smtClean="0">
                <a:latin typeface="Arial Narrow" pitchFamily="34" charset="0"/>
              </a:rPr>
              <a:t>hPa</a:t>
            </a:r>
            <a:endParaRPr lang="en-US" sz="1200" dirty="0">
              <a:latin typeface="Arial Narrow" pitchFamily="34" charset="0"/>
            </a:endParaRPr>
          </a:p>
        </p:txBody>
      </p:sp>
      <p:sp>
        <p:nvSpPr>
          <p:cNvPr id="6" name="TextBox 5"/>
          <p:cNvSpPr txBox="1"/>
          <p:nvPr/>
        </p:nvSpPr>
        <p:spPr>
          <a:xfrm>
            <a:off x="3124200" y="6324600"/>
            <a:ext cx="289560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400 and 750 </a:t>
            </a:r>
            <a:r>
              <a:rPr lang="en-US" sz="1200" dirty="0" err="1" smtClean="0">
                <a:latin typeface="Arial Narrow" pitchFamily="34" charset="0"/>
              </a:rPr>
              <a:t>hPa</a:t>
            </a:r>
            <a:endParaRPr lang="en-US" sz="1200" dirty="0">
              <a:latin typeface="Arial Narrow" pitchFamily="34" charset="0"/>
            </a:endParaRPr>
          </a:p>
        </p:txBody>
      </p:sp>
      <p:sp>
        <p:nvSpPr>
          <p:cNvPr id="7" name="TextBox 6"/>
          <p:cNvSpPr txBox="1"/>
          <p:nvPr/>
        </p:nvSpPr>
        <p:spPr>
          <a:xfrm>
            <a:off x="6172200" y="6324600"/>
            <a:ext cx="2895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100 and 350 </a:t>
            </a:r>
            <a:r>
              <a:rPr lang="en-US" sz="1200" dirty="0" err="1" smtClean="0">
                <a:latin typeface="Arial Narrow" pitchFamily="34" charset="0"/>
              </a:rPr>
              <a:t>hPa</a:t>
            </a:r>
            <a:endParaRPr lang="en-US" sz="1200" dirty="0">
              <a:latin typeface="Arial Narrow" pitchFamily="34" charset="0"/>
            </a:endParaRPr>
          </a:p>
        </p:txBody>
      </p:sp>
      <p:sp>
        <p:nvSpPr>
          <p:cNvPr id="8" name="TextBox 7"/>
          <p:cNvSpPr txBox="1"/>
          <p:nvPr/>
        </p:nvSpPr>
        <p:spPr>
          <a:xfrm>
            <a:off x="76200" y="1399401"/>
            <a:ext cx="2895600"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dirty="0" smtClean="0">
                <a:latin typeface="Arial Narrow" pitchFamily="34" charset="0"/>
              </a:rPr>
              <a:t>GFS Initial Conditions</a:t>
            </a:r>
            <a:endParaRPr lang="en-US" sz="1200" dirty="0">
              <a:latin typeface="Arial Narrow" pitchFamily="34" charset="0"/>
            </a:endParaRPr>
          </a:p>
        </p:txBody>
      </p:sp>
      <p:sp>
        <p:nvSpPr>
          <p:cNvPr id="9" name="TextBox 8"/>
          <p:cNvSpPr txBox="1"/>
          <p:nvPr/>
        </p:nvSpPr>
        <p:spPr>
          <a:xfrm>
            <a:off x="3124200" y="1399401"/>
            <a:ext cx="2895600"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smtClean="0">
                <a:latin typeface="Arial Narrow" pitchFamily="34" charset="0"/>
              </a:rPr>
              <a:t>CRAS Initial Conditions</a:t>
            </a:r>
            <a:endParaRPr lang="en-US" sz="1200" dirty="0">
              <a:latin typeface="Arial Narrow" pitchFamily="34" charset="0"/>
            </a:endParaRPr>
          </a:p>
        </p:txBody>
      </p:sp>
      <p:sp>
        <p:nvSpPr>
          <p:cNvPr id="10" name="TextBox 9"/>
          <p:cNvSpPr txBox="1"/>
          <p:nvPr/>
        </p:nvSpPr>
        <p:spPr>
          <a:xfrm>
            <a:off x="6172200" y="1399401"/>
            <a:ext cx="2895600"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RH</a:t>
            </a:r>
            <a:endParaRPr lang="en-US" sz="1200" dirty="0">
              <a:latin typeface="Arial Narrow" pitchFamily="34" charset="0"/>
            </a:endParaRPr>
          </a:p>
        </p:txBody>
      </p:sp>
      <p:sp>
        <p:nvSpPr>
          <p:cNvPr id="11" name="TextBox 10"/>
          <p:cNvSpPr txBox="1"/>
          <p:nvPr/>
        </p:nvSpPr>
        <p:spPr>
          <a:xfrm>
            <a:off x="609600" y="838200"/>
            <a:ext cx="3505200" cy="523220"/>
          </a:xfrm>
          <a:prstGeom prst="rect">
            <a:avLst/>
          </a:prstGeom>
          <a:noFill/>
        </p:spPr>
        <p:txBody>
          <a:bodyPr wrap="square" rtlCol="0">
            <a:spAutoFit/>
          </a:bodyPr>
          <a:lstStyle/>
          <a:p>
            <a:r>
              <a:rPr lang="en-US" sz="1400" dirty="0" smtClean="0"/>
              <a:t>Initialized:  31 August 2010, 00 UTC</a:t>
            </a:r>
          </a:p>
          <a:p>
            <a:r>
              <a:rPr lang="en-US" sz="1400" dirty="0" smtClean="0"/>
              <a:t>Forecast valid:  1 September 2010, 12 UTC</a:t>
            </a:r>
          </a:p>
        </p:txBody>
      </p:sp>
      <p:sp>
        <p:nvSpPr>
          <p:cNvPr id="12" name="Text Box 2"/>
          <p:cNvSpPr txBox="1">
            <a:spLocks noChangeArrowheads="1"/>
          </p:cNvSpPr>
          <p:nvPr/>
        </p:nvSpPr>
        <p:spPr bwMode="auto">
          <a:xfrm>
            <a:off x="228600" y="2286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2400" b="1" dirty="0" smtClean="0">
                <a:solidFill>
                  <a:schemeClr val="bg1"/>
                </a:solidFill>
              </a:rPr>
              <a:t>Comparison of 36-hour Accumulated Precipitation</a:t>
            </a:r>
            <a:endParaRPr lang="en-US" sz="2400" b="1" dirty="0">
              <a:solidFill>
                <a:schemeClr val="bg1"/>
              </a:solidFill>
            </a:endParaRPr>
          </a:p>
        </p:txBody>
      </p:sp>
    </p:spTree>
    <p:extLst>
      <p:ext uri="{BB962C8B-B14F-4D97-AF65-F5344CB8AC3E}">
        <p14:creationId xmlns:p14="http://schemas.microsoft.com/office/powerpoint/2010/main" val="2490551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NWS Central Region: 9/1/2010 1-Day Observed Precipitation Valid at 9/1/2010 1200 UTC - Created 9/3/10 21:38 UT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813" y="1600200"/>
            <a:ext cx="5925187" cy="34194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1491" y="1704201"/>
            <a:ext cx="1529436" cy="276999"/>
          </a:xfrm>
          <a:prstGeom prst="rect">
            <a:avLst/>
          </a:prstGeom>
          <a:noFill/>
        </p:spPr>
        <p:txBody>
          <a:bodyPr wrap="square" rtlCol="0">
            <a:spAutoFit/>
          </a:bodyPr>
          <a:lstStyle/>
          <a:p>
            <a:pPr algn="r"/>
            <a:r>
              <a:rPr lang="en-US" sz="1200" dirty="0" smtClean="0"/>
              <a:t>Source:  NWS/AHPS</a:t>
            </a:r>
            <a:endParaRPr lang="en-US" sz="1200" dirty="0"/>
          </a:p>
        </p:txBody>
      </p:sp>
      <p:pic>
        <p:nvPicPr>
          <p:cNvPr id="2050" name="Picture 2" descr="ftp://ftp.ssec.wisc.edu/pub/incoming/cras_p24_036m.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5105092"/>
            <a:ext cx="1904999" cy="142827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76201" y="1142999"/>
            <a:ext cx="3047999" cy="3919697"/>
          </a:xfrm>
          <a:prstGeom prst="rect">
            <a:avLst/>
          </a:prstGeom>
        </p:spPr>
        <p:txBody>
          <a:bodyPr>
            <a:normAutofit fontScale="85000" lnSpcReduction="2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dirty="0" smtClean="0"/>
              <a:t>Precipitation output from NWP models is traditionally spatially distributed and lacking in sharp, reliable definition, even in some high resolution models</a:t>
            </a:r>
          </a:p>
          <a:p>
            <a:r>
              <a:rPr lang="en-US" dirty="0" smtClean="0"/>
              <a:t>Precipitation often falls as the result of parameterizations which keep the model numerically stable, or for the wrong reasons (not due to local moisture convergence)</a:t>
            </a:r>
            <a:endParaRPr lang="en-US" dirty="0"/>
          </a:p>
        </p:txBody>
      </p:sp>
      <p:sp>
        <p:nvSpPr>
          <p:cNvPr id="6" name="Rectangle 22"/>
          <p:cNvSpPr txBox="1">
            <a:spLocks noChangeArrowheads="1"/>
          </p:cNvSpPr>
          <p:nvPr/>
        </p:nvSpPr>
        <p:spPr>
          <a:xfrm>
            <a:off x="228600" y="226799"/>
            <a:ext cx="8686799" cy="471701"/>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4488" indent="-344488" algn="l"/>
            <a:r>
              <a:rPr lang="en-US" sz="2400" b="1" dirty="0" smtClean="0"/>
              <a:t>Precipitation</a:t>
            </a:r>
            <a:endParaRPr lang="en-US" sz="2400" b="1" dirty="0"/>
          </a:p>
        </p:txBody>
      </p:sp>
      <p:pic>
        <p:nvPicPr>
          <p:cNvPr id="2052" name="Picture 4" descr="ftp://ftp.ssec.wisc.edu/pub/incoming/2.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5105092"/>
            <a:ext cx="1905000" cy="14282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6200" y="6553200"/>
            <a:ext cx="2895600"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dirty="0" smtClean="0">
                <a:latin typeface="Arial Narrow" pitchFamily="34" charset="0"/>
              </a:rPr>
              <a:t>GFS Initial Conditions</a:t>
            </a:r>
            <a:endParaRPr lang="en-US" sz="1200" dirty="0">
              <a:latin typeface="Arial Narrow" pitchFamily="34" charset="0"/>
            </a:endParaRPr>
          </a:p>
        </p:txBody>
      </p:sp>
      <p:sp>
        <p:nvSpPr>
          <p:cNvPr id="9" name="TextBox 8"/>
          <p:cNvSpPr txBox="1"/>
          <p:nvPr/>
        </p:nvSpPr>
        <p:spPr>
          <a:xfrm>
            <a:off x="3124200" y="6553200"/>
            <a:ext cx="2895600"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smtClean="0">
                <a:latin typeface="Arial Narrow" pitchFamily="34" charset="0"/>
              </a:rPr>
              <a:t>CRAS Initial Conditions</a:t>
            </a:r>
            <a:endParaRPr lang="en-US" sz="1200" dirty="0">
              <a:latin typeface="Arial Narrow" pitchFamily="34" charset="0"/>
            </a:endParaRPr>
          </a:p>
        </p:txBody>
      </p:sp>
      <p:sp>
        <p:nvSpPr>
          <p:cNvPr id="10" name="TextBox 9"/>
          <p:cNvSpPr txBox="1"/>
          <p:nvPr/>
        </p:nvSpPr>
        <p:spPr>
          <a:xfrm>
            <a:off x="6172200" y="6553200"/>
            <a:ext cx="2895600"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RH</a:t>
            </a:r>
            <a:endParaRPr lang="en-US" sz="1200" dirty="0">
              <a:latin typeface="Arial Narrow" pitchFamily="34" charset="0"/>
            </a:endParaRPr>
          </a:p>
        </p:txBody>
      </p:sp>
      <p:sp>
        <p:nvSpPr>
          <p:cNvPr id="3" name="TextBox 2"/>
          <p:cNvSpPr txBox="1"/>
          <p:nvPr/>
        </p:nvSpPr>
        <p:spPr>
          <a:xfrm>
            <a:off x="76200" y="5105092"/>
            <a:ext cx="914399" cy="1200329"/>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24-hour </a:t>
            </a:r>
            <a:r>
              <a:rPr lang="en-US" sz="1200" dirty="0" err="1" smtClean="0"/>
              <a:t>accum</a:t>
            </a:r>
            <a:r>
              <a:rPr lang="en-US" sz="1200" dirty="0" smtClean="0"/>
              <a:t> </a:t>
            </a:r>
            <a:r>
              <a:rPr lang="en-US" sz="1200" dirty="0" err="1" smtClean="0"/>
              <a:t>precip</a:t>
            </a:r>
            <a:r>
              <a:rPr lang="en-US" sz="1200" dirty="0" smtClean="0"/>
              <a:t> prior to 1200 UTC on 1 Sept</a:t>
            </a:r>
            <a:endParaRPr lang="en-US" sz="1200" dirty="0"/>
          </a:p>
        </p:txBody>
      </p:sp>
      <p:sp>
        <p:nvSpPr>
          <p:cNvPr id="12" name="TextBox 11"/>
          <p:cNvSpPr txBox="1"/>
          <p:nvPr/>
        </p:nvSpPr>
        <p:spPr>
          <a:xfrm>
            <a:off x="3124200" y="5105400"/>
            <a:ext cx="914399" cy="1200329"/>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24-hour </a:t>
            </a:r>
            <a:r>
              <a:rPr lang="en-US" sz="1200" dirty="0" err="1" smtClean="0"/>
              <a:t>accum</a:t>
            </a:r>
            <a:r>
              <a:rPr lang="en-US" sz="1200" dirty="0" smtClean="0"/>
              <a:t> </a:t>
            </a:r>
            <a:r>
              <a:rPr lang="en-US" sz="1200" dirty="0" err="1" smtClean="0"/>
              <a:t>precip</a:t>
            </a:r>
            <a:r>
              <a:rPr lang="en-US" sz="1200" dirty="0" smtClean="0"/>
              <a:t> prior to 1200 UTC on 1 Sept</a:t>
            </a:r>
            <a:endParaRPr lang="en-US" sz="1200" dirty="0"/>
          </a:p>
        </p:txBody>
      </p:sp>
      <p:sp>
        <p:nvSpPr>
          <p:cNvPr id="13" name="TextBox 12"/>
          <p:cNvSpPr txBox="1"/>
          <p:nvPr/>
        </p:nvSpPr>
        <p:spPr>
          <a:xfrm>
            <a:off x="6172201" y="5105400"/>
            <a:ext cx="914399" cy="1200329"/>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24-hour </a:t>
            </a:r>
            <a:r>
              <a:rPr lang="en-US" sz="1200" dirty="0" err="1" smtClean="0"/>
              <a:t>accum</a:t>
            </a:r>
            <a:r>
              <a:rPr lang="en-US" sz="1200" dirty="0" smtClean="0"/>
              <a:t> </a:t>
            </a:r>
            <a:r>
              <a:rPr lang="en-US" sz="1200" dirty="0" err="1" smtClean="0"/>
              <a:t>precip</a:t>
            </a:r>
            <a:r>
              <a:rPr lang="en-US" sz="1200" dirty="0" smtClean="0"/>
              <a:t> prior to 1200 UTC on 1 Sept</a:t>
            </a:r>
            <a:endParaRPr lang="en-US" sz="1200" dirty="0"/>
          </a:p>
        </p:txBody>
      </p:sp>
      <p:sp>
        <p:nvSpPr>
          <p:cNvPr id="4" name="Rectangle 3"/>
          <p:cNvSpPr/>
          <p:nvPr/>
        </p:nvSpPr>
        <p:spPr>
          <a:xfrm>
            <a:off x="3218813" y="1600200"/>
            <a:ext cx="3791587" cy="304800"/>
          </a:xfrm>
          <a:prstGeom prst="rect">
            <a:avLst/>
          </a:prstGeom>
          <a:no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054" name="Picture 6" descr="ftp://ftp.ssec.wisc.edu/pub/incoming/3.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5848" y="5105400"/>
            <a:ext cx="1901952" cy="142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363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1" name="Rectangle 11"/>
          <p:cNvSpPr>
            <a:spLocks noChangeArrowheads="1"/>
          </p:cNvSpPr>
          <p:nvPr/>
        </p:nvSpPr>
        <p:spPr bwMode="auto">
          <a:xfrm>
            <a:off x="0" y="0"/>
            <a:ext cx="9144000" cy="6985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2000" b="1" u="sng">
              <a:solidFill>
                <a:srgbClr val="0000FF"/>
              </a:solidFill>
              <a:effectLst>
                <a:outerShdw blurRad="38100" dist="38100" dir="2700000" algn="tl">
                  <a:srgbClr val="C0C0C0"/>
                </a:outerShdw>
              </a:effectLst>
              <a:cs typeface="Times New Roman" pitchFamily="18" charset="0"/>
            </a:endParaRPr>
          </a:p>
        </p:txBody>
      </p:sp>
      <p:sp>
        <p:nvSpPr>
          <p:cNvPr id="51212" name="Text Box 12"/>
          <p:cNvSpPr txBox="1">
            <a:spLocks noChangeArrowheads="1"/>
          </p:cNvSpPr>
          <p:nvPr/>
        </p:nvSpPr>
        <p:spPr bwMode="auto">
          <a:xfrm>
            <a:off x="6320727" y="1734264"/>
            <a:ext cx="2747073" cy="5047536"/>
          </a:xfrm>
          <a:prstGeom prst="rect">
            <a:avLst/>
          </a:prstGeom>
          <a:ln>
            <a:headEnd/>
            <a:tailEnd/>
          </a:ln>
          <a:extLst/>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1400" dirty="0" smtClean="0"/>
              <a:t>CIMSS has </a:t>
            </a:r>
            <a:r>
              <a:rPr lang="en-US" sz="1400" dirty="0"/>
              <a:t>developed a “near-casting” model that uses retrieved parameters from the GOES sounder to predict severe weather up to </a:t>
            </a:r>
            <a:r>
              <a:rPr lang="en-US" sz="1400" i="1" u="sng" dirty="0">
                <a:solidFill>
                  <a:srgbClr val="FF0000"/>
                </a:solidFill>
                <a:effectLst>
                  <a:outerShdw blurRad="38100" dist="38100" dir="2700000" algn="tl">
                    <a:srgbClr val="000000"/>
                  </a:outerShdw>
                </a:effectLst>
              </a:rPr>
              <a:t>6 hours in advance!</a:t>
            </a:r>
            <a:endParaRPr lang="en-US" sz="1400" dirty="0"/>
          </a:p>
          <a:p>
            <a:pPr algn="just"/>
            <a:endParaRPr lang="en-US" sz="1400" dirty="0"/>
          </a:p>
          <a:p>
            <a:pPr algn="just"/>
            <a:r>
              <a:rPr lang="en-US" sz="1400" dirty="0"/>
              <a:t>Parameters such as </a:t>
            </a:r>
            <a:r>
              <a:rPr lang="en-US" sz="1400" dirty="0" err="1"/>
              <a:t>precipitable</a:t>
            </a:r>
            <a:r>
              <a:rPr lang="en-US" sz="1400" dirty="0"/>
              <a:t> water, or equivalent potential temperature are projected forward in time on </a:t>
            </a:r>
            <a:r>
              <a:rPr lang="en-US" sz="1400" dirty="0" err="1"/>
              <a:t>Lagrangian</a:t>
            </a:r>
            <a:r>
              <a:rPr lang="en-US" sz="1400" dirty="0"/>
              <a:t> trajectories at multiple levels.  Forcing is provided using a simple balance equation.  These “trajectory observations”, along with those from the previous 6 hours, are mapped onto a grid and processed for visualization.  The lapse rate of equivalent potential temperature (</a:t>
            </a:r>
            <a:r>
              <a:rPr lang="en-US" sz="1400" dirty="0" err="1"/>
              <a:t>thetaE</a:t>
            </a:r>
            <a:r>
              <a:rPr lang="en-US" sz="1400" dirty="0"/>
              <a:t>) which measures the total moist energy of the column has proven to be a useful indicator of severe weather potential.</a:t>
            </a:r>
          </a:p>
        </p:txBody>
      </p:sp>
      <p:sp>
        <p:nvSpPr>
          <p:cNvPr id="51217" name="Text Box 17"/>
          <p:cNvSpPr txBox="1">
            <a:spLocks noChangeArrowheads="1"/>
          </p:cNvSpPr>
          <p:nvPr/>
        </p:nvSpPr>
        <p:spPr bwMode="auto">
          <a:xfrm>
            <a:off x="2362201" y="6567100"/>
            <a:ext cx="38862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sz="1200" b="1" i="1" dirty="0" smtClean="0"/>
              <a:t>Robert </a:t>
            </a:r>
            <a:r>
              <a:rPr lang="en-US" sz="1200" b="1" i="1" dirty="0" err="1"/>
              <a:t>Aune</a:t>
            </a:r>
            <a:r>
              <a:rPr lang="en-US" sz="1200" b="1" i="1" dirty="0"/>
              <a:t> (NOAA/NESDIS) and Ralph Petersen (CIMSS)</a:t>
            </a:r>
          </a:p>
        </p:txBody>
      </p:sp>
      <p:grpSp>
        <p:nvGrpSpPr>
          <p:cNvPr id="51223" name="Group 23"/>
          <p:cNvGrpSpPr>
            <a:grpSpLocks/>
          </p:cNvGrpSpPr>
          <p:nvPr/>
        </p:nvGrpSpPr>
        <p:grpSpPr bwMode="auto">
          <a:xfrm>
            <a:off x="76200" y="3276600"/>
            <a:ext cx="6096000" cy="3284538"/>
            <a:chOff x="912" y="2160"/>
            <a:chExt cx="3840" cy="2069"/>
          </a:xfrm>
        </p:grpSpPr>
        <p:pic>
          <p:nvPicPr>
            <p:cNvPr id="51203" name="Picture 3" descr="nearcast_ted_004m"/>
            <p:cNvPicPr>
              <a:picLocks noChangeAspect="1" noChangeArrowheads="1"/>
            </p:cNvPicPr>
            <p:nvPr/>
          </p:nvPicPr>
          <p:blipFill>
            <a:blip r:embed="rId3">
              <a:extLst>
                <a:ext uri="{28A0092B-C50C-407E-A947-70E740481C1C}">
                  <a14:useLocalDpi xmlns:a14="http://schemas.microsoft.com/office/drawing/2010/main" val="0"/>
                </a:ext>
              </a:extLst>
            </a:blip>
            <a:srcRect t="46875" r="95184" b="4124"/>
            <a:stretch>
              <a:fillRect/>
            </a:stretch>
          </p:blipFill>
          <p:spPr bwMode="auto">
            <a:xfrm>
              <a:off x="912" y="2833"/>
              <a:ext cx="121" cy="1152"/>
            </a:xfrm>
            <a:prstGeom prst="rect">
              <a:avLst/>
            </a:prstGeom>
            <a:noFill/>
            <a:extLst>
              <a:ext uri="{909E8E84-426E-40DD-AFC4-6F175D3DCCD1}">
                <a14:hiddenFill xmlns:a14="http://schemas.microsoft.com/office/drawing/2010/main">
                  <a:solidFill>
                    <a:srgbClr val="FFFFFF"/>
                  </a:solidFill>
                </a14:hiddenFill>
              </a:ext>
            </a:extLst>
          </p:spPr>
        </p:pic>
        <p:pic>
          <p:nvPicPr>
            <p:cNvPr id="51205" name="Picture 5" descr="uppermissvly_loo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33" y="2160"/>
              <a:ext cx="2119" cy="2017"/>
            </a:xfrm>
            <a:prstGeom prst="rect">
              <a:avLst/>
            </a:prstGeom>
            <a:noFill/>
            <a:extLst>
              <a:ext uri="{909E8E84-426E-40DD-AFC4-6F175D3DCCD1}">
                <a14:hiddenFill xmlns:a14="http://schemas.microsoft.com/office/drawing/2010/main">
                  <a:solidFill>
                    <a:srgbClr val="FFFFFF"/>
                  </a:solidFill>
                </a14:hiddenFill>
              </a:ext>
            </a:extLst>
          </p:spPr>
        </p:pic>
        <p:pic>
          <p:nvPicPr>
            <p:cNvPr id="51206" name="Picture 6"/>
            <p:cNvPicPr>
              <a:picLocks noChangeAspect="1" noChangeArrowheads="1"/>
            </p:cNvPicPr>
            <p:nvPr/>
          </p:nvPicPr>
          <p:blipFill>
            <a:blip r:embed="rId5">
              <a:extLst>
                <a:ext uri="{28A0092B-C50C-407E-A947-70E740481C1C}">
                  <a14:useLocalDpi xmlns:a14="http://schemas.microsoft.com/office/drawing/2010/main" val="0"/>
                </a:ext>
              </a:extLst>
            </a:blip>
            <a:srcRect l="42645" t="41698" r="38655" b="40030"/>
            <a:stretch>
              <a:fillRect/>
            </a:stretch>
          </p:blipFill>
          <p:spPr bwMode="auto">
            <a:xfrm>
              <a:off x="1056" y="2796"/>
              <a:ext cx="1536" cy="1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7" name="Text Box 7"/>
            <p:cNvSpPr txBox="1">
              <a:spLocks noChangeArrowheads="1"/>
            </p:cNvSpPr>
            <p:nvPr/>
          </p:nvSpPr>
          <p:spPr bwMode="auto">
            <a:xfrm>
              <a:off x="1104" y="3985"/>
              <a:ext cx="1448" cy="244"/>
            </a:xfrm>
            <a:prstGeom prst="rect">
              <a:avLst/>
            </a:prstGeom>
            <a:solidFill>
              <a:schemeClr val="accent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900" b="1"/>
                <a:t>6-hour NearCast for 2100 UTC</a:t>
              </a:r>
            </a:p>
            <a:p>
              <a:pPr algn="ctr" eaLnBrk="0" hangingPunct="0"/>
              <a:r>
                <a:rPr lang="en-US" sz="900" b="1"/>
                <a:t>Low to Mid level Theta-E Differences</a:t>
              </a:r>
            </a:p>
          </p:txBody>
        </p:sp>
        <p:sp>
          <p:nvSpPr>
            <p:cNvPr id="51210" name="Text Box 10"/>
            <p:cNvSpPr txBox="1">
              <a:spLocks noChangeArrowheads="1"/>
            </p:cNvSpPr>
            <p:nvPr/>
          </p:nvSpPr>
          <p:spPr bwMode="auto">
            <a:xfrm>
              <a:off x="2731" y="3985"/>
              <a:ext cx="1925" cy="244"/>
            </a:xfrm>
            <a:prstGeom prst="rect">
              <a:avLst/>
            </a:prstGeom>
            <a:solidFill>
              <a:srgbClr val="FFFF00"/>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900" b="1"/>
                <a:t>Rapid Development of Convection over NE IA </a:t>
              </a:r>
            </a:p>
            <a:p>
              <a:pPr algn="ctr" eaLnBrk="0" hangingPunct="0"/>
              <a:r>
                <a:rPr lang="en-US" sz="900" b="1"/>
                <a:t>between 2000 and 2100 UTC 9 July 2009</a:t>
              </a:r>
            </a:p>
          </p:txBody>
        </p:sp>
        <p:sp>
          <p:nvSpPr>
            <p:cNvPr id="51213" name="Text Box 13"/>
            <p:cNvSpPr txBox="1">
              <a:spLocks noChangeArrowheads="1"/>
            </p:cNvSpPr>
            <p:nvPr/>
          </p:nvSpPr>
          <p:spPr bwMode="auto">
            <a:xfrm>
              <a:off x="1056" y="2425"/>
              <a:ext cx="1488" cy="360"/>
            </a:xfrm>
            <a:prstGeom prst="rect">
              <a:avLst/>
            </a:prstGeom>
            <a:solidFill>
              <a:schemeClr val="accent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000" b="1"/>
                <a:t>Negative vertical Theta-E Differences predict complete convective instability by 2100 UTC. </a:t>
              </a:r>
            </a:p>
          </p:txBody>
        </p:sp>
        <p:sp>
          <p:nvSpPr>
            <p:cNvPr id="51214" name="Line 14"/>
            <p:cNvSpPr>
              <a:spLocks noChangeShapeType="1"/>
            </p:cNvSpPr>
            <p:nvPr/>
          </p:nvSpPr>
          <p:spPr bwMode="auto">
            <a:xfrm flipH="1">
              <a:off x="1728" y="3073"/>
              <a:ext cx="384" cy="240"/>
            </a:xfrm>
            <a:prstGeom prst="line">
              <a:avLst/>
            </a:prstGeom>
            <a:noFill/>
            <a:ln w="25400">
              <a:solidFill>
                <a:srgbClr val="FF00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5" name="Text Box 15"/>
            <p:cNvSpPr txBox="1">
              <a:spLocks noChangeArrowheads="1"/>
            </p:cNvSpPr>
            <p:nvPr/>
          </p:nvSpPr>
          <p:spPr bwMode="auto">
            <a:xfrm>
              <a:off x="2112" y="2877"/>
              <a:ext cx="1008" cy="233"/>
            </a:xfrm>
            <a:prstGeom prst="rect">
              <a:avLst/>
            </a:prstGeom>
            <a:solidFill>
              <a:schemeClr val="accent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pPr>
              <a:r>
                <a:rPr lang="en-US" sz="1000" b="1" i="1" dirty="0">
                  <a:solidFill>
                    <a:schemeClr val="bg1"/>
                  </a:solidFill>
                </a:rPr>
                <a:t>Intense convection occurs as predicted</a:t>
              </a:r>
            </a:p>
          </p:txBody>
        </p:sp>
        <p:sp>
          <p:nvSpPr>
            <p:cNvPr id="51216" name="Line 16"/>
            <p:cNvSpPr>
              <a:spLocks noChangeShapeType="1"/>
            </p:cNvSpPr>
            <p:nvPr/>
          </p:nvSpPr>
          <p:spPr bwMode="auto">
            <a:xfrm>
              <a:off x="3120" y="3073"/>
              <a:ext cx="624" cy="48"/>
            </a:xfrm>
            <a:prstGeom prst="line">
              <a:avLst/>
            </a:prstGeom>
            <a:noFill/>
            <a:ln w="25400">
              <a:solidFill>
                <a:srgbClr val="FF00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1222" name="Rectangle 22"/>
          <p:cNvSpPr>
            <a:spLocks noGrp="1" noChangeArrowheads="1"/>
          </p:cNvSpPr>
          <p:nvPr>
            <p:ph type="title" idx="4294967295"/>
          </p:nvPr>
        </p:nvSpPr>
        <p:spPr>
          <a:xfrm>
            <a:off x="228600" y="226799"/>
            <a:ext cx="8686799" cy="471701"/>
          </a:xfrm>
          <a:noFill/>
          <a:ln/>
        </p:spPr>
        <p:txBody>
          <a:bodyPr>
            <a:normAutofit/>
          </a:bodyPr>
          <a:lstStyle/>
          <a:p>
            <a:pPr marL="344488" indent="-344488" algn="l"/>
            <a:r>
              <a:rPr lang="en-US" sz="2400" b="1" dirty="0" err="1" smtClean="0"/>
              <a:t>Nearcasting</a:t>
            </a:r>
            <a:r>
              <a:rPr lang="en-US" sz="2400" b="1" dirty="0" smtClean="0"/>
              <a:t> </a:t>
            </a:r>
            <a:r>
              <a:rPr lang="en-US" sz="2400" b="1" dirty="0"/>
              <a:t>Equivalent Potential </a:t>
            </a:r>
            <a:r>
              <a:rPr lang="en-US" sz="2400" b="1" dirty="0" smtClean="0"/>
              <a:t>Temperature Lapse </a:t>
            </a:r>
            <a:r>
              <a:rPr lang="en-US" sz="2400" b="1" dirty="0"/>
              <a:t>Rate</a:t>
            </a:r>
          </a:p>
        </p:txBody>
      </p:sp>
      <p:pic>
        <p:nvPicPr>
          <p:cNvPr id="19458" name="Picture 2" descr="http://cimss.ssec.wisc.edu/goes/blog/wp-content/uploads/2009/04/090413_nearcas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0212" y="788844"/>
            <a:ext cx="2785453" cy="23720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4753" y="1143000"/>
            <a:ext cx="3904456"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Available online and for AWIPS:</a:t>
            </a:r>
          </a:p>
          <a:p>
            <a:r>
              <a:rPr lang="en-US" u="sng" dirty="0" smtClean="0"/>
              <a:t>http://cimss.ssec.wisc.edu/model/nrc/</a:t>
            </a:r>
            <a:endParaRPr lang="en-US" u="sng" dirty="0"/>
          </a:p>
        </p:txBody>
      </p:sp>
      <p:sp>
        <p:nvSpPr>
          <p:cNvPr id="4" name="Rectangle 3"/>
          <p:cNvSpPr/>
          <p:nvPr/>
        </p:nvSpPr>
        <p:spPr>
          <a:xfrm>
            <a:off x="158858" y="1959830"/>
            <a:ext cx="3035083" cy="1200329"/>
          </a:xfrm>
          <a:prstGeom prst="rect">
            <a:avLst/>
          </a:prstGeom>
        </p:spPr>
        <p:txBody>
          <a:bodyPr wrap="square">
            <a:spAutoFit/>
          </a:bodyPr>
          <a:lstStyle/>
          <a:p>
            <a:r>
              <a:rPr lang="en-US" sz="1200" dirty="0"/>
              <a:t>P2.15 </a:t>
            </a:r>
            <a:r>
              <a:rPr lang="en-US" sz="1200" b="1" dirty="0"/>
              <a:t>GOES-R Proving Ground: The CIMSS/NWS Sullivan 2010 </a:t>
            </a:r>
            <a:r>
              <a:rPr lang="en-US" sz="1200" b="1" dirty="0" err="1"/>
              <a:t>Testbed</a:t>
            </a:r>
            <a:r>
              <a:rPr lang="en-US" sz="1200" b="1" dirty="0"/>
              <a:t> </a:t>
            </a:r>
            <a:endParaRPr lang="en-US" sz="1200" dirty="0"/>
          </a:p>
          <a:p>
            <a:r>
              <a:rPr lang="en-US" sz="1200" dirty="0"/>
              <a:t>Jeffrey P. Craven </a:t>
            </a:r>
            <a:r>
              <a:rPr lang="en-US" sz="1200" dirty="0" smtClean="0"/>
              <a:t>and </a:t>
            </a:r>
            <a:r>
              <a:rPr lang="en-US" sz="1200" dirty="0"/>
              <a:t>Marcia R. </a:t>
            </a:r>
            <a:r>
              <a:rPr lang="en-US" sz="1200" dirty="0" err="1"/>
              <a:t>Cronce</a:t>
            </a:r>
            <a:r>
              <a:rPr lang="en-US" sz="1200" dirty="0"/>
              <a:t>, NOAA/National Weather Service, Dousman, WI; Wayne F. </a:t>
            </a:r>
            <a:r>
              <a:rPr lang="en-US" sz="1200" dirty="0" err="1"/>
              <a:t>Feltz</a:t>
            </a:r>
            <a:r>
              <a:rPr lang="en-US" sz="1200" dirty="0"/>
              <a:t> and Jordan J. </a:t>
            </a:r>
            <a:r>
              <a:rPr lang="en-US" sz="1200" dirty="0" err="1"/>
              <a:t>Gerth</a:t>
            </a:r>
            <a:r>
              <a:rPr lang="en-US" sz="1200" dirty="0"/>
              <a:t>, University of Wisconsin/CIMSS, Madison, WI </a:t>
            </a:r>
          </a:p>
        </p:txBody>
      </p:sp>
    </p:spTree>
    <p:extLst>
      <p:ext uri="{BB962C8B-B14F-4D97-AF65-F5344CB8AC3E}">
        <p14:creationId xmlns:p14="http://schemas.microsoft.com/office/powerpoint/2010/main" val="4286604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20000"/>
          </a:bodyPr>
          <a:lstStyle/>
          <a:p>
            <a:r>
              <a:rPr lang="en-US" dirty="0" smtClean="0"/>
              <a:t>NWP </a:t>
            </a:r>
            <a:r>
              <a:rPr lang="en-US" dirty="0"/>
              <a:t>models typically ‘limit’ the amount of convective instability that can be </a:t>
            </a:r>
            <a:r>
              <a:rPr lang="en-US" dirty="0" smtClean="0"/>
              <a:t>present.</a:t>
            </a:r>
          </a:p>
          <a:p>
            <a:r>
              <a:rPr lang="en-US" dirty="0"/>
              <a:t>T</a:t>
            </a:r>
            <a:r>
              <a:rPr lang="en-US" dirty="0" smtClean="0"/>
              <a:t>he </a:t>
            </a:r>
            <a:r>
              <a:rPr lang="en-US" dirty="0"/>
              <a:t>role of the </a:t>
            </a:r>
            <a:r>
              <a:rPr lang="en-US" dirty="0" smtClean="0"/>
              <a:t>convective parameterizations </a:t>
            </a:r>
            <a:r>
              <a:rPr lang="en-US" dirty="0"/>
              <a:t>is not be produce realistic thunderstorms, but rather to remove excessive thermal instabilities and </a:t>
            </a:r>
            <a:r>
              <a:rPr lang="en-US" dirty="0" smtClean="0"/>
              <a:t>“vertically misplaced” </a:t>
            </a:r>
            <a:r>
              <a:rPr lang="en-US" dirty="0"/>
              <a:t>latent </a:t>
            </a:r>
            <a:r>
              <a:rPr lang="en-US" dirty="0" smtClean="0"/>
              <a:t>heating </a:t>
            </a:r>
            <a:r>
              <a:rPr lang="en-US" dirty="0"/>
              <a:t>which could adversely affect the model during an extended prediction. </a:t>
            </a:r>
            <a:endParaRPr lang="en-US" dirty="0" smtClean="0"/>
          </a:p>
          <a:p>
            <a:r>
              <a:rPr lang="en-US" dirty="0" smtClean="0"/>
              <a:t>Once </a:t>
            </a:r>
            <a:r>
              <a:rPr lang="en-US" dirty="0"/>
              <a:t>the convective parameterization has been active for a period of </a:t>
            </a:r>
            <a:r>
              <a:rPr lang="en-US" dirty="0" smtClean="0"/>
              <a:t>time, even </a:t>
            </a:r>
            <a:r>
              <a:rPr lang="en-US" dirty="0"/>
              <a:t>if </a:t>
            </a:r>
            <a:r>
              <a:rPr lang="en-US" dirty="0" smtClean="0"/>
              <a:t>incorrectly, </a:t>
            </a:r>
            <a:r>
              <a:rPr lang="en-US" dirty="0"/>
              <a:t>boundary layer flows produced as a result of the parameterization often become dominant in the area around the storms, leading to further forecast errors</a:t>
            </a:r>
            <a:r>
              <a:rPr lang="en-US" dirty="0" smtClean="0"/>
              <a:t>.</a:t>
            </a:r>
            <a:endParaRPr lang="en-US" dirty="0"/>
          </a:p>
        </p:txBody>
      </p:sp>
      <p:sp>
        <p:nvSpPr>
          <p:cNvPr id="3" name="Title 2"/>
          <p:cNvSpPr>
            <a:spLocks noGrp="1"/>
          </p:cNvSpPr>
          <p:nvPr>
            <p:ph type="title"/>
          </p:nvPr>
        </p:nvSpPr>
        <p:spPr/>
        <p:txBody>
          <a:bodyPr/>
          <a:lstStyle/>
          <a:p>
            <a:r>
              <a:rPr lang="en-US" dirty="0" smtClean="0"/>
              <a:t>Convective Parameterizations</a:t>
            </a:r>
            <a:endParaRPr lang="en-US" dirty="0"/>
          </a:p>
        </p:txBody>
      </p:sp>
      <p:sp>
        <p:nvSpPr>
          <p:cNvPr id="5" name="Text Box 17"/>
          <p:cNvSpPr txBox="1">
            <a:spLocks noChangeArrowheads="1"/>
          </p:cNvSpPr>
          <p:nvPr/>
        </p:nvSpPr>
        <p:spPr bwMode="auto">
          <a:xfrm>
            <a:off x="5257800" y="6567100"/>
            <a:ext cx="38862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sz="1200" b="1" i="1" dirty="0" smtClean="0"/>
              <a:t>Robert </a:t>
            </a:r>
            <a:r>
              <a:rPr lang="en-US" sz="1200" b="1" i="1" dirty="0" err="1"/>
              <a:t>Aune</a:t>
            </a:r>
            <a:r>
              <a:rPr lang="en-US" sz="1200" b="1" i="1" dirty="0"/>
              <a:t> (NOAA/NESDIS) and Ralph Petersen (CIMSS)</a:t>
            </a:r>
          </a:p>
        </p:txBody>
      </p:sp>
    </p:spTree>
    <p:extLst>
      <p:ext uri="{BB962C8B-B14F-4D97-AF65-F5344CB8AC3E}">
        <p14:creationId xmlns:p14="http://schemas.microsoft.com/office/powerpoint/2010/main" val="37126627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smtClean="0"/>
              <a:t>Expand study to compare different WRF (ARW) convective parameterizations with variable moisture concentrations.</a:t>
            </a:r>
          </a:p>
          <a:p>
            <a:r>
              <a:rPr lang="en-US" dirty="0" smtClean="0"/>
              <a:t>Use Model Evaluation Tools (MET) v3 to compute additional statistics and quantify the result.</a:t>
            </a:r>
            <a:endParaRPr lang="en-US" dirty="0" smtClean="0"/>
          </a:p>
          <a:p>
            <a:r>
              <a:rPr lang="en-US" dirty="0" smtClean="0"/>
              <a:t>Generate </a:t>
            </a:r>
            <a:r>
              <a:rPr lang="en-US" dirty="0" smtClean="0"/>
              <a:t>CRAS-WRF ensembles of moisture</a:t>
            </a:r>
            <a:r>
              <a:rPr lang="en-US" dirty="0" smtClean="0"/>
              <a:t>, using the </a:t>
            </a:r>
            <a:r>
              <a:rPr lang="en-US" dirty="0" smtClean="0"/>
              <a:t>uncertainty in </a:t>
            </a:r>
            <a:r>
              <a:rPr lang="en-US" dirty="0" smtClean="0"/>
              <a:t>the satellite retrievals as the limit to the perturbation extent.</a:t>
            </a:r>
            <a:endParaRPr lang="en-US" dirty="0" smtClean="0"/>
          </a:p>
          <a:p>
            <a:r>
              <a:rPr lang="en-US" dirty="0" smtClean="0"/>
              <a:t>Incorporate GOES Sounder data assimilation into the WRF EMS and make CRAS initial conditions available to “plug and play”.</a:t>
            </a:r>
          </a:p>
          <a:p>
            <a:r>
              <a:rPr lang="en-US" dirty="0" smtClean="0"/>
              <a:t>Support NWS local modeling efforts.</a:t>
            </a:r>
          </a:p>
          <a:p>
            <a:r>
              <a:rPr lang="en-US" dirty="0" smtClean="0"/>
              <a:t>Continue sky cover and simulated radiances work with WRF.</a:t>
            </a:r>
            <a:endParaRPr lang="en-US" dirty="0"/>
          </a:p>
        </p:txBody>
      </p:sp>
      <p:sp>
        <p:nvSpPr>
          <p:cNvPr id="3" name="Title 2"/>
          <p:cNvSpPr>
            <a:spLocks noGrp="1"/>
          </p:cNvSpPr>
          <p:nvPr>
            <p:ph type="title"/>
          </p:nvPr>
        </p:nvSpPr>
        <p:spPr/>
        <p:txBody>
          <a:bodyPr/>
          <a:lstStyle/>
          <a:p>
            <a:r>
              <a:rPr lang="en-US" dirty="0" smtClean="0"/>
              <a:t>Future Directions</a:t>
            </a:r>
            <a:endParaRPr lang="en-US" dirty="0"/>
          </a:p>
        </p:txBody>
      </p:sp>
    </p:spTree>
    <p:extLst>
      <p:ext uri="{BB962C8B-B14F-4D97-AF65-F5344CB8AC3E}">
        <p14:creationId xmlns:p14="http://schemas.microsoft.com/office/powerpoint/2010/main" val="11320471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Through </a:t>
            </a:r>
            <a:r>
              <a:rPr lang="en-US" dirty="0"/>
              <a:t>satellite data </a:t>
            </a:r>
            <a:r>
              <a:rPr lang="en-US" dirty="0" smtClean="0"/>
              <a:t>assimilation, this </a:t>
            </a:r>
            <a:r>
              <a:rPr lang="en-US" dirty="0"/>
              <a:t>presentation investigates how subtle changes to land/sea surface properties and moisture content in the boundary layer </a:t>
            </a:r>
            <a:r>
              <a:rPr lang="en-US" dirty="0" smtClean="0"/>
              <a:t>(and other levels of the troposphere) alter </a:t>
            </a:r>
            <a:r>
              <a:rPr lang="en-US" dirty="0"/>
              <a:t>the solution of </a:t>
            </a:r>
            <a:r>
              <a:rPr lang="en-US" dirty="0" err="1"/>
              <a:t>mesoscale</a:t>
            </a:r>
            <a:r>
              <a:rPr lang="en-US" dirty="0"/>
              <a:t> and synoptic-scale modeled weather phenomena and associated </a:t>
            </a:r>
            <a:r>
              <a:rPr lang="en-US" dirty="0" smtClean="0"/>
              <a:t>precipitation</a:t>
            </a:r>
          </a:p>
          <a:p>
            <a:r>
              <a:rPr lang="en-US" dirty="0" smtClean="0"/>
              <a:t>Two cases will be discussed:</a:t>
            </a:r>
          </a:p>
          <a:p>
            <a:pPr lvl="1"/>
            <a:r>
              <a:rPr lang="en-US" dirty="0" smtClean="0"/>
              <a:t>December 2009 Winter Storm/Blizzard</a:t>
            </a:r>
          </a:p>
          <a:p>
            <a:pPr lvl="1"/>
            <a:r>
              <a:rPr lang="en-US" dirty="0" smtClean="0"/>
              <a:t>August 2010 Central US Frontal Passage</a:t>
            </a:r>
            <a:endParaRPr lang="en-US" dirty="0"/>
          </a:p>
        </p:txBody>
      </p:sp>
      <p:sp>
        <p:nvSpPr>
          <p:cNvPr id="3" name="Title 2"/>
          <p:cNvSpPr>
            <a:spLocks noGrp="1"/>
          </p:cNvSpPr>
          <p:nvPr>
            <p:ph type="title"/>
          </p:nvPr>
        </p:nvSpPr>
        <p:spPr/>
        <p:txBody>
          <a:bodyPr/>
          <a:lstStyle/>
          <a:p>
            <a:r>
              <a:rPr lang="en-US" dirty="0" smtClean="0"/>
              <a:t>Précis</a:t>
            </a:r>
            <a:endParaRPr lang="en-US" dirty="0"/>
          </a:p>
        </p:txBody>
      </p:sp>
    </p:spTree>
    <p:extLst>
      <p:ext uri="{BB962C8B-B14F-4D97-AF65-F5344CB8AC3E}">
        <p14:creationId xmlns:p14="http://schemas.microsoft.com/office/powerpoint/2010/main" val="111034314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590800"/>
            <a:ext cx="7408333" cy="3450696"/>
          </a:xfrm>
        </p:spPr>
        <p:txBody>
          <a:bodyPr>
            <a:normAutofit fontScale="77500" lnSpcReduction="20000"/>
          </a:bodyPr>
          <a:lstStyle/>
          <a:p>
            <a:r>
              <a:rPr lang="en-US" dirty="0"/>
              <a:t>B</a:t>
            </a:r>
            <a:r>
              <a:rPr lang="en-US" dirty="0" smtClean="0"/>
              <a:t>asic </a:t>
            </a:r>
            <a:r>
              <a:rPr lang="en-US" dirty="0"/>
              <a:t>principles of NWP are restricting the development and usability of high-resolution weather forecast models and the output. </a:t>
            </a:r>
            <a:endParaRPr lang="en-US" dirty="0" smtClean="0"/>
          </a:p>
          <a:p>
            <a:r>
              <a:rPr lang="en-US" dirty="0" smtClean="0"/>
              <a:t>Required </a:t>
            </a:r>
            <a:r>
              <a:rPr lang="en-US" dirty="0"/>
              <a:t>are initial condition grids at the model resolution in order to increase the accuracy of the output compared to a simulation run with a coarser grid spacing and input data set</a:t>
            </a:r>
            <a:r>
              <a:rPr lang="en-US" dirty="0" smtClean="0"/>
              <a:t>.</a:t>
            </a:r>
            <a:endParaRPr lang="en-US" dirty="0" smtClean="0"/>
          </a:p>
          <a:p>
            <a:r>
              <a:rPr lang="en-US" dirty="0" smtClean="0"/>
              <a:t>Incorporating </a:t>
            </a:r>
            <a:r>
              <a:rPr lang="en-US" dirty="0"/>
              <a:t>satellite data into the initial and boundary conditions is essential to meeting this </a:t>
            </a:r>
            <a:r>
              <a:rPr lang="en-US" dirty="0" smtClean="0"/>
              <a:t>requirement.</a:t>
            </a:r>
          </a:p>
          <a:p>
            <a:r>
              <a:rPr lang="en-US" dirty="0" smtClean="0"/>
              <a:t>While </a:t>
            </a:r>
            <a:r>
              <a:rPr lang="en-US" dirty="0"/>
              <a:t>satellite data is available for effectively estimating standard atmospheric parameters in the middle and upper troposphere, atmospheric information from the boundary layer and lower troposphere is difficult to ascertain from satellite </a:t>
            </a:r>
            <a:r>
              <a:rPr lang="en-US" dirty="0" smtClean="0"/>
              <a:t>data, though techniques to extract more information over what is presently available are under development</a:t>
            </a:r>
            <a:r>
              <a:rPr lang="en-US" dirty="0" smtClean="0"/>
              <a:t>.</a:t>
            </a:r>
          </a:p>
        </p:txBody>
      </p:sp>
      <p:sp>
        <p:nvSpPr>
          <p:cNvPr id="3" name="Title 2"/>
          <p:cNvSpPr>
            <a:spLocks noGrp="1"/>
          </p:cNvSpPr>
          <p:nvPr>
            <p:ph type="title"/>
          </p:nvPr>
        </p:nvSpPr>
        <p:spPr>
          <a:xfrm>
            <a:off x="457200" y="338328"/>
            <a:ext cx="4114800" cy="1252728"/>
          </a:xfrm>
        </p:spPr>
        <p:txBody>
          <a:bodyPr/>
          <a:lstStyle/>
          <a:p>
            <a:r>
              <a:rPr lang="en-US" dirty="0" smtClean="0"/>
              <a:t>Summary</a:t>
            </a:r>
            <a:endParaRPr lang="en-US" dirty="0"/>
          </a:p>
        </p:txBody>
      </p:sp>
      <p:sp>
        <p:nvSpPr>
          <p:cNvPr id="4" name="TextBox 3"/>
          <p:cNvSpPr txBox="1"/>
          <p:nvPr/>
        </p:nvSpPr>
        <p:spPr>
          <a:xfrm>
            <a:off x="5486400" y="304800"/>
            <a:ext cx="3352800" cy="1384995"/>
          </a:xfrm>
          <a:prstGeom prst="rect">
            <a:avLst/>
          </a:prstGeom>
          <a:noFill/>
        </p:spPr>
        <p:txBody>
          <a:bodyPr wrap="square" rtlCol="0">
            <a:spAutoFit/>
          </a:bodyPr>
          <a:lstStyle/>
          <a:p>
            <a:r>
              <a:rPr lang="en-US" sz="2000" b="1" dirty="0" smtClean="0">
                <a:solidFill>
                  <a:schemeClr val="bg1"/>
                </a:solidFill>
              </a:rPr>
              <a:t>Author Information:</a:t>
            </a:r>
          </a:p>
          <a:p>
            <a:endParaRPr lang="en-US" sz="1600" b="1" dirty="0">
              <a:solidFill>
                <a:schemeClr val="bg1"/>
              </a:solidFill>
            </a:endParaRPr>
          </a:p>
          <a:p>
            <a:r>
              <a:rPr lang="en-US" sz="1600" b="1" dirty="0" smtClean="0">
                <a:solidFill>
                  <a:schemeClr val="bg1"/>
                </a:solidFill>
              </a:rPr>
              <a:t>Jordan </a:t>
            </a:r>
            <a:r>
              <a:rPr lang="en-US" sz="1600" b="1" dirty="0" err="1" smtClean="0">
                <a:solidFill>
                  <a:schemeClr val="bg1"/>
                </a:solidFill>
              </a:rPr>
              <a:t>Gerth</a:t>
            </a:r>
            <a:endParaRPr lang="en-US" sz="1600" b="1" dirty="0" smtClean="0">
              <a:solidFill>
                <a:schemeClr val="bg1"/>
              </a:solidFill>
            </a:endParaRPr>
          </a:p>
          <a:p>
            <a:r>
              <a:rPr lang="en-US" sz="1600" dirty="0" smtClean="0">
                <a:solidFill>
                  <a:schemeClr val="bg1"/>
                </a:solidFill>
              </a:rPr>
              <a:t>http://cimss.ssec.wisc.edu/~jordang/</a:t>
            </a:r>
          </a:p>
          <a:p>
            <a:r>
              <a:rPr lang="en-US" sz="1600" dirty="0" smtClean="0">
                <a:solidFill>
                  <a:schemeClr val="bg1"/>
                </a:solidFill>
              </a:rPr>
              <a:t>Jordan.Gerth@noaa.gov</a:t>
            </a:r>
            <a:endParaRPr lang="en-US" sz="1600" dirty="0">
              <a:solidFill>
                <a:schemeClr val="bg1"/>
              </a:solidFill>
            </a:endParaRPr>
          </a:p>
        </p:txBody>
      </p:sp>
      <p:sp>
        <p:nvSpPr>
          <p:cNvPr id="5" name="TextBox 4"/>
          <p:cNvSpPr txBox="1"/>
          <p:nvPr/>
        </p:nvSpPr>
        <p:spPr>
          <a:xfrm>
            <a:off x="228600" y="2069068"/>
            <a:ext cx="2590800" cy="384721"/>
          </a:xfrm>
          <a:prstGeom prst="rect">
            <a:avLst/>
          </a:prstGeom>
          <a:noFill/>
        </p:spPr>
        <p:txBody>
          <a:bodyPr wrap="square" rtlCol="0">
            <a:spAutoFit/>
          </a:bodyPr>
          <a:lstStyle/>
          <a:p>
            <a:r>
              <a:rPr lang="en-US" sz="1900" dirty="0" smtClean="0"/>
              <a:t>Questions?  Comments?</a:t>
            </a:r>
            <a:endParaRPr lang="en-US" sz="1900" dirty="0"/>
          </a:p>
        </p:txBody>
      </p:sp>
      <p:pic>
        <p:nvPicPr>
          <p:cNvPr id="3076" name="Picture 4" descr="GOES-R 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5805055"/>
            <a:ext cx="1576265" cy="10529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9600" y="5950803"/>
            <a:ext cx="6348534"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1600" dirty="0">
                <a:latin typeface="Arial Narrow" pitchFamily="34" charset="0"/>
              </a:rPr>
              <a:t>There are no plans to put a </a:t>
            </a:r>
            <a:r>
              <a:rPr lang="en-US" sz="1600" dirty="0" err="1">
                <a:latin typeface="Arial Narrow" pitchFamily="34" charset="0"/>
              </a:rPr>
              <a:t>hyperspectral</a:t>
            </a:r>
            <a:r>
              <a:rPr lang="en-US" sz="1600" dirty="0">
                <a:latin typeface="Arial Narrow" pitchFamily="34" charset="0"/>
              </a:rPr>
              <a:t> sounder, an instrument which could better quantify tropospheric moisture, into operational geostationary orbit over the United States until at least 2028 (GOES-U).</a:t>
            </a:r>
          </a:p>
        </p:txBody>
      </p:sp>
    </p:spTree>
    <p:extLst>
      <p:ext uri="{BB962C8B-B14F-4D97-AF65-F5344CB8AC3E}">
        <p14:creationId xmlns:p14="http://schemas.microsoft.com/office/powerpoint/2010/main" val="3988908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228600" y="1947862"/>
            <a:ext cx="4495800" cy="475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b="1" dirty="0"/>
              <a:t>Radiances</a:t>
            </a:r>
          </a:p>
          <a:p>
            <a:r>
              <a:rPr lang="en-US" dirty="0"/>
              <a:t>  Direct assimilation (3Dvar)</a:t>
            </a:r>
          </a:p>
          <a:p>
            <a:r>
              <a:rPr lang="en-US" dirty="0"/>
              <a:t>  Requires model errors, observation errors</a:t>
            </a:r>
          </a:p>
          <a:p>
            <a:r>
              <a:rPr lang="en-US" dirty="0"/>
              <a:t>  Scale dependence</a:t>
            </a:r>
          </a:p>
          <a:p>
            <a:r>
              <a:rPr lang="en-US" dirty="0"/>
              <a:t>  Surface type restrictions</a:t>
            </a:r>
            <a:r>
              <a:rPr lang="en-US" b="1" dirty="0"/>
              <a:t>  </a:t>
            </a:r>
          </a:p>
          <a:p>
            <a:endParaRPr lang="en-US" b="1" dirty="0"/>
          </a:p>
          <a:p>
            <a:pPr eaLnBrk="1" hangingPunct="1"/>
            <a:r>
              <a:rPr lang="en-US" sz="2400" b="1" dirty="0"/>
              <a:t>Retrieved parameters</a:t>
            </a:r>
          </a:p>
          <a:p>
            <a:pPr eaLnBrk="1" hangingPunct="1"/>
            <a:r>
              <a:rPr lang="en-US" dirty="0"/>
              <a:t>  Dependent variable assimilation (1,3Dvar)</a:t>
            </a:r>
          </a:p>
          <a:p>
            <a:pPr eaLnBrk="1" hangingPunct="1"/>
            <a:r>
              <a:rPr lang="en-US" dirty="0"/>
              <a:t>  Requires model errors, </a:t>
            </a:r>
            <a:r>
              <a:rPr lang="en-US" i="1" u="sng" dirty="0"/>
              <a:t>retrieval errors</a:t>
            </a:r>
          </a:p>
          <a:p>
            <a:pPr eaLnBrk="1" hangingPunct="1"/>
            <a:r>
              <a:rPr lang="en-US" dirty="0"/>
              <a:t>  Physical accuracy, non-linearity</a:t>
            </a:r>
          </a:p>
          <a:p>
            <a:pPr eaLnBrk="1" hangingPunct="1"/>
            <a:r>
              <a:rPr lang="en-US" dirty="0"/>
              <a:t>  Bypass surface type restrictions  </a:t>
            </a:r>
          </a:p>
          <a:p>
            <a:pPr eaLnBrk="1" hangingPunct="1"/>
            <a:endParaRPr lang="en-US" dirty="0"/>
          </a:p>
          <a:p>
            <a:r>
              <a:rPr lang="en-US" sz="2400" b="1" dirty="0"/>
              <a:t>Motion</a:t>
            </a:r>
          </a:p>
          <a:p>
            <a:pPr eaLnBrk="1" hangingPunct="1"/>
            <a:r>
              <a:rPr lang="en-US" dirty="0"/>
              <a:t>  Cloud track, water vapor track</a:t>
            </a:r>
          </a:p>
          <a:p>
            <a:pPr eaLnBrk="1" hangingPunct="1"/>
            <a:r>
              <a:rPr lang="en-US" dirty="0"/>
              <a:t>  Height assignment errors</a:t>
            </a:r>
            <a:endParaRPr lang="en-US" u="sng" dirty="0"/>
          </a:p>
          <a:p>
            <a:pPr eaLnBrk="1" hangingPunct="1"/>
            <a:r>
              <a:rPr lang="en-US" dirty="0"/>
              <a:t>  Radiance tracking (4Dvar) </a:t>
            </a:r>
          </a:p>
        </p:txBody>
      </p:sp>
      <p:sp>
        <p:nvSpPr>
          <p:cNvPr id="75784" name="Rectangle 8"/>
          <p:cNvSpPr>
            <a:spLocks noGrp="1" noChangeArrowheads="1"/>
          </p:cNvSpPr>
          <p:nvPr>
            <p:ph type="title"/>
          </p:nvPr>
        </p:nvSpPr>
        <p:spPr/>
        <p:txBody>
          <a:bodyPr>
            <a:normAutofit/>
          </a:bodyPr>
          <a:lstStyle/>
          <a:p>
            <a:r>
              <a:rPr lang="en-US" sz="3200" b="1" smtClean="0"/>
              <a:t>Information Extracted from Satellites for Numerical Weather Prediction</a:t>
            </a:r>
          </a:p>
        </p:txBody>
      </p:sp>
      <p:sp>
        <p:nvSpPr>
          <p:cNvPr id="75785" name="Text Box 5"/>
          <p:cNvSpPr txBox="1">
            <a:spLocks noChangeArrowheads="1"/>
          </p:cNvSpPr>
          <p:nvPr/>
        </p:nvSpPr>
        <p:spPr bwMode="auto">
          <a:xfrm>
            <a:off x="4724400" y="4207897"/>
            <a:ext cx="4191000" cy="92333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sz="1800" dirty="0">
                <a:latin typeface="+mn-lt"/>
                <a:cs typeface="Arial" charset="0"/>
              </a:rPr>
              <a:t>CRAS is unique in that, since 1996, it’s development was guided by validating forecasts using information from GOES</a:t>
            </a:r>
            <a:r>
              <a:rPr lang="en-US" sz="1800" dirty="0">
                <a:cs typeface="Arial" charset="0"/>
              </a:rPr>
              <a:t>.</a:t>
            </a:r>
          </a:p>
        </p:txBody>
      </p:sp>
      <p:sp>
        <p:nvSpPr>
          <p:cNvPr id="75786" name="Text Box 11"/>
          <p:cNvSpPr txBox="1">
            <a:spLocks noChangeArrowheads="1"/>
          </p:cNvSpPr>
          <p:nvPr/>
        </p:nvSpPr>
        <p:spPr bwMode="auto">
          <a:xfrm>
            <a:off x="4724400" y="2735450"/>
            <a:ext cx="4191000" cy="1323439"/>
          </a:xfrm>
          <a:prstGeom prst="rect">
            <a:avLst/>
          </a:prstGeom>
          <a:ln/>
          <a:extLst/>
        </p:spPr>
        <p:style>
          <a:lnRef idx="1">
            <a:schemeClr val="accent1"/>
          </a:lnRef>
          <a:fillRef idx="2">
            <a:schemeClr val="accent1"/>
          </a:fillRef>
          <a:effectRef idx="1">
            <a:schemeClr val="accent1"/>
          </a:effectRef>
          <a:fontRef idx="minor">
            <a:schemeClr val="dk1"/>
          </a:fontRef>
        </p:style>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sz="2000" b="1" dirty="0" smtClean="0">
                <a:latin typeface="+mj-lt"/>
                <a:ea typeface="MS Mincho" pitchFamily="49" charset="-128"/>
              </a:rPr>
              <a:t>The </a:t>
            </a:r>
            <a:r>
              <a:rPr lang="en-US" sz="2000" b="1" dirty="0">
                <a:latin typeface="+mj-lt"/>
                <a:ea typeface="MS Mincho" pitchFamily="49" charset="-128"/>
              </a:rPr>
              <a:t>CIMSS Regional Assimilation System (CRAS) </a:t>
            </a:r>
            <a:r>
              <a:rPr lang="en-US" sz="2000" b="1" dirty="0" smtClean="0">
                <a:latin typeface="+mj-lt"/>
                <a:ea typeface="MS Mincho" pitchFamily="49" charset="-128"/>
              </a:rPr>
              <a:t>is used to </a:t>
            </a:r>
            <a:r>
              <a:rPr lang="en-US" sz="2000" b="1" dirty="0">
                <a:latin typeface="+mj-lt"/>
                <a:ea typeface="MS Mincho" pitchFamily="49" charset="-128"/>
              </a:rPr>
              <a:t>assess the impact of space-based observations on numerical forecast accuracy.</a:t>
            </a:r>
          </a:p>
        </p:txBody>
      </p:sp>
      <p:sp>
        <p:nvSpPr>
          <p:cNvPr id="75787" name="Text Box 12"/>
          <p:cNvSpPr txBox="1">
            <a:spLocks noChangeArrowheads="1"/>
          </p:cNvSpPr>
          <p:nvPr/>
        </p:nvSpPr>
        <p:spPr bwMode="auto">
          <a:xfrm>
            <a:off x="6096000" y="6583363"/>
            <a:ext cx="304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200" dirty="0">
                <a:cs typeface="Arial" charset="0"/>
              </a:rPr>
              <a:t>Slide credit:  Robert </a:t>
            </a:r>
            <a:r>
              <a:rPr lang="en-US" sz="1200" dirty="0" err="1">
                <a:cs typeface="Arial" charset="0"/>
              </a:rPr>
              <a:t>Aune</a:t>
            </a:r>
            <a:r>
              <a:rPr lang="en-US" sz="1200" dirty="0">
                <a:cs typeface="Arial" charset="0"/>
              </a:rPr>
              <a:t>, NOAA/NESDIS</a:t>
            </a:r>
          </a:p>
        </p:txBody>
      </p:sp>
      <p:sp>
        <p:nvSpPr>
          <p:cNvPr id="75788" name="TextBox 15"/>
          <p:cNvSpPr txBox="1">
            <a:spLocks noChangeArrowheads="1"/>
          </p:cNvSpPr>
          <p:nvPr/>
        </p:nvSpPr>
        <p:spPr bwMode="auto">
          <a:xfrm>
            <a:off x="5665792" y="5282232"/>
            <a:ext cx="32496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1800" b="1" dirty="0">
                <a:solidFill>
                  <a:srgbClr val="FF0000"/>
                </a:solidFill>
                <a:latin typeface="+mn-lt"/>
              </a:rPr>
              <a:t>Output online:</a:t>
            </a:r>
          </a:p>
          <a:p>
            <a:r>
              <a:rPr lang="en-US" sz="1800" b="1" u="sng" dirty="0">
                <a:solidFill>
                  <a:srgbClr val="FF0000"/>
                </a:solidFill>
                <a:latin typeface="+mn-lt"/>
              </a:rPr>
              <a:t>http://cimss.ssec.wisc.edu/cras/</a:t>
            </a:r>
          </a:p>
        </p:txBody>
      </p:sp>
      <p:pic>
        <p:nvPicPr>
          <p:cNvPr id="4099" name="Picture 3" descr="C:\Users\jgerth\AppData\Local\Microsoft\Windows\Temporary Internet Files\Content.IE5\96QRN48W\MC91021633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241" y="5410200"/>
            <a:ext cx="2343678" cy="2343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144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Do the Great Lakes “attract” mid-latitude cyclones?</a:t>
            </a:r>
            <a:endParaRPr lang="en-US" dirty="0"/>
          </a:p>
        </p:txBody>
      </p:sp>
      <p:sp>
        <p:nvSpPr>
          <p:cNvPr id="5" name="Text Placeholder 4"/>
          <p:cNvSpPr>
            <a:spLocks noGrp="1"/>
          </p:cNvSpPr>
          <p:nvPr>
            <p:ph type="body" idx="1"/>
          </p:nvPr>
        </p:nvSpPr>
        <p:spPr/>
        <p:txBody>
          <a:bodyPr/>
          <a:lstStyle/>
          <a:p>
            <a:r>
              <a:rPr lang="en-US" dirty="0" smtClean="0"/>
              <a:t>Using the CRAS in a sensitivity study</a:t>
            </a:r>
            <a:endParaRPr lang="en-US" dirty="0"/>
          </a:p>
        </p:txBody>
      </p:sp>
      <p:sp>
        <p:nvSpPr>
          <p:cNvPr id="6" name="Rectangle 5"/>
          <p:cNvSpPr/>
          <p:nvPr/>
        </p:nvSpPr>
        <p:spPr>
          <a:xfrm>
            <a:off x="228600" y="5182850"/>
            <a:ext cx="5410200" cy="1446550"/>
          </a:xfrm>
          <a:prstGeom prst="rect">
            <a:avLst/>
          </a:prstGeom>
        </p:spPr>
        <p:txBody>
          <a:bodyPr wrap="square">
            <a:spAutoFit/>
          </a:bodyPr>
          <a:lstStyle/>
          <a:p>
            <a:r>
              <a:rPr lang="en-US" i="1" dirty="0" smtClean="0"/>
              <a:t>Can remote sensing improve marine weather forecasts?</a:t>
            </a:r>
          </a:p>
          <a:p>
            <a:r>
              <a:rPr lang="en-US" sz="1400" b="1" dirty="0" smtClean="0"/>
              <a:t>The </a:t>
            </a:r>
            <a:r>
              <a:rPr lang="en-US" sz="1400" b="1" dirty="0"/>
              <a:t>Great Lakes Pneumonia Front:  A New Study of Land-Sea </a:t>
            </a:r>
            <a:r>
              <a:rPr lang="en-US" sz="1400" b="1" dirty="0" smtClean="0"/>
              <a:t>Interactions</a:t>
            </a:r>
            <a:r>
              <a:rPr lang="en-US" sz="1400" dirty="0"/>
              <a:t/>
            </a:r>
            <a:br>
              <a:rPr lang="en-US" sz="1400" dirty="0"/>
            </a:br>
            <a:r>
              <a:rPr lang="en-US" sz="1400" dirty="0"/>
              <a:t>Talk, National Weather Association Annual Meeting—General Session Marine (Norfolk, Virginia)</a:t>
            </a:r>
            <a:br>
              <a:rPr lang="en-US" sz="1400" dirty="0"/>
            </a:br>
            <a:r>
              <a:rPr lang="en-US" sz="1400" dirty="0"/>
              <a:t>October 22, </a:t>
            </a:r>
            <a:r>
              <a:rPr lang="en-US" sz="1400" dirty="0" smtClean="0"/>
              <a:t>2009</a:t>
            </a:r>
            <a:endParaRPr lang="en-US" sz="1400" dirty="0"/>
          </a:p>
        </p:txBody>
      </p:sp>
      <p:pic>
        <p:nvPicPr>
          <p:cNvPr id="14338" name="Picture 2" descr="C:\Users\jgerth\AppData\Local\Microsoft\Windows\Temporary Internet Files\Content.IE5\XFRZ8MHJ\MC90001864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4964931"/>
            <a:ext cx="1893722" cy="165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378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smtClean="0"/>
              <a:t>Motivation for Research</a:t>
            </a:r>
            <a:endParaRPr lang="en-US" dirty="0"/>
          </a:p>
        </p:txBody>
      </p:sp>
      <p:sp>
        <p:nvSpPr>
          <p:cNvPr id="4099" name="Rectangle 3"/>
          <p:cNvSpPr>
            <a:spLocks noGrp="1" noChangeArrowheads="1"/>
          </p:cNvSpPr>
          <p:nvPr>
            <p:ph sz="quarter" idx="13"/>
          </p:nvPr>
        </p:nvSpPr>
        <p:spPr>
          <a:xfrm>
            <a:off x="304800" y="2145792"/>
            <a:ext cx="4194047" cy="4712208"/>
          </a:xfrm>
        </p:spPr>
        <p:txBody>
          <a:bodyPr>
            <a:noAutofit/>
          </a:bodyPr>
          <a:lstStyle/>
          <a:p>
            <a:pPr>
              <a:lnSpc>
                <a:spcPct val="80000"/>
              </a:lnSpc>
            </a:pPr>
            <a:r>
              <a:rPr lang="en-US" sz="2000" dirty="0"/>
              <a:t>There are abundant studies of lake-effect snowstorms, but limited literature on the interactions between the Great Lakes and regional scale disturbances</a:t>
            </a:r>
          </a:p>
          <a:p>
            <a:pPr>
              <a:lnSpc>
                <a:spcPct val="80000"/>
              </a:lnSpc>
            </a:pPr>
            <a:r>
              <a:rPr lang="en-US" sz="2000" dirty="0"/>
              <a:t>There are a few studies which have examined the influence of the Great Lakes on synoptic scale cyclones, as well as some intensive studies of wintertime boundary layer dynamic and thermodynamic </a:t>
            </a:r>
            <a:r>
              <a:rPr lang="en-US" sz="2000" dirty="0" smtClean="0"/>
              <a:t>process </a:t>
            </a:r>
            <a:r>
              <a:rPr lang="en-US" sz="2000" dirty="0"/>
              <a:t>exchanges with sub-synoptic scale features (</a:t>
            </a:r>
            <a:r>
              <a:rPr lang="en-US" sz="2000" dirty="0" err="1" smtClean="0"/>
              <a:t>Danard</a:t>
            </a:r>
            <a:r>
              <a:rPr lang="en-US" sz="2000" dirty="0" smtClean="0"/>
              <a:t>, 1972)</a:t>
            </a:r>
            <a:endParaRPr lang="en-US" sz="2000" dirty="0"/>
          </a:p>
          <a:p>
            <a:pPr>
              <a:lnSpc>
                <a:spcPct val="80000"/>
              </a:lnSpc>
            </a:pPr>
            <a:r>
              <a:rPr lang="en-US" sz="2000" dirty="0"/>
              <a:t>In-situ observations of marine boundary layer properties are limited, remote sensing can help</a:t>
            </a:r>
          </a:p>
        </p:txBody>
      </p:sp>
      <p:sp>
        <p:nvSpPr>
          <p:cNvPr id="2" name="Content Placeholder 1"/>
          <p:cNvSpPr>
            <a:spLocks noGrp="1"/>
          </p:cNvSpPr>
          <p:nvPr>
            <p:ph sz="quarter" idx="14"/>
          </p:nvPr>
        </p:nvSpPr>
        <p:spPr>
          <a:xfrm>
            <a:off x="4645152" y="2679192"/>
            <a:ext cx="4270248" cy="3950208"/>
          </a:xfrm>
        </p:spPr>
        <p:txBody>
          <a:bodyPr>
            <a:normAutofit fontScale="85000" lnSpcReduction="20000"/>
          </a:bodyPr>
          <a:lstStyle/>
          <a:p>
            <a:pPr>
              <a:lnSpc>
                <a:spcPct val="90000"/>
              </a:lnSpc>
            </a:pPr>
            <a:r>
              <a:rPr lang="en-US" dirty="0"/>
              <a:t>Do only extreme surface heterogeneities matter?  What kind of exchanges occur between the water surface and boundary layer?  Do any of these exchanges impact the synoptic scale?</a:t>
            </a:r>
          </a:p>
          <a:p>
            <a:pPr>
              <a:lnSpc>
                <a:spcPct val="90000"/>
              </a:lnSpc>
            </a:pPr>
            <a:r>
              <a:rPr lang="en-US" dirty="0"/>
              <a:t>Cox (1917) suggested that the combined heating from the Great Lakes “attracted” synoptic scale toward the Midwest and increase in intensity</a:t>
            </a:r>
          </a:p>
          <a:p>
            <a:pPr>
              <a:lnSpc>
                <a:spcPct val="90000"/>
              </a:lnSpc>
            </a:pPr>
            <a:r>
              <a:rPr lang="en-US" dirty="0"/>
              <a:t>Calabrese (1959) found Great Lakes collectively reduce sea level pressure (SLP) by 6-7 </a:t>
            </a:r>
            <a:r>
              <a:rPr lang="en-US" dirty="0" err="1"/>
              <a:t>hPa</a:t>
            </a:r>
            <a:r>
              <a:rPr lang="en-US" dirty="0"/>
              <a:t>.  SLP reductions of 5 </a:t>
            </a:r>
            <a:r>
              <a:rPr lang="en-US" dirty="0" err="1"/>
              <a:t>hPa</a:t>
            </a:r>
            <a:r>
              <a:rPr lang="en-US" dirty="0"/>
              <a:t> were confirmed by numerical studies from </a:t>
            </a:r>
            <a:r>
              <a:rPr lang="en-US" dirty="0" err="1" smtClean="0"/>
              <a:t>Danard</a:t>
            </a:r>
            <a:r>
              <a:rPr lang="en-US" dirty="0" smtClean="0"/>
              <a:t> and </a:t>
            </a:r>
            <a:r>
              <a:rPr lang="en-US" dirty="0" err="1"/>
              <a:t>Boudra</a:t>
            </a:r>
            <a:r>
              <a:rPr lang="en-US" dirty="0"/>
              <a:t> (1981).</a:t>
            </a:r>
          </a:p>
          <a:p>
            <a:endParaRPr lang="en-US" dirty="0"/>
          </a:p>
        </p:txBody>
      </p:sp>
    </p:spTree>
    <p:extLst>
      <p:ext uri="{BB962C8B-B14F-4D97-AF65-F5344CB8AC3E}">
        <p14:creationId xmlns:p14="http://schemas.microsoft.com/office/powerpoint/2010/main" val="2172880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l"/>
            <a:r>
              <a:rPr lang="en-US" dirty="0" smtClean="0"/>
              <a:t>Theory</a:t>
            </a:r>
            <a:endParaRPr lang="en-US" dirty="0"/>
          </a:p>
        </p:txBody>
      </p:sp>
      <p:sp>
        <p:nvSpPr>
          <p:cNvPr id="34819" name="Rectangle 3"/>
          <p:cNvSpPr>
            <a:spLocks noGrp="1" noChangeArrowheads="1"/>
          </p:cNvSpPr>
          <p:nvPr>
            <p:ph type="body" idx="1"/>
          </p:nvPr>
        </p:nvSpPr>
        <p:spPr>
          <a:xfrm>
            <a:off x="228600" y="1981200"/>
            <a:ext cx="3699933" cy="4648200"/>
          </a:xfrm>
        </p:spPr>
        <p:txBody>
          <a:bodyPr>
            <a:normAutofit fontScale="92500" lnSpcReduction="10000"/>
          </a:bodyPr>
          <a:lstStyle/>
          <a:p>
            <a:pPr>
              <a:lnSpc>
                <a:spcPct val="80000"/>
              </a:lnSpc>
            </a:pPr>
            <a:r>
              <a:rPr lang="en-US" sz="2000" dirty="0"/>
              <a:t>Chuang (2003) </a:t>
            </a:r>
            <a:r>
              <a:rPr lang="en-US" sz="2000" dirty="0" smtClean="0"/>
              <a:t>attempted </a:t>
            </a:r>
            <a:r>
              <a:rPr lang="en-US" sz="2000" dirty="0"/>
              <a:t>to determine the effects of idealized warm lakes on flow regimes, motivated by storms moving across Great Lakes in the fall and winter</a:t>
            </a:r>
          </a:p>
          <a:p>
            <a:pPr>
              <a:lnSpc>
                <a:spcPct val="80000"/>
              </a:lnSpc>
            </a:pPr>
            <a:r>
              <a:rPr lang="en-US" sz="2000" dirty="0"/>
              <a:t>The </a:t>
            </a:r>
            <a:r>
              <a:rPr lang="en-US" sz="2000" dirty="0" err="1"/>
              <a:t>Zwack-Okossi</a:t>
            </a:r>
            <a:r>
              <a:rPr lang="en-US" sz="2000" dirty="0"/>
              <a:t> (ZO) equation was applied to simulation results to determine the physical processes altered by the Great Lakes to enhance cyclone development</a:t>
            </a:r>
          </a:p>
          <a:p>
            <a:pPr>
              <a:lnSpc>
                <a:spcPct val="80000"/>
              </a:lnSpc>
            </a:pPr>
            <a:r>
              <a:rPr lang="en-US" sz="2000" dirty="0"/>
              <a:t>Results indicated that </a:t>
            </a:r>
            <a:r>
              <a:rPr lang="en-US" sz="2000" dirty="0" smtClean="0"/>
              <a:t>an idealized </a:t>
            </a:r>
            <a:r>
              <a:rPr lang="en-US" sz="2000" dirty="0"/>
              <a:t>lake aggregate </a:t>
            </a:r>
            <a:r>
              <a:rPr lang="en-US" sz="2000" dirty="0" smtClean="0"/>
              <a:t>reduced </a:t>
            </a:r>
            <a:r>
              <a:rPr lang="en-US" sz="2000" dirty="0"/>
              <a:t>local surface pressure through surface sensible heating, </a:t>
            </a:r>
            <a:r>
              <a:rPr lang="en-US" sz="2000" dirty="0" smtClean="0"/>
              <a:t>and found </a:t>
            </a:r>
            <a:r>
              <a:rPr lang="en-US" sz="2000" dirty="0"/>
              <a:t>that the warm lake air encouraged large-scale surface pressure deepening by enhancing the surface warm front</a:t>
            </a:r>
          </a:p>
        </p:txBody>
      </p:sp>
      <p:pic>
        <p:nvPicPr>
          <p:cNvPr id="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7117" y="3886200"/>
            <a:ext cx="4199544" cy="16002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8"/>
          <p:cNvSpPr txBox="1">
            <a:spLocks noChangeArrowheads="1"/>
          </p:cNvSpPr>
          <p:nvPr/>
        </p:nvSpPr>
        <p:spPr bwMode="auto">
          <a:xfrm>
            <a:off x="4724400" y="5504527"/>
            <a:ext cx="2819401"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400" dirty="0"/>
              <a:t>Thermal forcing:</a:t>
            </a:r>
          </a:p>
          <a:p>
            <a:pPr>
              <a:spcBef>
                <a:spcPct val="50000"/>
              </a:spcBef>
            </a:pPr>
            <a:r>
              <a:rPr lang="en-US" sz="1400" dirty="0"/>
              <a:t>Temperature advection</a:t>
            </a:r>
          </a:p>
          <a:p>
            <a:pPr>
              <a:spcBef>
                <a:spcPct val="50000"/>
              </a:spcBef>
            </a:pPr>
            <a:r>
              <a:rPr lang="en-US" sz="1400" dirty="0"/>
              <a:t>                    </a:t>
            </a:r>
            <a:r>
              <a:rPr lang="en-US" sz="1400" dirty="0" err="1"/>
              <a:t>Diabatic</a:t>
            </a:r>
            <a:r>
              <a:rPr lang="en-US" sz="1400" dirty="0"/>
              <a:t> heating</a:t>
            </a:r>
          </a:p>
          <a:p>
            <a:pPr>
              <a:spcBef>
                <a:spcPct val="50000"/>
              </a:spcBef>
            </a:pPr>
            <a:r>
              <a:rPr lang="en-US" sz="1400" dirty="0"/>
              <a:t>                             Adiabatic heating</a:t>
            </a:r>
          </a:p>
        </p:txBody>
      </p:sp>
      <p:sp>
        <p:nvSpPr>
          <p:cNvPr id="19" name="Line 11"/>
          <p:cNvSpPr>
            <a:spLocks noChangeShapeType="1"/>
          </p:cNvSpPr>
          <p:nvPr/>
        </p:nvSpPr>
        <p:spPr bwMode="auto">
          <a:xfrm flipV="1">
            <a:off x="6858000" y="5105400"/>
            <a:ext cx="1219200" cy="1371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9"/>
          <p:cNvSpPr>
            <a:spLocks noChangeShapeType="1"/>
          </p:cNvSpPr>
          <p:nvPr/>
        </p:nvSpPr>
        <p:spPr bwMode="auto">
          <a:xfrm flipV="1">
            <a:off x="6248400" y="5029200"/>
            <a:ext cx="6858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0"/>
          <p:cNvSpPr>
            <a:spLocks noChangeShapeType="1"/>
          </p:cNvSpPr>
          <p:nvPr/>
        </p:nvSpPr>
        <p:spPr bwMode="auto">
          <a:xfrm flipV="1">
            <a:off x="6477000" y="5029200"/>
            <a:ext cx="10668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Text Box 6"/>
          <p:cNvSpPr txBox="1">
            <a:spLocks noChangeArrowheads="1"/>
          </p:cNvSpPr>
          <p:nvPr/>
        </p:nvSpPr>
        <p:spPr bwMode="auto">
          <a:xfrm>
            <a:off x="7010400" y="3654623"/>
            <a:ext cx="1600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400" dirty="0"/>
              <a:t>Frictional forcing</a:t>
            </a:r>
          </a:p>
        </p:txBody>
      </p:sp>
      <p:sp>
        <p:nvSpPr>
          <p:cNvPr id="23" name="Text Box 5"/>
          <p:cNvSpPr txBox="1">
            <a:spLocks noChangeArrowheads="1"/>
          </p:cNvSpPr>
          <p:nvPr/>
        </p:nvSpPr>
        <p:spPr bwMode="auto">
          <a:xfrm>
            <a:off x="5247468" y="3654623"/>
            <a:ext cx="16105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400" dirty="0" err="1"/>
              <a:t>Vorticity</a:t>
            </a:r>
            <a:r>
              <a:rPr lang="en-US" sz="1400" dirty="0"/>
              <a:t> advection</a:t>
            </a:r>
          </a:p>
        </p:txBody>
      </p:sp>
      <p:pic>
        <p:nvPicPr>
          <p:cNvPr id="2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75" y="2584048"/>
            <a:ext cx="1571625" cy="683027"/>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13"/>
          <p:cNvSpPr txBox="1">
            <a:spLocks noChangeArrowheads="1"/>
          </p:cNvSpPr>
          <p:nvPr/>
        </p:nvSpPr>
        <p:spPr bwMode="auto">
          <a:xfrm>
            <a:off x="4724400" y="3276600"/>
            <a:ext cx="4132261"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dirty="0"/>
              <a:t>ZO surface pressure tendency equation </a:t>
            </a:r>
          </a:p>
        </p:txBody>
      </p:sp>
      <p:sp>
        <p:nvSpPr>
          <p:cNvPr id="26" name="Text Box 5"/>
          <p:cNvSpPr txBox="1">
            <a:spLocks noChangeArrowheads="1"/>
          </p:cNvSpPr>
          <p:nvPr/>
        </p:nvSpPr>
        <p:spPr bwMode="auto">
          <a:xfrm>
            <a:off x="4572000" y="2677180"/>
            <a:ext cx="1905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sz="1400" dirty="0" smtClean="0"/>
              <a:t>Time derivative of geostrophic </a:t>
            </a:r>
            <a:r>
              <a:rPr lang="en-US" sz="1400" dirty="0" err="1" smtClean="0"/>
              <a:t>vorticity</a:t>
            </a:r>
            <a:endParaRPr lang="en-US" sz="1400" dirty="0"/>
          </a:p>
        </p:txBody>
      </p:sp>
      <p:sp>
        <p:nvSpPr>
          <p:cNvPr id="27" name="Text Box 2"/>
          <p:cNvSpPr txBox="1">
            <a:spLocks noChangeArrowheads="1"/>
          </p:cNvSpPr>
          <p:nvPr/>
        </p:nvSpPr>
        <p:spPr bwMode="auto">
          <a:xfrm>
            <a:off x="4953000" y="1044714"/>
            <a:ext cx="3962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b="1" dirty="0" err="1" smtClean="0">
                <a:solidFill>
                  <a:schemeClr val="bg1"/>
                </a:solidFill>
              </a:rPr>
              <a:t>Zwack-Okossi</a:t>
            </a:r>
            <a:r>
              <a:rPr lang="en-US" sz="2400" dirty="0" smtClean="0"/>
              <a:t> </a:t>
            </a:r>
            <a:r>
              <a:rPr lang="en-US" sz="2400" b="1" dirty="0" smtClean="0">
                <a:solidFill>
                  <a:schemeClr val="bg1"/>
                </a:solidFill>
              </a:rPr>
              <a:t>Equation </a:t>
            </a:r>
            <a:r>
              <a:rPr lang="en-US" sz="1600" b="1" dirty="0" smtClean="0">
                <a:solidFill>
                  <a:schemeClr val="bg1"/>
                </a:solidFill>
              </a:rPr>
              <a:t>(Simplified form of </a:t>
            </a:r>
            <a:r>
              <a:rPr lang="en-US" sz="1600" b="1" dirty="0" err="1" smtClean="0">
                <a:solidFill>
                  <a:schemeClr val="bg1"/>
                </a:solidFill>
              </a:rPr>
              <a:t>Vasilj</a:t>
            </a:r>
            <a:r>
              <a:rPr lang="en-US" sz="1600" b="1" dirty="0" smtClean="0">
                <a:solidFill>
                  <a:schemeClr val="bg1"/>
                </a:solidFill>
              </a:rPr>
              <a:t> and Smith, 1997)</a:t>
            </a:r>
            <a:endParaRPr lang="en-US" sz="1600" b="1" dirty="0">
              <a:solidFill>
                <a:schemeClr val="bg1"/>
              </a:solidFill>
            </a:endParaRPr>
          </a:p>
        </p:txBody>
      </p:sp>
    </p:spTree>
    <p:extLst>
      <p:ext uri="{BB962C8B-B14F-4D97-AF65-F5344CB8AC3E}">
        <p14:creationId xmlns:p14="http://schemas.microsoft.com/office/powerpoint/2010/main" val="79430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idx="1"/>
          </p:nvPr>
        </p:nvSpPr>
        <p:spPr/>
        <p:txBody>
          <a:bodyPr>
            <a:normAutofit fontScale="92500" lnSpcReduction="20000"/>
          </a:bodyPr>
          <a:lstStyle/>
          <a:p>
            <a:pPr>
              <a:lnSpc>
                <a:spcPct val="80000"/>
              </a:lnSpc>
            </a:pPr>
            <a:r>
              <a:rPr lang="en-US" sz="2400" dirty="0" smtClean="0"/>
              <a:t>Winter storm of 8-9 December 2009 led to discussion about the influence of the Great Lakes on development of large-scale synoptic low pressure systems.</a:t>
            </a:r>
          </a:p>
          <a:p>
            <a:pPr>
              <a:lnSpc>
                <a:spcPct val="80000"/>
              </a:lnSpc>
            </a:pPr>
            <a:r>
              <a:rPr lang="en-US" sz="2400" dirty="0" smtClean="0"/>
              <a:t>Despite a unfavorable horizontal and vertical scale comparison between the Great Lakes and these winter storms, theories continue to circulate regarding the draw of the Great Lakes on synoptic storm tracks, particularly during the fall and early winter.</a:t>
            </a:r>
          </a:p>
          <a:p>
            <a:pPr>
              <a:lnSpc>
                <a:spcPct val="80000"/>
              </a:lnSpc>
            </a:pPr>
            <a:r>
              <a:rPr lang="en-US" sz="2400" i="1" dirty="0" smtClean="0"/>
              <a:t>Does the decreased friction or increased heat flux in the boundary layer over the Great Lakes really drive the development and track of strong winter storms?</a:t>
            </a:r>
          </a:p>
          <a:p>
            <a:pPr>
              <a:lnSpc>
                <a:spcPct val="80000"/>
              </a:lnSpc>
            </a:pPr>
            <a:r>
              <a:rPr lang="en-US" sz="2400" i="1" dirty="0" smtClean="0"/>
              <a:t>Is the perceived northward trend with consecutive model runs (</a:t>
            </a:r>
            <a:r>
              <a:rPr lang="en-US" sz="2400" i="1" dirty="0" err="1" smtClean="0"/>
              <a:t>dprog</a:t>
            </a:r>
            <a:r>
              <a:rPr lang="en-US" sz="2400" i="1" dirty="0" smtClean="0"/>
              <a:t>/</a:t>
            </a:r>
            <a:r>
              <a:rPr lang="en-US" sz="2400" i="1" dirty="0" err="1" smtClean="0"/>
              <a:t>dt</a:t>
            </a:r>
            <a:r>
              <a:rPr lang="en-US" sz="2400" i="1" dirty="0" smtClean="0"/>
              <a:t>) a function of model performance or a lack of sensitivity to Great Lakes air-sea interactions?</a:t>
            </a:r>
          </a:p>
          <a:p>
            <a:pPr>
              <a:lnSpc>
                <a:spcPct val="80000"/>
              </a:lnSpc>
            </a:pPr>
            <a:r>
              <a:rPr lang="en-US" sz="2400" dirty="0" smtClean="0"/>
              <a:t>“All lows go to Chicago.”  (Joe </a:t>
            </a:r>
            <a:r>
              <a:rPr lang="en-US" sz="2400" dirty="0" err="1" smtClean="0"/>
              <a:t>Shipps</a:t>
            </a:r>
            <a:r>
              <a:rPr lang="en-US" sz="2400" dirty="0" smtClean="0"/>
              <a:t>, 1993)</a:t>
            </a:r>
          </a:p>
        </p:txBody>
      </p:sp>
      <p:sp>
        <p:nvSpPr>
          <p:cNvPr id="105474" name="Rectangle 2"/>
          <p:cNvSpPr>
            <a:spLocks noGrp="1" noChangeArrowheads="1"/>
          </p:cNvSpPr>
          <p:nvPr>
            <p:ph type="title"/>
          </p:nvPr>
        </p:nvSpPr>
        <p:spPr/>
        <p:txBody>
          <a:bodyPr/>
          <a:lstStyle/>
          <a:p>
            <a:r>
              <a:rPr lang="en-US" smtClean="0"/>
              <a:t>8-9 December 2009</a:t>
            </a:r>
          </a:p>
        </p:txBody>
      </p:sp>
    </p:spTree>
    <p:extLst>
      <p:ext uri="{BB962C8B-B14F-4D97-AF65-F5344CB8AC3E}">
        <p14:creationId xmlns:p14="http://schemas.microsoft.com/office/powerpoint/2010/main" val="470134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Dec092009_12z_sref21_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87375"/>
            <a:ext cx="6934200" cy="6194425"/>
          </a:xfrm>
          <a:prstGeom prst="rect">
            <a:avLst/>
          </a:prstGeom>
          <a:noFill/>
          <a:extLst>
            <a:ext uri="{909E8E84-426E-40DD-AFC4-6F175D3DCCD1}">
              <a14:hiddenFill xmlns:a14="http://schemas.microsoft.com/office/drawing/2010/main">
                <a:solidFill>
                  <a:srgbClr val="FFFFFF"/>
                </a:solidFill>
              </a14:hiddenFill>
            </a:ext>
          </a:extLst>
        </p:spPr>
      </p:pic>
      <p:sp>
        <p:nvSpPr>
          <p:cNvPr id="113670" name="Text Box 12"/>
          <p:cNvSpPr txBox="1">
            <a:spLocks noChangeArrowheads="1"/>
          </p:cNvSpPr>
          <p:nvPr/>
        </p:nvSpPr>
        <p:spPr bwMode="auto">
          <a:xfrm>
            <a:off x="7772400" y="6172200"/>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spcBef>
                <a:spcPct val="50000"/>
              </a:spcBef>
            </a:pPr>
            <a:r>
              <a:rPr lang="en-US" sz="1200" dirty="0" smtClean="0">
                <a:cs typeface="Arial" charset="0"/>
              </a:rPr>
              <a:t>Image </a:t>
            </a:r>
            <a:r>
              <a:rPr lang="en-US" sz="1200" dirty="0">
                <a:cs typeface="Arial" charset="0"/>
              </a:rPr>
              <a:t>credit:</a:t>
            </a:r>
            <a:br>
              <a:rPr lang="en-US" sz="1200" dirty="0">
                <a:cs typeface="Arial" charset="0"/>
              </a:rPr>
            </a:br>
            <a:r>
              <a:rPr lang="en-US" sz="1200" dirty="0">
                <a:cs typeface="Arial" charset="0"/>
              </a:rPr>
              <a:t>Dan </a:t>
            </a:r>
            <a:r>
              <a:rPr lang="en-US" sz="1200" dirty="0" err="1">
                <a:cs typeface="Arial" charset="0"/>
              </a:rPr>
              <a:t>Baumgardt</a:t>
            </a:r>
            <a:r>
              <a:rPr lang="en-US" sz="1200" dirty="0">
                <a:cs typeface="Arial" charset="0"/>
              </a:rPr>
              <a:t>, NOAA/NWS ARX</a:t>
            </a:r>
          </a:p>
        </p:txBody>
      </p:sp>
      <p:sp>
        <p:nvSpPr>
          <p:cNvPr id="113671" name="Oval 7"/>
          <p:cNvSpPr>
            <a:spLocks noChangeArrowheads="1"/>
          </p:cNvSpPr>
          <p:nvPr/>
        </p:nvSpPr>
        <p:spPr bwMode="auto">
          <a:xfrm>
            <a:off x="2286000" y="1828800"/>
            <a:ext cx="1447800" cy="1066800"/>
          </a:xfrm>
          <a:prstGeom prst="ellipse">
            <a:avLst/>
          </a:prstGeom>
          <a:noFill/>
          <a:ln w="12700">
            <a:solidFill>
              <a:schemeClr val="bg1"/>
            </a:solidFill>
            <a:round/>
            <a:headEnd/>
            <a:tailEnd/>
          </a:ln>
          <a:effectLst>
            <a:prstShdw prst="shdw18" dist="17961" dir="13500000">
              <a:schemeClr val="bg1">
                <a:gamma/>
                <a:shade val="60000"/>
                <a:invGamma/>
              </a:schemeClr>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3673" name="Oval 9"/>
          <p:cNvSpPr>
            <a:spLocks noChangeArrowheads="1"/>
          </p:cNvSpPr>
          <p:nvPr/>
        </p:nvSpPr>
        <p:spPr bwMode="auto">
          <a:xfrm rot="-989113">
            <a:off x="3048000" y="2271713"/>
            <a:ext cx="1527175" cy="762000"/>
          </a:xfrm>
          <a:prstGeom prst="ellipse">
            <a:avLst/>
          </a:prstGeom>
          <a:noFill/>
          <a:ln w="12700">
            <a:solidFill>
              <a:schemeClr val="bg1"/>
            </a:solidFill>
            <a:round/>
            <a:headEnd/>
            <a:tailEnd/>
          </a:ln>
          <a:effectLst>
            <a:prstShdw prst="shdw18" dist="17961" dir="13500000">
              <a:schemeClr val="bg1">
                <a:gamma/>
                <a:shade val="60000"/>
                <a:invGamma/>
              </a:schemeClr>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3674" name="Oval 10"/>
          <p:cNvSpPr>
            <a:spLocks noChangeArrowheads="1"/>
          </p:cNvSpPr>
          <p:nvPr/>
        </p:nvSpPr>
        <p:spPr bwMode="auto">
          <a:xfrm rot="-333083">
            <a:off x="4191000" y="2286000"/>
            <a:ext cx="1905000" cy="852488"/>
          </a:xfrm>
          <a:prstGeom prst="ellipse">
            <a:avLst/>
          </a:prstGeom>
          <a:noFill/>
          <a:ln w="12700">
            <a:solidFill>
              <a:schemeClr val="bg1"/>
            </a:solidFill>
            <a:round/>
            <a:headEnd/>
            <a:tailEnd/>
          </a:ln>
          <a:effectLst>
            <a:prstShdw prst="shdw18" dist="17961" dir="13500000">
              <a:schemeClr val="bg1">
                <a:gamma/>
                <a:shade val="60000"/>
                <a:invGamma/>
              </a:schemeClr>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 name="TextBox 1"/>
          <p:cNvSpPr txBox="1"/>
          <p:nvPr/>
        </p:nvSpPr>
        <p:spPr>
          <a:xfrm>
            <a:off x="3733800" y="1411069"/>
            <a:ext cx="2362200" cy="646331"/>
          </a:xfrm>
          <a:prstGeom prst="rect">
            <a:avLst/>
          </a:prstGeom>
          <a:noFill/>
        </p:spPr>
        <p:txBody>
          <a:bodyPr wrap="square" rtlCol="0">
            <a:spAutoFit/>
          </a:bodyPr>
          <a:lstStyle/>
          <a:p>
            <a:pPr algn="ctr"/>
            <a:r>
              <a:rPr lang="en-US" b="1" dirty="0" smtClean="0">
                <a:solidFill>
                  <a:schemeClr val="bg1"/>
                </a:solidFill>
              </a:rPr>
              <a:t>Solution clustering by dynamical core</a:t>
            </a:r>
            <a:endParaRPr lang="en-US" b="1" dirty="0">
              <a:solidFill>
                <a:schemeClr val="bg1"/>
              </a:solidFill>
            </a:endParaRPr>
          </a:p>
        </p:txBody>
      </p:sp>
    </p:spTree>
    <p:extLst>
      <p:ext uri="{BB962C8B-B14F-4D97-AF65-F5344CB8AC3E}">
        <p14:creationId xmlns:p14="http://schemas.microsoft.com/office/powerpoint/2010/main" val="4045027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1085</TotalTime>
  <Words>2922</Words>
  <Application>Microsoft Office PowerPoint</Application>
  <PresentationFormat>On-screen Show (4:3)</PresentationFormat>
  <Paragraphs>316</Paragraphs>
  <Slides>30</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Waveform</vt:lpstr>
      <vt:lpstr>Chart</vt:lpstr>
      <vt:lpstr>Best Practices for NWP:  The Nexus of Satellite Observations and Initial Conditions</vt:lpstr>
      <vt:lpstr>Basic Premise of NWP</vt:lpstr>
      <vt:lpstr>Précis</vt:lpstr>
      <vt:lpstr>Information Extracted from Satellites for Numerical Weather Prediction</vt:lpstr>
      <vt:lpstr>Do the Great Lakes “attract” mid-latitude cyclones?</vt:lpstr>
      <vt:lpstr>Motivation for Research</vt:lpstr>
      <vt:lpstr>Theory</vt:lpstr>
      <vt:lpstr>8-9 December 2009</vt:lpstr>
      <vt:lpstr>PowerPoint Presentation</vt:lpstr>
      <vt:lpstr>Experiment Design</vt:lpstr>
      <vt:lpstr>PowerPoint Presentation</vt:lpstr>
      <vt:lpstr>PowerPoint Presentation</vt:lpstr>
      <vt:lpstr>Some Thoughts on the Results</vt:lpstr>
      <vt:lpstr>Transitioning to the WRF</vt:lpstr>
      <vt:lpstr>More moisture, more problems</vt:lpstr>
      <vt:lpstr>Interfacing CRAS and WRF</vt:lpstr>
      <vt:lpstr>PowerPoint Presentation</vt:lpstr>
      <vt:lpstr>Current GOES-13 Sounder Weighting Functions</vt:lpstr>
      <vt:lpstr>GOES-R ABI Weighting Functions</vt:lpstr>
      <vt:lpstr>Experiment Design Objective:  Understand NWP response to variable moisture concentrations.</vt:lpstr>
      <vt:lpstr>PowerPoint Presentation</vt:lpstr>
      <vt:lpstr>PowerPoint Presentation</vt:lpstr>
      <vt:lpstr>PowerPoint Presentation</vt:lpstr>
      <vt:lpstr>PowerPoint Presentation</vt:lpstr>
      <vt:lpstr>PowerPoint Presentation</vt:lpstr>
      <vt:lpstr>PowerPoint Presentation</vt:lpstr>
      <vt:lpstr>Nearcasting Equivalent Potential Temperature Lapse Rate</vt:lpstr>
      <vt:lpstr>Convective Parameterizations</vt:lpstr>
      <vt:lpstr>Future Directions</vt:lpstr>
      <vt:lpstr>Summary</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Gerth</dc:creator>
  <cp:lastModifiedBy>Jordan Gerth</cp:lastModifiedBy>
  <cp:revision>61</cp:revision>
  <dcterms:created xsi:type="dcterms:W3CDTF">2010-09-27T04:31:07Z</dcterms:created>
  <dcterms:modified xsi:type="dcterms:W3CDTF">2010-10-01T23:42:34Z</dcterms:modified>
</cp:coreProperties>
</file>