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5" r:id="rId3"/>
    <p:sldId id="258" r:id="rId4"/>
    <p:sldId id="259" r:id="rId5"/>
    <p:sldId id="260" r:id="rId6"/>
    <p:sldId id="263" r:id="rId7"/>
    <p:sldId id="268" r:id="rId8"/>
    <p:sldId id="271" r:id="rId9"/>
    <p:sldId id="272" r:id="rId10"/>
    <p:sldId id="267" r:id="rId11"/>
    <p:sldId id="264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56BFB-959F-436A-B6EF-9922E7E551DB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9B64-9E29-4E87-9215-2E470EDD3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097C35-4C2F-4316-8043-4B14081389CC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9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9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2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6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8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899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ABI </a:t>
            </a: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Mode 3 “CONUS” </a:t>
            </a: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Coverage: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What is and What </a:t>
            </a:r>
            <a:r>
              <a:rPr lang="en-US" sz="4400" dirty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May Be</a:t>
            </a:r>
            <a:endParaRPr lang="en-US" sz="4000" i="1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6200" y="3003590"/>
            <a:ext cx="8839200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Timothy J. </a:t>
            </a: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Schmit  (</a:t>
            </a:r>
            <a:r>
              <a:rPr lang="en-US" dirty="0" smtClean="0">
                <a:solidFill>
                  <a:srgbClr val="FFFFFF"/>
                </a:solidFill>
              </a:rPr>
              <a:t>tim.j.schmit@noaa.gov</a:t>
            </a: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)</a:t>
            </a:r>
            <a:endParaRPr lang="en-US" sz="2000" b="1" dirty="0">
              <a:solidFill>
                <a:srgbClr val="FFFFFF"/>
              </a:solidFill>
              <a:latin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NOAA/NESDIS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Satellite </a:t>
            </a:r>
            <a:r>
              <a:rPr lang="en-US" sz="1600" b="1" dirty="0">
                <a:solidFill>
                  <a:srgbClr val="FFFF00"/>
                </a:solidFill>
                <a:latin typeface="Arial Unicode MS" pitchFamily="34" charset="-128"/>
              </a:rPr>
              <a:t>Applications and Research</a:t>
            </a:r>
          </a:p>
          <a:p>
            <a:pPr algn="ctr" fontAlgn="base"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 Unicode MS" pitchFamily="34" charset="-128"/>
              </a:rPr>
              <a:t>  Advanced Satellite Products Branch (ASPB</a:t>
            </a: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)</a:t>
            </a:r>
          </a:p>
          <a:p>
            <a:pPr algn="ctr" fontAlgn="base"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Madison, WI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800" b="1" dirty="0" smtClean="0">
              <a:solidFill>
                <a:srgbClr val="FFFF00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 Jordan </a:t>
            </a:r>
            <a:r>
              <a:rPr lang="en-US" sz="2000" b="1" dirty="0" err="1" smtClean="0">
                <a:solidFill>
                  <a:srgbClr val="FFFFFF"/>
                </a:solidFill>
                <a:latin typeface="Arial Unicode MS" pitchFamily="34" charset="-128"/>
              </a:rPr>
              <a:t>Gerth</a:t>
            </a: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, Mat </a:t>
            </a:r>
            <a:r>
              <a:rPr lang="en-US" sz="2000" b="1" dirty="0" err="1" smtClean="0">
                <a:solidFill>
                  <a:srgbClr val="FFFFFF"/>
                </a:solidFill>
                <a:latin typeface="Arial Unicode MS" pitchFamily="34" charset="-128"/>
              </a:rPr>
              <a:t>Gunshor</a:t>
            </a: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and several others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CIMSS</a:t>
            </a:r>
            <a:endParaRPr lang="en-US" sz="1600" b="1" dirty="0">
              <a:solidFill>
                <a:srgbClr val="FFFF00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latin typeface="Arial Unicode MS" pitchFamily="34" charset="-128"/>
              </a:rPr>
              <a:t>March 21, </a:t>
            </a:r>
            <a:r>
              <a:rPr lang="en-US" sz="1600" b="1" dirty="0">
                <a:solidFill>
                  <a:srgbClr val="FFFF00"/>
                </a:solidFill>
                <a:latin typeface="Arial Unicode MS" pitchFamily="34" charset="-128"/>
              </a:rPr>
              <a:t>2014</a:t>
            </a:r>
            <a:endParaRPr lang="en-US" sz="1600" b="1" dirty="0" smtClean="0">
              <a:solidFill>
                <a:srgbClr val="FFFF00"/>
              </a:solidFill>
              <a:latin typeface="Arial Unicode MS" pitchFamily="34" charset="-128"/>
            </a:endParaRPr>
          </a:p>
        </p:txBody>
      </p:sp>
      <p:pic>
        <p:nvPicPr>
          <p:cNvPr id="7177" name="Picture 11" descr="WideBannerLef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6259"/>
            <a:ext cx="2514600" cy="4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50" y="63759"/>
            <a:ext cx="1041699" cy="695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6927"/>
            <a:ext cx="1314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_ABI_CURRENT_CON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4999" y="1676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6581" y="4419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3070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91439"/>
            <a:ext cx="41217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 Plans for ABI CONUS sectors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020762"/>
            <a:ext cx="85344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Consider to move the GOES-West ‘CONUS’ sector to the west, to get less overlap </a:t>
            </a:r>
            <a:r>
              <a:rPr lang="en-US" sz="2800" dirty="0" smtClean="0">
                <a:solidFill>
                  <a:schemeClr val="bg1"/>
                </a:solidFill>
              </a:rPr>
              <a:t>over CONUS and extend coverage </a:t>
            </a:r>
            <a:r>
              <a:rPr lang="en-US" sz="2800" dirty="0" smtClean="0">
                <a:solidFill>
                  <a:schemeClr val="bg1"/>
                </a:solidFill>
              </a:rPr>
              <a:t>over </a:t>
            </a:r>
            <a:r>
              <a:rPr lang="en-US" sz="2800" dirty="0" smtClean="0">
                <a:solidFill>
                  <a:schemeClr val="bg1"/>
                </a:solidFill>
              </a:rPr>
              <a:t>North Pacific (including Hawaii)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Consider to move the </a:t>
            </a:r>
            <a:r>
              <a:rPr lang="en-US" sz="2800" dirty="0" smtClean="0">
                <a:solidFill>
                  <a:schemeClr val="bg1"/>
                </a:solidFill>
              </a:rPr>
              <a:t>GOES-East CONUS </a:t>
            </a:r>
            <a:r>
              <a:rPr lang="en-US" sz="2800" dirty="0">
                <a:solidFill>
                  <a:schemeClr val="bg1"/>
                </a:solidFill>
              </a:rPr>
              <a:t>sector to the </a:t>
            </a:r>
            <a:r>
              <a:rPr lang="en-US" sz="2800" dirty="0" smtClean="0">
                <a:solidFill>
                  <a:schemeClr val="bg1"/>
                </a:solidFill>
              </a:rPr>
              <a:t>east, </a:t>
            </a:r>
            <a:r>
              <a:rPr lang="en-US" sz="2800" dirty="0">
                <a:solidFill>
                  <a:schemeClr val="bg1"/>
                </a:solidFill>
              </a:rPr>
              <a:t>to get less overlap and more </a:t>
            </a:r>
            <a:r>
              <a:rPr lang="en-US" sz="2800" dirty="0" smtClean="0">
                <a:solidFill>
                  <a:schemeClr val="bg1"/>
                </a:solidFill>
              </a:rPr>
              <a:t>coverage to the east of Puerto Rico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Consider to reshape ‘PACUS’ or the ‘</a:t>
            </a:r>
            <a:r>
              <a:rPr lang="en-US" sz="2800" dirty="0" err="1" smtClean="0">
                <a:solidFill>
                  <a:schemeClr val="bg1"/>
                </a:solidFill>
              </a:rPr>
              <a:t>mesoscale</a:t>
            </a:r>
            <a:r>
              <a:rPr lang="en-US" sz="2800" dirty="0" smtClean="0">
                <a:solidFill>
                  <a:schemeClr val="bg1"/>
                </a:solidFill>
              </a:rPr>
              <a:t>’ to be a more efficient system (i.e., half </a:t>
            </a:r>
            <a:r>
              <a:rPr lang="en-US" sz="2800" dirty="0" err="1" smtClean="0">
                <a:solidFill>
                  <a:schemeClr val="bg1"/>
                </a:solidFill>
              </a:rPr>
              <a:t>mesoscale</a:t>
            </a:r>
            <a:r>
              <a:rPr lang="en-US" sz="2800" dirty="0" smtClean="0">
                <a:solidFill>
                  <a:schemeClr val="bg1"/>
                </a:solidFill>
              </a:rPr>
              <a:t>, double wide)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Combined AWIPS image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3400" y="1020762"/>
            <a:ext cx="8305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The seam in AWIPS for combined imagery over CONUS is at approximately 115W.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This means that the data on the far edge isn’t used in the composites for AWIPS.</a:t>
            </a:r>
          </a:p>
        </p:txBody>
      </p:sp>
    </p:spTree>
    <p:extLst>
      <p:ext uri="{BB962C8B-B14F-4D97-AF65-F5344CB8AC3E}">
        <p14:creationId xmlns:p14="http://schemas.microsoft.com/office/powerpoint/2010/main" val="33775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Vis_Sat_20140320_17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3"/>
            <a:ext cx="9144000" cy="668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1676400" y="4724400"/>
            <a:ext cx="0" cy="12192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_Water_Vapor_20140320_17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3"/>
            <a:ext cx="9144000" cy="668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1676400" y="4724400"/>
            <a:ext cx="0" cy="12192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Concerns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49362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Current plans for the ABI on GOES-R call for all of the CONUS to be scanned by both the GOES-West and –East, while not scanning important parts of the Pacific (as we scan today)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Consider </a:t>
            </a:r>
            <a:r>
              <a:rPr lang="en-US" sz="2800" dirty="0" smtClean="0">
                <a:solidFill>
                  <a:schemeClr val="bg1"/>
                </a:solidFill>
              </a:rPr>
              <a:t>optimizing </a:t>
            </a:r>
            <a:r>
              <a:rPr lang="en-US" sz="2800" dirty="0">
                <a:solidFill>
                  <a:schemeClr val="bg1"/>
                </a:solidFill>
              </a:rPr>
              <a:t>the planned ABI CONUS sector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e.g., moving the GOES-West ‘CONUS’ sector towards the </a:t>
            </a:r>
            <a:r>
              <a:rPr lang="en-US" sz="2400" dirty="0" smtClean="0">
                <a:solidFill>
                  <a:schemeClr val="bg1"/>
                </a:solidFill>
              </a:rPr>
              <a:t>west and GOES-East ‘CONUS’ sector </a:t>
            </a:r>
            <a:r>
              <a:rPr lang="en-US" sz="2400" i="1" dirty="0" smtClean="0">
                <a:solidFill>
                  <a:schemeClr val="bg1"/>
                </a:solidFill>
              </a:rPr>
              <a:t>slightly</a:t>
            </a:r>
            <a:r>
              <a:rPr lang="en-US" sz="2400" dirty="0" smtClean="0">
                <a:solidFill>
                  <a:schemeClr val="bg1"/>
                </a:solidFill>
              </a:rPr>
              <a:t> east)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Time is of the essence if these are to modified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_GOESEAST_CONUS1402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391439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GOES CONUS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PLE_GOESWEST_PACUS1345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391439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GOES PACUS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_ABI_CURRENT_CON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4999" y="1676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6581" y="44196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3070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space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91439"/>
            <a:ext cx="412170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 Plans for ABI CONUS sectors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CD224-1A74-47C7-937F-D2AF1EDE56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391439"/>
            <a:ext cx="444224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 view of Northeast US from 135W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_ABI_FUTURE_CON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52600" y="391439"/>
            <a:ext cx="5486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Option for moving ABI from GOES-West to the West (and East sector to the East)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6258580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PROPOSED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_ABI_FUTURE_CON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33600" y="2962870"/>
            <a:ext cx="5715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Option for moving ABI from GOES-West to the West (and East sector to the East</a:t>
            </a:r>
            <a:r>
              <a:rPr lang="en-US" dirty="0" smtClean="0">
                <a:solidFill>
                  <a:srgbClr val="FFFF00"/>
                </a:solidFill>
              </a:rPr>
              <a:t>) with potential Alaska one-minute </a:t>
            </a:r>
            <a:r>
              <a:rPr lang="en-US" dirty="0" err="1" smtClean="0">
                <a:solidFill>
                  <a:srgbClr val="FFFF00"/>
                </a:solidFill>
              </a:rPr>
              <a:t>mesoscale</a:t>
            </a:r>
            <a:r>
              <a:rPr lang="en-US" dirty="0" smtClean="0">
                <a:solidFill>
                  <a:srgbClr val="FFFF00"/>
                </a:solidFill>
              </a:rPr>
              <a:t> sector (approximate coverage)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78995">
            <a:off x="2771257" y="-287715"/>
            <a:ext cx="1029182" cy="2319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6258580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PROPOSED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_ABI_FUTURE_CONUS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2890634"/>
            <a:ext cx="5715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Option for moving ABI from GOES-West to the West (and East sector to the East</a:t>
            </a:r>
            <a:r>
              <a:rPr lang="en-US" dirty="0" smtClean="0">
                <a:solidFill>
                  <a:srgbClr val="FFFF00"/>
                </a:solidFill>
              </a:rPr>
              <a:t>) with potential Alaska one-minute </a:t>
            </a:r>
            <a:r>
              <a:rPr lang="en-US" dirty="0" err="1" smtClean="0">
                <a:solidFill>
                  <a:srgbClr val="FFFF00"/>
                </a:solidFill>
              </a:rPr>
              <a:t>mesoscale</a:t>
            </a:r>
            <a:r>
              <a:rPr lang="en-US" dirty="0" smtClean="0">
                <a:solidFill>
                  <a:srgbClr val="FFFF00"/>
                </a:solidFill>
              </a:rPr>
              <a:t> sector (approximate coverage)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and additional sector for Hawaii or American Samoa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78995">
            <a:off x="2771257" y="-287715"/>
            <a:ext cx="1029182" cy="2319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78995">
            <a:off x="673012" y="3557340"/>
            <a:ext cx="1029182" cy="106724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6258580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PROPOSED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363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PowerPoint Presentation</vt:lpstr>
      <vt:lpstr>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Jordan Gerth</cp:lastModifiedBy>
  <cp:revision>9</cp:revision>
  <dcterms:created xsi:type="dcterms:W3CDTF">2014-03-20T14:44:57Z</dcterms:created>
  <dcterms:modified xsi:type="dcterms:W3CDTF">2014-03-21T22:03:23Z</dcterms:modified>
</cp:coreProperties>
</file>