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98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7B072-D9C1-4150-B9CE-D52F408EEE55}" type="datetimeFigureOut">
              <a:rPr lang="en-US" smtClean="0"/>
              <a:t>11/24/2010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2A3298-9FDF-48FF-A54A-A7EC0A14C14B}" type="slidenum">
              <a:rPr lang="en-US" smtClean="0"/>
              <a:t>‹#›</a:t>
            </a:fld>
            <a:endParaRPr lang="en-US"/>
          </a:p>
        </p:txBody>
      </p:sp>
    </p:spTree>
    <p:extLst>
      <p:ext uri="{BB962C8B-B14F-4D97-AF65-F5344CB8AC3E}">
        <p14:creationId xmlns:p14="http://schemas.microsoft.com/office/powerpoint/2010/main" val="379134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Author:  J. </a:t>
            </a:r>
            <a:r>
              <a:rPr lang="en-US" dirty="0" err="1" smtClean="0"/>
              <a:t>Gerth</a:t>
            </a:r>
            <a:r>
              <a:rPr lang="en-US" dirty="0" smtClean="0"/>
              <a:t>; Date</a:t>
            </a:r>
            <a:r>
              <a:rPr lang="en-US" smtClean="0"/>
              <a:t>:</a:t>
            </a:r>
            <a:r>
              <a:rPr lang="en-US" baseline="0" smtClean="0"/>
              <a:t>  November 24, 2010</a:t>
            </a:r>
            <a:endParaRPr lang="en-US"/>
          </a:p>
        </p:txBody>
      </p:sp>
      <p:sp>
        <p:nvSpPr>
          <p:cNvPr id="4" name="Slide Number Placeholder 3"/>
          <p:cNvSpPr>
            <a:spLocks noGrp="1"/>
          </p:cNvSpPr>
          <p:nvPr>
            <p:ph type="sldNum" sz="quarter" idx="10"/>
          </p:nvPr>
        </p:nvSpPr>
        <p:spPr/>
        <p:txBody>
          <a:bodyPr/>
          <a:lstStyle/>
          <a:p>
            <a:fld id="{6B2A3298-9FDF-48FF-A54A-A7EC0A14C14B}" type="slidenum">
              <a:rPr lang="en-US" smtClean="0"/>
              <a:t>1</a:t>
            </a:fld>
            <a:endParaRPr lang="en-US"/>
          </a:p>
        </p:txBody>
      </p:sp>
    </p:spTree>
    <p:extLst>
      <p:ext uri="{BB962C8B-B14F-4D97-AF65-F5344CB8AC3E}">
        <p14:creationId xmlns:p14="http://schemas.microsoft.com/office/powerpoint/2010/main" val="200569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C3E9DB-E829-43C6-9737-6B8F3EFBF28F}" type="datetimeFigureOut">
              <a:rPr lang="en-US" smtClean="0"/>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263661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3E9DB-E829-43C6-9737-6B8F3EFBF28F}" type="datetimeFigureOut">
              <a:rPr lang="en-US" smtClean="0"/>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250586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3E9DB-E829-43C6-9737-6B8F3EFBF28F}" type="datetimeFigureOut">
              <a:rPr lang="en-US" smtClean="0"/>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423141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3E9DB-E829-43C6-9737-6B8F3EFBF28F}" type="datetimeFigureOut">
              <a:rPr lang="en-US" smtClean="0"/>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328696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3E9DB-E829-43C6-9737-6B8F3EFBF28F}" type="datetimeFigureOut">
              <a:rPr lang="en-US" smtClean="0"/>
              <a:t>11/24/2010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261409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C3E9DB-E829-43C6-9737-6B8F3EFBF28F}" type="datetimeFigureOut">
              <a:rPr lang="en-US" smtClean="0"/>
              <a:t>11/24/2010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1966111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C3E9DB-E829-43C6-9737-6B8F3EFBF28F}" type="datetimeFigureOut">
              <a:rPr lang="en-US" smtClean="0"/>
              <a:t>11/24/2010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382603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3E9DB-E829-43C6-9737-6B8F3EFBF28F}" type="datetimeFigureOut">
              <a:rPr lang="en-US" smtClean="0"/>
              <a:t>11/24/2010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226884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3E9DB-E829-43C6-9737-6B8F3EFBF28F}" type="datetimeFigureOut">
              <a:rPr lang="en-US" smtClean="0"/>
              <a:t>11/24/2010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344180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3E9DB-E829-43C6-9737-6B8F3EFBF28F}" type="datetimeFigureOut">
              <a:rPr lang="en-US" smtClean="0"/>
              <a:t>11/24/2010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309800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3E9DB-E829-43C6-9737-6B8F3EFBF28F}" type="datetimeFigureOut">
              <a:rPr lang="en-US" smtClean="0"/>
              <a:t>11/24/2010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400FD-1482-4EB9-A159-56784963C35E}" type="slidenum">
              <a:rPr lang="en-US" smtClean="0"/>
              <a:t>‹#›</a:t>
            </a:fld>
            <a:endParaRPr lang="en-US"/>
          </a:p>
        </p:txBody>
      </p:sp>
    </p:spTree>
    <p:extLst>
      <p:ext uri="{BB962C8B-B14F-4D97-AF65-F5344CB8AC3E}">
        <p14:creationId xmlns:p14="http://schemas.microsoft.com/office/powerpoint/2010/main" val="31434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3E9DB-E829-43C6-9737-6B8F3EFBF28F}" type="datetimeFigureOut">
              <a:rPr lang="en-US" smtClean="0"/>
              <a:t>11/24/2010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400FD-1482-4EB9-A159-56784963C35E}" type="slidenum">
              <a:rPr lang="en-US" smtClean="0"/>
              <a:t>‹#›</a:t>
            </a:fld>
            <a:endParaRPr lang="en-US"/>
          </a:p>
        </p:txBody>
      </p:sp>
    </p:spTree>
    <p:extLst>
      <p:ext uri="{BB962C8B-B14F-4D97-AF65-F5344CB8AC3E}">
        <p14:creationId xmlns:p14="http://schemas.microsoft.com/office/powerpoint/2010/main" val="307810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png"/><Relationship Id="rId7" Type="http://schemas.openxmlformats.org/officeDocument/2006/relationships/hyperlink" Target="http://www.goes-r.gov/images/GOES-R_Color_hres.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p:bgPr>
    </p:bg>
    <p:spTree>
      <p:nvGrpSpPr>
        <p:cNvPr id="1" name=""/>
        <p:cNvGrpSpPr/>
        <p:nvPr/>
      </p:nvGrpSpPr>
      <p:grpSpPr>
        <a:xfrm>
          <a:off x="0" y="0"/>
          <a:ext cx="0" cy="0"/>
          <a:chOff x="0" y="0"/>
          <a:chExt cx="0" cy="0"/>
        </a:xfrm>
      </p:grpSpPr>
      <p:pic>
        <p:nvPicPr>
          <p:cNvPr id="8" name="Content Placeholder 4" descr="awips-comparison.png"/>
          <p:cNvPicPr>
            <a:picLocks noChangeAspect="1"/>
          </p:cNvPicPr>
          <p:nvPr/>
        </p:nvPicPr>
        <p:blipFill>
          <a:blip r:embed="rId3" cstate="print">
            <a:extLst>
              <a:ext uri="{28A0092B-C50C-407E-A947-70E740481C1C}">
                <a14:useLocalDpi xmlns:a14="http://schemas.microsoft.com/office/drawing/2010/main" val="0"/>
              </a:ext>
            </a:extLst>
          </a:blip>
          <a:srcRect l="-372" r="-372"/>
          <a:stretch>
            <a:fillRect/>
          </a:stretch>
        </p:blipFill>
        <p:spPr>
          <a:xfrm>
            <a:off x="5188818" y="838200"/>
            <a:ext cx="3889217" cy="2412755"/>
          </a:xfrm>
          <a:prstGeom prst="rect">
            <a:avLst/>
          </a:prstGeom>
        </p:spPr>
      </p:pic>
      <p:sp>
        <p:nvSpPr>
          <p:cNvPr id="10" name="TextBox 9"/>
          <p:cNvSpPr txBox="1"/>
          <p:nvPr/>
        </p:nvSpPr>
        <p:spPr>
          <a:xfrm>
            <a:off x="76201" y="838200"/>
            <a:ext cx="5112617" cy="1323439"/>
          </a:xfrm>
          <a:prstGeom prst="rect">
            <a:avLst/>
          </a:prstGeom>
          <a:gradFill flip="none" rotWithShape="1">
            <a:gsLst>
              <a:gs pos="0">
                <a:schemeClr val="bg2"/>
              </a:gs>
              <a:gs pos="10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r"/>
            <a:r>
              <a:rPr lang="en-US" sz="1600" b="1" dirty="0" smtClean="0"/>
              <a:t>CIMSS’ unique use of the Advanced Weather Interactive Processing System (AWIPS) continues to produce satellite training and products which directly support National Weather Service (NWS) operations.  We are actively transitioning to AWIPS II as we further support our users.</a:t>
            </a:r>
            <a:endParaRPr lang="en-US" sz="1600" b="1" dirty="0"/>
          </a:p>
        </p:txBody>
      </p:sp>
      <p:sp>
        <p:nvSpPr>
          <p:cNvPr id="11" name="TextBox 10"/>
          <p:cNvSpPr txBox="1"/>
          <p:nvPr/>
        </p:nvSpPr>
        <p:spPr>
          <a:xfrm>
            <a:off x="4876800" y="3810000"/>
            <a:ext cx="1960685" cy="1077218"/>
          </a:xfrm>
          <a:prstGeom prst="rect">
            <a:avLst/>
          </a:prstGeom>
          <a:gradFill flip="none" rotWithShape="1">
            <a:gsLst>
              <a:gs pos="0">
                <a:schemeClr val="bg2"/>
              </a:gs>
              <a:gs pos="100000">
                <a:schemeClr val="accent1">
                  <a:tint val="44500"/>
                  <a:satMod val="160000"/>
                </a:schemeClr>
              </a:gs>
              <a:gs pos="100000">
                <a:schemeClr val="accent1">
                  <a:tint val="23500"/>
                  <a:satMod val="160000"/>
                </a:schemeClr>
              </a:gs>
            </a:gsLst>
            <a:lin ang="10800000" scaled="1"/>
            <a:tileRect/>
          </a:gradFill>
        </p:spPr>
        <p:txBody>
          <a:bodyPr wrap="square" rtlCol="0">
            <a:spAutoFit/>
          </a:bodyPr>
          <a:lstStyle/>
          <a:p>
            <a:pPr algn="r"/>
            <a:r>
              <a:rPr lang="en-US" sz="1600" b="1" dirty="0" smtClean="0"/>
              <a:t>Nearly 200 NWS forecast discussions have mentioned MODIS since 2006</a:t>
            </a:r>
            <a:endParaRPr lang="en-US" sz="1600" b="1" dirty="0"/>
          </a:p>
        </p:txBody>
      </p:sp>
      <p:sp>
        <p:nvSpPr>
          <p:cNvPr id="12" name="TextBox 11"/>
          <p:cNvSpPr txBox="1"/>
          <p:nvPr/>
        </p:nvSpPr>
        <p:spPr>
          <a:xfrm>
            <a:off x="4876800" y="5181600"/>
            <a:ext cx="1981200" cy="1569660"/>
          </a:xfrm>
          <a:prstGeom prst="rect">
            <a:avLst/>
          </a:prstGeom>
          <a:gradFill>
            <a:gsLst>
              <a:gs pos="0">
                <a:schemeClr val="bg2"/>
              </a:gs>
              <a:gs pos="100000">
                <a:schemeClr val="accent1">
                  <a:tint val="44500"/>
                  <a:satMod val="160000"/>
                </a:schemeClr>
              </a:gs>
              <a:gs pos="100000">
                <a:schemeClr val="accent1">
                  <a:tint val="23500"/>
                  <a:satMod val="160000"/>
                </a:schemeClr>
              </a:gs>
            </a:gsLst>
            <a:lin ang="10800000" scaled="1"/>
          </a:gradFill>
        </p:spPr>
        <p:txBody>
          <a:bodyPr wrap="square" rtlCol="0">
            <a:spAutoFit/>
          </a:bodyPr>
          <a:lstStyle/>
          <a:p>
            <a:pPr algn="r"/>
            <a:r>
              <a:rPr lang="en-US" sz="1600" b="1" dirty="0" smtClean="0"/>
              <a:t>CIMSS involvement with the National Weather Association continues to reach many operational meteorologists</a:t>
            </a:r>
            <a:endParaRPr lang="en-US" sz="1600" b="1" dirty="0"/>
          </a:p>
        </p:txBody>
      </p:sp>
      <p:sp>
        <p:nvSpPr>
          <p:cNvPr id="13" name="TextBox 12"/>
          <p:cNvSpPr txBox="1"/>
          <p:nvPr/>
        </p:nvSpPr>
        <p:spPr>
          <a:xfrm>
            <a:off x="3124200" y="4450140"/>
            <a:ext cx="1752600" cy="1569660"/>
          </a:xfrm>
          <a:prstGeom prst="rect">
            <a:avLst/>
          </a:prstGeom>
          <a:gradFill>
            <a:gsLst>
              <a:gs pos="0">
                <a:schemeClr val="bg2"/>
              </a:gs>
              <a:gs pos="100000">
                <a:schemeClr val="accent1">
                  <a:tint val="44500"/>
                  <a:satMod val="160000"/>
                </a:schemeClr>
              </a:gs>
              <a:gs pos="100000">
                <a:schemeClr val="accent1">
                  <a:tint val="23500"/>
                  <a:satMod val="160000"/>
                </a:schemeClr>
              </a:gs>
            </a:gsLst>
            <a:lin ang="0" scaled="1"/>
          </a:gradFill>
        </p:spPr>
        <p:txBody>
          <a:bodyPr wrap="square" rtlCol="0">
            <a:spAutoFit/>
          </a:bodyPr>
          <a:lstStyle/>
          <a:p>
            <a:r>
              <a:rPr lang="en-US" sz="1600" b="1" dirty="0" smtClean="0"/>
              <a:t>Over 250 hours of direct one-on-one interaction with local NWS Sullivan forecasters in the summer of 2010</a:t>
            </a:r>
            <a:endParaRPr lang="en-US" sz="1600" b="1" dirty="0"/>
          </a:p>
        </p:txBody>
      </p:sp>
      <p:sp>
        <p:nvSpPr>
          <p:cNvPr id="14" name="TextBox 13"/>
          <p:cNvSpPr txBox="1"/>
          <p:nvPr/>
        </p:nvSpPr>
        <p:spPr>
          <a:xfrm>
            <a:off x="3124200" y="2511669"/>
            <a:ext cx="1752600" cy="1569660"/>
          </a:xfrm>
          <a:prstGeom prst="rect">
            <a:avLst/>
          </a:prstGeom>
          <a:gradFill flip="none" rotWithShape="1">
            <a:gsLst>
              <a:gs pos="0">
                <a:schemeClr val="bg2"/>
              </a:gs>
              <a:gs pos="100000">
                <a:schemeClr val="accent1">
                  <a:tint val="44500"/>
                  <a:satMod val="160000"/>
                </a:schemeClr>
              </a:gs>
              <a:gs pos="100000">
                <a:schemeClr val="accent1">
                  <a:tint val="23500"/>
                  <a:satMod val="160000"/>
                </a:schemeClr>
              </a:gs>
            </a:gsLst>
            <a:lin ang="0" scaled="1"/>
            <a:tileRect/>
          </a:gradFill>
        </p:spPr>
        <p:txBody>
          <a:bodyPr wrap="square" rtlCol="0">
            <a:spAutoFit/>
          </a:bodyPr>
          <a:lstStyle/>
          <a:p>
            <a:r>
              <a:rPr lang="en-US" sz="1600" b="1" dirty="0" smtClean="0"/>
              <a:t>New imagery and products from MODIS and AVHRR were made available to the NWS in 2010</a:t>
            </a:r>
            <a:endParaRPr lang="en-US" sz="1600" b="1" dirty="0"/>
          </a:p>
        </p:txBody>
      </p:sp>
      <p:pic>
        <p:nvPicPr>
          <p:cNvPr id="9" name="Content Placeholder 3" descr="ctype_alaska_oct31_2129.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6200" y="2514600"/>
            <a:ext cx="3061987" cy="1854197"/>
          </a:xfrm>
          <a:prstGeom prst="rect">
            <a:avLst/>
          </a:prstGeom>
        </p:spPr>
      </p:pic>
      <p:pic>
        <p:nvPicPr>
          <p:cNvPr id="5"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99" y="4450140"/>
            <a:ext cx="3061989" cy="229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bean\home\jgerth\My Documents\MODIS\modis_afd_11-14-1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0709" y="3352799"/>
            <a:ext cx="2257326" cy="153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0" y="0"/>
            <a:ext cx="9144000" cy="707886"/>
          </a:xfrm>
          <a:prstGeom prst="rect">
            <a:avLst/>
          </a:prstGeom>
          <a:noFill/>
        </p:spPr>
        <p:txBody>
          <a:bodyPr wrap="square" rtlCol="0">
            <a:spAutoFit/>
          </a:bodyPr>
          <a:lstStyle/>
          <a:p>
            <a:pPr algn="r"/>
            <a:r>
              <a:rPr lang="en-US" sz="4000" b="1" dirty="0" smtClean="0">
                <a:solidFill>
                  <a:schemeClr val="tx2">
                    <a:lumMod val="75000"/>
                  </a:schemeClr>
                </a:solidFill>
                <a:effectLst>
                  <a:outerShdw blurRad="38100" dist="38100" dir="2700000" algn="tl">
                    <a:srgbClr val="000000">
                      <a:alpha val="43137"/>
                    </a:srgbClr>
                  </a:outerShdw>
                </a:effectLst>
              </a:rPr>
              <a:t>Research to Operations Activities</a:t>
            </a:r>
            <a:endParaRPr lang="en-US" sz="4000" b="1" dirty="0">
              <a:solidFill>
                <a:schemeClr val="tx2">
                  <a:lumMod val="75000"/>
                </a:schemeClr>
              </a:solidFill>
              <a:effectLst>
                <a:outerShdw blurRad="38100" dist="38100" dir="2700000" algn="tl">
                  <a:srgbClr val="000000">
                    <a:alpha val="43137"/>
                  </a:srgbClr>
                </a:outerShdw>
              </a:effectLst>
            </a:endParaRPr>
          </a:p>
        </p:txBody>
      </p:sp>
      <p:pic>
        <p:nvPicPr>
          <p:cNvPr id="1026" name="Picture 2" descr="GOES-R 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47" y="11047"/>
            <a:ext cx="1162053" cy="7762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nwas.org/committees/waf/studentimages/Kaba_Baj.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0709" y="4953000"/>
            <a:ext cx="2257326" cy="179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97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120</Words>
  <Application>Microsoft Office PowerPoint</Application>
  <PresentationFormat>On-screen Show (4:3)</PresentationFormat>
  <Paragraphs>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Gerth</dc:creator>
  <cp:lastModifiedBy>Jordan Gerth</cp:lastModifiedBy>
  <cp:revision>5</cp:revision>
  <dcterms:created xsi:type="dcterms:W3CDTF">2010-11-24T23:44:09Z</dcterms:created>
  <dcterms:modified xsi:type="dcterms:W3CDTF">2010-11-25T00:24:21Z</dcterms:modified>
</cp:coreProperties>
</file>