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641" r:id="rId3"/>
    <p:sldId id="345" r:id="rId4"/>
    <p:sldId id="277" r:id="rId5"/>
    <p:sldId id="677" r:id="rId6"/>
    <p:sldId id="644" r:id="rId7"/>
    <p:sldId id="645" r:id="rId8"/>
    <p:sldId id="664" r:id="rId9"/>
    <p:sldId id="665" r:id="rId10"/>
    <p:sldId id="640" r:id="rId11"/>
    <p:sldId id="679" r:id="rId12"/>
    <p:sldId id="267" r:id="rId13"/>
    <p:sldId id="669" r:id="rId14"/>
    <p:sldId id="676" r:id="rId15"/>
    <p:sldId id="680" r:id="rId16"/>
    <p:sldId id="668" r:id="rId17"/>
    <p:sldId id="674" r:id="rId18"/>
    <p:sldId id="671" r:id="rId19"/>
    <p:sldId id="659" r:id="rId20"/>
    <p:sldId id="667" r:id="rId21"/>
  </p:sldIdLst>
  <p:sldSz cx="9144000" cy="5715000" type="screen16x10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1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4"/>
    <p:restoredTop sz="95234"/>
  </p:normalViewPr>
  <p:slideViewPr>
    <p:cSldViewPr>
      <p:cViewPr>
        <p:scale>
          <a:sx n="124" d="100"/>
          <a:sy n="124" d="100"/>
        </p:scale>
        <p:origin x="976" y="1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4F505-3D54-42D2-82F8-FC4BCDB191B5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6EC77-C416-4A80-890E-A817204C6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8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6EC77-C416-4A80-890E-A817204C67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6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6EC77-C416-4A80-890E-A817204C67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6EC77-C416-4A80-890E-A817204C67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5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9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70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69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57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86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85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7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821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7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32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4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95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397124"/>
            <a:ext cx="9144000" cy="400110"/>
          </a:xfrm>
          <a:prstGeom prst="rect">
            <a:avLst/>
          </a:prstGeom>
          <a:solidFill>
            <a:srgbClr val="0C1B44"/>
          </a:solidFill>
        </p:spPr>
        <p:txBody>
          <a:bodyPr wrap="square" rtlCol="0">
            <a:spAutoFit/>
          </a:bodyPr>
          <a:lstStyle/>
          <a:p>
            <a:r>
              <a:rPr lang="en-US" sz="1000" baseline="0" dirty="0">
                <a:solidFill>
                  <a:schemeClr val="bg1"/>
                </a:solidFill>
              </a:rPr>
              <a:t>                             </a:t>
            </a:r>
            <a:r>
              <a:rPr lang="en-US" sz="1000" dirty="0">
                <a:solidFill>
                  <a:schemeClr val="tx1"/>
                </a:solidFill>
              </a:rPr>
              <a:t>Space Science and Engineering Center</a:t>
            </a:r>
          </a:p>
          <a:p>
            <a:r>
              <a:rPr lang="en-US" sz="1000" baseline="0" dirty="0">
                <a:solidFill>
                  <a:schemeClr val="tx1"/>
                </a:solidFill>
              </a:rPr>
              <a:t>                             </a:t>
            </a:r>
            <a:r>
              <a:rPr lang="en-US" sz="1000" dirty="0">
                <a:solidFill>
                  <a:schemeClr val="tx1"/>
                </a:solidFill>
              </a:rPr>
              <a:t>University of Wisconsin-Madison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22950"/>
            <a:ext cx="459604" cy="281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27744"/>
            <a:ext cx="228600" cy="28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8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20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7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4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3-4035-202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4-1191-2021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194/amt-14-1191-202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4-1191-202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journals.ametsoc.org/view/journals/clim/36/4/JCLI-D-22-0147.1.x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117/1.JRS.14.048502" TargetMode="External"/><Relationship Id="rId3" Type="http://schemas.openxmlformats.org/officeDocument/2006/relationships/hyperlink" Target="https://doi.org/10.3390/rs14215327" TargetMode="External"/><Relationship Id="rId7" Type="http://schemas.openxmlformats.org/officeDocument/2006/relationships/hyperlink" Target="http://doi.org/10.1117/1.JRS.14.044519" TargetMode="External"/><Relationship Id="rId2" Type="http://schemas.openxmlformats.org/officeDocument/2006/relationships/hyperlink" Target="https://doi.org/10.1175/JCLI-D-22-0147.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oi.org/10.1175/JTECH-D-19-0158.1" TargetMode="External"/><Relationship Id="rId11" Type="http://schemas.openxmlformats.org/officeDocument/2006/relationships/hyperlink" Target="http://doi.org/10.1117/1.JRS.11.036022" TargetMode="External"/><Relationship Id="rId5" Type="http://schemas.openxmlformats.org/officeDocument/2006/relationships/hyperlink" Target="https://doi.org/10.5194/amt-14-1191-2021" TargetMode="External"/><Relationship Id="rId10" Type="http://schemas.openxmlformats.org/officeDocument/2006/relationships/hyperlink" Target="http://doi.org/10.1117/1.JRS.13.034506" TargetMode="External"/><Relationship Id="rId4" Type="http://schemas.openxmlformats.org/officeDocument/2006/relationships/hyperlink" Target="https://doi.org/10.1029/2022JD037926" TargetMode="External"/><Relationship Id="rId9" Type="http://schemas.openxmlformats.org/officeDocument/2006/relationships/hyperlink" Target="https://doi.org/10.5194/amt-13-4035-202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ips.ssec.wisc.edu/#/products/availability;id=143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0" y="6264576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C1FF6-2743-C24E-AEAD-94AA3C7A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0702"/>
            <a:ext cx="8305800" cy="994519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b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E. Eva Borbas, Elisabeth Weisz,  W. Paul Menzel, Chris Moeller, </a:t>
            </a: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Geoff Cureton*, Greg Quinn*, and Bryan Baum**</a:t>
            </a:r>
            <a:br>
              <a:rPr lang="en-US" sz="1800" baseline="300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Space Science and Engineering Center, University of Wisconsin-Madison</a:t>
            </a: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*NASA Atmosphere-SIPS</a:t>
            </a:r>
            <a:b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</a:b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cs typeface="Gill Sans"/>
              </a:rPr>
              <a:t>**Retired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6AE96-3F73-BB27-2A6D-6AC31E2CAB5C}"/>
              </a:ext>
            </a:extLst>
          </p:cNvPr>
          <p:cNvSpPr txBox="1"/>
          <p:nvPr/>
        </p:nvSpPr>
        <p:spPr>
          <a:xfrm>
            <a:off x="2418746" y="4834235"/>
            <a:ext cx="436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MODIS/VIIRS STM, May 2-4, 2023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DB62F0-E5F6-73BE-74BC-9164229CE9E0}"/>
              </a:ext>
            </a:extLst>
          </p:cNvPr>
          <p:cNvSpPr txBox="1">
            <a:spLocks/>
          </p:cNvSpPr>
          <p:nvPr/>
        </p:nvSpPr>
        <p:spPr>
          <a:xfrm>
            <a:off x="266700" y="266700"/>
            <a:ext cx="8610600" cy="1504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The Version 2 </a:t>
            </a:r>
            <a:r>
              <a:rPr lang="en-US" sz="3600" b="1" dirty="0" err="1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VIIRS+CrIS</a:t>
            </a:r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Fusion Radiance </a:t>
            </a:r>
          </a:p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products</a:t>
            </a:r>
            <a:endParaRPr lang="en-US" sz="36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FCB349E2-4F81-3F24-3925-EF1EB690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10" y="3787902"/>
            <a:ext cx="609599" cy="53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FCE2D2A-E481-7889-EE43-873E48A01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69" y="3763281"/>
            <a:ext cx="664833" cy="66483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B46D4C-47C1-CF65-011F-18EA61589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3696222"/>
            <a:ext cx="9271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E878F7E-3EE6-FE42-BDAE-7489EB5B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36579"/>
            <a:ext cx="4267200" cy="2854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28CC8-7E5D-BE17-73CF-C36BD0FA3EFF}"/>
              </a:ext>
            </a:extLst>
          </p:cNvPr>
          <p:cNvSpPr txBox="1"/>
          <p:nvPr/>
        </p:nvSpPr>
        <p:spPr>
          <a:xfrm>
            <a:off x="104775" y="1129249"/>
            <a:ext cx="42672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SNPP and NOAA20 fusion radiance products are compared directly with Aqua/MODIS measured radiances operationally.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08E71-9859-EE87-E0D3-CAC2A798BD72}"/>
              </a:ext>
            </a:extLst>
          </p:cNvPr>
          <p:cNvSpPr txBox="1"/>
          <p:nvPr/>
        </p:nvSpPr>
        <p:spPr>
          <a:xfrm>
            <a:off x="1563856" y="38100"/>
            <a:ext cx="6056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Assessment of Product Quality</a:t>
            </a:r>
          </a:p>
        </p:txBody>
      </p:sp>
    </p:spTree>
    <p:extLst>
      <p:ext uri="{BB962C8B-B14F-4D97-AF65-F5344CB8AC3E}">
        <p14:creationId xmlns:p14="http://schemas.microsoft.com/office/powerpoint/2010/main" val="404950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E878F7E-3EE6-FE42-BDAE-7489EB5B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36579"/>
            <a:ext cx="4267200" cy="2854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D8E80-C4FF-83D4-28AF-A52D1A0EAAF0}"/>
              </a:ext>
            </a:extLst>
          </p:cNvPr>
          <p:cNvSpPr txBox="1"/>
          <p:nvPr/>
        </p:nvSpPr>
        <p:spPr>
          <a:xfrm>
            <a:off x="1563856" y="38100"/>
            <a:ext cx="6056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Assessment of Product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28CC8-7E5D-BE17-73CF-C36BD0FA3EFF}"/>
              </a:ext>
            </a:extLst>
          </p:cNvPr>
          <p:cNvSpPr txBox="1"/>
          <p:nvPr/>
        </p:nvSpPr>
        <p:spPr>
          <a:xfrm>
            <a:off x="104775" y="1129249"/>
            <a:ext cx="42672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SNPP and NOAA20 fusion radiance products are compared directly with Aqua/MODIS measured radiances operationally. 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DBC1B54-4FC9-70B2-C262-300002299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723900"/>
            <a:ext cx="3169921" cy="2377440"/>
          </a:xfrm>
          <a:prstGeom prst="rect">
            <a:avLst/>
          </a:prstGeom>
        </p:spPr>
      </p:pic>
      <p:pic>
        <p:nvPicPr>
          <p:cNvPr id="8" name="Picture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D2AE2CA9-E90A-826B-2F05-AB2BF7A04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78" y="3009900"/>
            <a:ext cx="3169922" cy="237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B1DB5B-35F0-6CF9-DD48-2B06FC8A9D37}"/>
              </a:ext>
            </a:extLst>
          </p:cNvPr>
          <p:cNvSpPr txBox="1"/>
          <p:nvPr/>
        </p:nvSpPr>
        <p:spPr>
          <a:xfrm>
            <a:off x="5029201" y="826432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January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1FF50-050B-7FA3-038A-88E6FB63990C}"/>
              </a:ext>
            </a:extLst>
          </p:cNvPr>
          <p:cNvSpPr txBox="1"/>
          <p:nvPr/>
        </p:nvSpPr>
        <p:spPr>
          <a:xfrm>
            <a:off x="6400800" y="3162300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January 2019</a:t>
            </a:r>
          </a:p>
        </p:txBody>
      </p:sp>
    </p:spTree>
    <p:extLst>
      <p:ext uri="{BB962C8B-B14F-4D97-AF65-F5344CB8AC3E}">
        <p14:creationId xmlns:p14="http://schemas.microsoft.com/office/powerpoint/2010/main" val="225438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0A76B-6EA5-A949-A835-0FC3BFE8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804" y="1454621"/>
            <a:ext cx="5515196" cy="3917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014E4-BEB7-A74C-B3F2-55DD9219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90500"/>
            <a:ext cx="1139306" cy="1174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38792-46FD-2342-97E0-0B0309E0BE57}"/>
              </a:ext>
            </a:extLst>
          </p:cNvPr>
          <p:cNvSpPr txBox="1"/>
          <p:nvPr/>
        </p:nvSpPr>
        <p:spPr>
          <a:xfrm>
            <a:off x="5867401" y="4991100"/>
            <a:ext cx="2047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Helvetica" pitchFamily="2" charset="0"/>
              </a:rPr>
              <a:t>NPP 2019 07 15 09UTC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CE41F-B31F-EB49-AAA9-F397B3FC04C0}"/>
              </a:ext>
            </a:extLst>
          </p:cNvPr>
          <p:cNvSpPr txBox="1"/>
          <p:nvPr/>
        </p:nvSpPr>
        <p:spPr>
          <a:xfrm>
            <a:off x="3609341" y="1528346"/>
            <a:ext cx="192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Cloud Mask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VIIRS +  FSNRAD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303B4-7768-6344-A335-A6E4545C36C3}"/>
              </a:ext>
            </a:extLst>
          </p:cNvPr>
          <p:cNvSpPr txBox="1"/>
          <p:nvPr/>
        </p:nvSpPr>
        <p:spPr>
          <a:xfrm>
            <a:off x="7618867" y="1528347"/>
            <a:ext cx="13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Cloud Mask</a:t>
            </a:r>
          </a:p>
          <a:p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VIIRS Alone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218B3-0CFB-AE38-17FE-093A826E66F7}"/>
              </a:ext>
            </a:extLst>
          </p:cNvPr>
          <p:cNvSpPr txBox="1"/>
          <p:nvPr/>
        </p:nvSpPr>
        <p:spPr>
          <a:xfrm>
            <a:off x="5620088" y="1528344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Nighttime RGB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AC741C-9A3A-E6BA-B1E1-2E3D92D4DFD6}"/>
              </a:ext>
            </a:extLst>
          </p:cNvPr>
          <p:cNvCxnSpPr>
            <a:cxnSpLocks/>
          </p:cNvCxnSpPr>
          <p:nvPr/>
        </p:nvCxnSpPr>
        <p:spPr>
          <a:xfrm>
            <a:off x="2895600" y="2324100"/>
            <a:ext cx="1676400" cy="990601"/>
          </a:xfrm>
          <a:prstGeom prst="straightConnector1">
            <a:avLst/>
          </a:prstGeom>
          <a:ln w="28575">
            <a:solidFill>
              <a:schemeClr val="bg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5A160E2-6560-9E05-DF62-6C1CB7B5D8E6}"/>
              </a:ext>
            </a:extLst>
          </p:cNvPr>
          <p:cNvSpPr txBox="1">
            <a:spLocks/>
          </p:cNvSpPr>
          <p:nvPr/>
        </p:nvSpPr>
        <p:spPr>
          <a:xfrm>
            <a:off x="-152400" y="190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Application for the CERES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6710D9-A741-1B64-F96D-26C07054603D}"/>
              </a:ext>
            </a:extLst>
          </p:cNvPr>
          <p:cNvSpPr txBox="1"/>
          <p:nvPr/>
        </p:nvSpPr>
        <p:spPr>
          <a:xfrm>
            <a:off x="2" y="1047572"/>
            <a:ext cx="7618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Operational use in CERES-NOAA20 Ed1B Production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9CB9B-96F1-ADA5-1F0B-15193CC0B582}"/>
              </a:ext>
            </a:extLst>
          </p:cNvPr>
          <p:cNvSpPr txBox="1"/>
          <p:nvPr/>
        </p:nvSpPr>
        <p:spPr>
          <a:xfrm>
            <a:off x="19065" y="1622197"/>
            <a:ext cx="3600008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helps to pick up 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clouds over snow-ice covered surfaces at nighttime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consistency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between CERES-Aqua Ed4 and CERES-NOAA20 Ed1B is improved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FSNRAD B27 &amp;B33 are used in narrow-band to broad-band calculation for CERES-N20 production processing</a:t>
            </a:r>
          </a:p>
          <a:p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179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AB2B-A648-1A40-BA6C-837DA1AC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Cloud Application</a:t>
            </a:r>
          </a:p>
        </p:txBody>
      </p:sp>
      <p:pic>
        <p:nvPicPr>
          <p:cNvPr id="4" name="image5.png" descr="A close up of a map&#10;&#10;Description automatically generated">
            <a:extLst>
              <a:ext uri="{FF2B5EF4-FFF2-40B4-BE49-F238E27FC236}">
                <a16:creationId xmlns:a16="http://schemas.microsoft.com/office/drawing/2014/main" id="{95754EB2-AC73-832B-3520-3132DDD39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3800" y="876300"/>
            <a:ext cx="5334000" cy="4198038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3DD7E-EBB3-A6F8-091C-4D67280021DD}"/>
              </a:ext>
            </a:extLst>
          </p:cNvPr>
          <p:cNvSpPr txBox="1"/>
          <p:nvPr/>
        </p:nvSpPr>
        <p:spPr>
          <a:xfrm>
            <a:off x="76200" y="826176"/>
            <a:ext cx="3625770" cy="1815882"/>
          </a:xfrm>
          <a:prstGeom prst="rect">
            <a:avLst/>
          </a:prstGeom>
          <a:noFill/>
          <a:ln>
            <a:noFill/>
          </a:ln>
        </p:spPr>
        <p:txBody>
          <a:bodyPr wrap="square" lIns="274320" rIns="182880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(Li et al. 2020) used the 6.7 and 13.3 𝞵m 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CrIS+VIIRS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fusion bands in CLAVR-X, the NOAA operational cloud processing package. They demonstrated that the fusion radiancies improved cloud parameters, </a:t>
            </a:r>
            <a:r>
              <a:rPr lang="en-US" sz="1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 cloud mask (polar regions), type/phase, and cloud height for all latitudes.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9D635-7295-4E21-6275-4796E9E06883}"/>
              </a:ext>
            </a:extLst>
          </p:cNvPr>
          <p:cNvSpPr txBox="1"/>
          <p:nvPr/>
        </p:nvSpPr>
        <p:spPr>
          <a:xfrm>
            <a:off x="155652" y="2768384"/>
            <a:ext cx="3466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Bias distribution of cloud top height of ice phase clouds between S-NPP VIIRS and CALIPSO/CALIOP for emissivity range a) 0 to 0.4; b) 0.4 to 0.8; c) 0.8 to 1.0; and d) 0 to 1.0. Solid and dashed lines indicate data with/without fusion channels. </a:t>
            </a:r>
            <a:endParaRPr lang="en-US" sz="1200" b="1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634C7-F43C-AAD3-F309-3E413AB5B42D}"/>
              </a:ext>
            </a:extLst>
          </p:cNvPr>
          <p:cNvSpPr txBox="1"/>
          <p:nvPr/>
        </p:nvSpPr>
        <p:spPr>
          <a:xfrm>
            <a:off x="5660081" y="5367635"/>
            <a:ext cx="172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 et al., 2020)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C8F28-201F-27DC-6DC1-A8DCE101E0F3}"/>
              </a:ext>
            </a:extLst>
          </p:cNvPr>
          <p:cNvSpPr txBox="1"/>
          <p:nvPr/>
        </p:nvSpPr>
        <p:spPr>
          <a:xfrm>
            <a:off x="97783" y="4010739"/>
            <a:ext cx="3625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Significant improvement is found for all ice cloud 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emissivities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but especially for semi-transparent ice clouds, when the spectral information is used what the FUSION products provide. </a:t>
            </a:r>
            <a:endParaRPr lang="en-US" sz="1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0956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830933-A917-7DF3-17FB-D68CF986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" t="1847" r="2797" b="3596"/>
          <a:stretch/>
        </p:blipFill>
        <p:spPr bwMode="auto">
          <a:xfrm>
            <a:off x="37671" y="114300"/>
            <a:ext cx="4229530" cy="5199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6B2429-4BF5-0B08-9E74-E9D768295525}"/>
              </a:ext>
            </a:extLst>
          </p:cNvPr>
          <p:cNvSpPr txBox="1"/>
          <p:nvPr/>
        </p:nvSpPr>
        <p:spPr>
          <a:xfrm>
            <a:off x="2209800" y="360656"/>
            <a:ext cx="2133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TPW results and differences with MODIS </a:t>
            </a:r>
          </a:p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April 9, 2018. </a:t>
            </a:r>
            <a:endParaRPr lang="en-US" sz="1200" b="1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4BADC6-797A-1846-7C34-2335BAFBD51F}"/>
              </a:ext>
            </a:extLst>
          </p:cNvPr>
          <p:cNvSpPr txBox="1">
            <a:spLocks/>
          </p:cNvSpPr>
          <p:nvPr/>
        </p:nvSpPr>
        <p:spPr>
          <a:xfrm>
            <a:off x="4127087" y="114300"/>
            <a:ext cx="517268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>
                    <a:lumMod val="75000"/>
                    <a:lumOff val="25000"/>
                  </a:schemeClr>
                </a:solidFill>
              </a:rPr>
              <a:t>MOD07 TPW Application</a:t>
            </a:r>
            <a:endParaRPr lang="en-US" sz="3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BEC91-0D03-1135-6F26-D308FB379615}"/>
              </a:ext>
            </a:extLst>
          </p:cNvPr>
          <p:cNvSpPr txBox="1"/>
          <p:nvPr/>
        </p:nvSpPr>
        <p:spPr>
          <a:xfrm>
            <a:off x="5638800" y="5367635"/>
            <a:ext cx="2339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(Borbas et al., 2021) 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830933-A917-7DF3-17FB-D68CF986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" t="1847" r="2797" b="3596"/>
          <a:stretch/>
        </p:blipFill>
        <p:spPr bwMode="auto">
          <a:xfrm>
            <a:off x="37671" y="114300"/>
            <a:ext cx="4229530" cy="5199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0819B1B-DAF8-870E-BEEE-7E21EA2FB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3259" r="5384" b="1995"/>
          <a:stretch/>
        </p:blipFill>
        <p:spPr>
          <a:xfrm>
            <a:off x="4242740" y="876301"/>
            <a:ext cx="4941378" cy="391409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5FF0D6-266A-4FA4-3653-4FE5ECB6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087" y="114300"/>
            <a:ext cx="5172684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MOD07 TPW Application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F76D2-17DD-7308-BA32-239F0D307C35}"/>
              </a:ext>
            </a:extLst>
          </p:cNvPr>
          <p:cNvSpPr txBox="1"/>
          <p:nvPr/>
        </p:nvSpPr>
        <p:spPr>
          <a:xfrm>
            <a:off x="5638800" y="5367635"/>
            <a:ext cx="2339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(Borbas et al., 2021) 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FFE39-A3C1-20E0-553F-243F553F63C2}"/>
              </a:ext>
            </a:extLst>
          </p:cNvPr>
          <p:cNvSpPr txBox="1"/>
          <p:nvPr/>
        </p:nvSpPr>
        <p:spPr>
          <a:xfrm>
            <a:off x="4355022" y="4865013"/>
            <a:ext cx="4941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VIIRS+CrIS</a:t>
            </a:r>
            <a:r>
              <a:rPr lang="en-US" sz="11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fusion TPW and MODIS TPW remain within 1mm for all three latitude bands (mid-latitudes north, tropics and mid-latitudes south).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B228D-7E7D-F07C-8183-8C2493909951}"/>
              </a:ext>
            </a:extLst>
          </p:cNvPr>
          <p:cNvSpPr txBox="1"/>
          <p:nvPr/>
        </p:nvSpPr>
        <p:spPr>
          <a:xfrm>
            <a:off x="2209800" y="360656"/>
            <a:ext cx="2133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TPW results and differences with MODIS </a:t>
            </a:r>
          </a:p>
          <a:p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April 9, 2018. </a:t>
            </a:r>
            <a:endParaRPr lang="en-US" sz="1200" b="1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9BF67-8AF8-E5AB-C047-95DDCEFAD82F}"/>
              </a:ext>
            </a:extLst>
          </p:cNvPr>
          <p:cNvSpPr txBox="1"/>
          <p:nvPr/>
        </p:nvSpPr>
        <p:spPr>
          <a:xfrm>
            <a:off x="4724401" y="1225778"/>
            <a:ext cx="4229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Aqua/MODIS:               SNPP/VIIRS+NUCAPS:              SNPP/FSNRAD:                NOAA20/FSNRAD:               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D6F829-4477-576B-8D7B-B51912ECD669}"/>
              </a:ext>
            </a:extLst>
          </p:cNvPr>
          <p:cNvCxnSpPr>
            <a:cxnSpLocks/>
          </p:cNvCxnSpPr>
          <p:nvPr/>
        </p:nvCxnSpPr>
        <p:spPr>
          <a:xfrm>
            <a:off x="5410200" y="1333500"/>
            <a:ext cx="22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6C4F2-69FC-E5F0-27C9-9133EFCFB6DA}"/>
              </a:ext>
            </a:extLst>
          </p:cNvPr>
          <p:cNvCxnSpPr>
            <a:cxnSpLocks/>
          </p:cNvCxnSpPr>
          <p:nvPr/>
        </p:nvCxnSpPr>
        <p:spPr>
          <a:xfrm>
            <a:off x="6629400" y="1335066"/>
            <a:ext cx="2286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DC0A9E-3D1F-BB71-CBAB-C2D18518B3EB}"/>
              </a:ext>
            </a:extLst>
          </p:cNvPr>
          <p:cNvCxnSpPr>
            <a:cxnSpLocks/>
          </p:cNvCxnSpPr>
          <p:nvPr/>
        </p:nvCxnSpPr>
        <p:spPr>
          <a:xfrm>
            <a:off x="7543800" y="1333500"/>
            <a:ext cx="228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334A2A-A56B-D5BE-3969-DD68F466CA7A}"/>
              </a:ext>
            </a:extLst>
          </p:cNvPr>
          <p:cNvCxnSpPr>
            <a:cxnSpLocks/>
          </p:cNvCxnSpPr>
          <p:nvPr/>
        </p:nvCxnSpPr>
        <p:spPr>
          <a:xfrm>
            <a:off x="8686800" y="1333500"/>
            <a:ext cx="22860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384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C47637-21E5-A7D5-B230-D2E7D9041A04}"/>
              </a:ext>
            </a:extLst>
          </p:cNvPr>
          <p:cNvSpPr/>
          <p:nvPr/>
        </p:nvSpPr>
        <p:spPr>
          <a:xfrm>
            <a:off x="228600" y="1333500"/>
            <a:ext cx="8839200" cy="21087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6F954-A942-6558-A5C8-A6AD37A7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MOD07 TPW Application (cont.)</a:t>
            </a:r>
          </a:p>
        </p:txBody>
      </p:sp>
      <p:pic>
        <p:nvPicPr>
          <p:cNvPr id="4" name="Content Placeholder 3" descr="Chart, histogram&#10;&#10;Description automatically generated">
            <a:extLst>
              <a:ext uri="{FF2B5EF4-FFF2-40B4-BE49-F238E27FC236}">
                <a16:creationId xmlns:a16="http://schemas.microsoft.com/office/drawing/2014/main" id="{D5B41FAB-22FC-771B-A674-CAAD825AC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3147" r="7508" b="65122"/>
          <a:stretch/>
        </p:blipFill>
        <p:spPr>
          <a:xfrm>
            <a:off x="304802" y="1472468"/>
            <a:ext cx="8635567" cy="1918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AC100-DFBC-8835-6DD9-E6D38D5BCEC0}"/>
              </a:ext>
            </a:extLst>
          </p:cNvPr>
          <p:cNvSpPr txBox="1"/>
          <p:nvPr/>
        </p:nvSpPr>
        <p:spPr>
          <a:xfrm>
            <a:off x="152400" y="3581204"/>
            <a:ext cx="8839200" cy="15696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82880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Borbas et al. (2021) show the advantage of using the </a:t>
            </a:r>
            <a:r>
              <a:rPr lang="en-US" sz="1600" dirty="0" err="1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VIIRS+CrIS</a:t>
            </a: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fusion radiances for IR absorption bands at 4.5, 6.7, 7.3, 13.3, 13.6, 13.9, and 14.2 µm to determine TPW and demonstrate the potential for continuity of the Terra/Aqua MODIS infrared water vapor products. This study established the feasibility of extending the MODIS IR TPW and UTH into the future. The </a:t>
            </a:r>
            <a:r>
              <a:rPr lang="en-US" sz="1600" dirty="0" err="1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VIIRS+CrIS</a:t>
            </a: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fusion TPW product, supplemented with the missing IR bands, was implemented using the same approach as the MODIS TPW product. Note that the fusion-based TPW product is in excellent agreement with MODIS.  </a:t>
            </a:r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F34E1-6E73-6B05-F631-AE77CB4D9178}"/>
              </a:ext>
            </a:extLst>
          </p:cNvPr>
          <p:cNvSpPr txBox="1"/>
          <p:nvPr/>
        </p:nvSpPr>
        <p:spPr>
          <a:xfrm>
            <a:off x="8686800" y="1421131"/>
            <a:ext cx="457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SOI</a:t>
            </a: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-2</a:t>
            </a:r>
          </a:p>
          <a:p>
            <a:endParaRPr lang="en-US" sz="1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-1</a:t>
            </a:r>
          </a:p>
          <a:p>
            <a:endParaRPr lang="en-US" sz="1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0</a:t>
            </a:r>
          </a:p>
          <a:p>
            <a:endParaRPr lang="en-US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1</a:t>
            </a:r>
          </a:p>
          <a:p>
            <a:endParaRPr lang="en-US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17ABE-4404-8F48-80E5-E1084D311A86}"/>
              </a:ext>
            </a:extLst>
          </p:cNvPr>
          <p:cNvSpPr txBox="1"/>
          <p:nvPr/>
        </p:nvSpPr>
        <p:spPr>
          <a:xfrm>
            <a:off x="5638800" y="5367635"/>
            <a:ext cx="2339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(Borbas et al., 2021) 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2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263B-2447-216E-F4EE-D6915123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75" y="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PATMOS-X Application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5753E-B167-85D4-A561-D3A5CB4F54FC}"/>
              </a:ext>
            </a:extLst>
          </p:cNvPr>
          <p:cNvSpPr txBox="1"/>
          <p:nvPr/>
        </p:nvSpPr>
        <p:spPr>
          <a:xfrm>
            <a:off x="6096000" y="5352990"/>
            <a:ext cx="220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(Foster et al., 2023)</a:t>
            </a: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35E2A61-EDA2-16D3-2C9D-521F97246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52358"/>
            <a:ext cx="6255198" cy="3919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46345D-7797-D494-6433-3A7D5054F465}"/>
              </a:ext>
            </a:extLst>
          </p:cNvPr>
          <p:cNvSpPr txBox="1"/>
          <p:nvPr/>
        </p:nvSpPr>
        <p:spPr>
          <a:xfrm>
            <a:off x="228600" y="7018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PATMOS-X  V6 now includes the AVHRR+HIRS radiance fusion for the multidecadal NOAA POES and EUMETSAT METOP satellite record.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F1CC7-2234-EF61-3C22-D0B676864A6C}"/>
              </a:ext>
            </a:extLst>
          </p:cNvPr>
          <p:cNvSpPr txBox="1"/>
          <p:nvPr/>
        </p:nvSpPr>
        <p:spPr>
          <a:xfrm>
            <a:off x="3622587" y="1482923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(13.3 </a:t>
            </a:r>
            <a:r>
              <a:rPr lang="en-US" sz="1200" dirty="0">
                <a:solidFill>
                  <a:schemeClr val="bg1"/>
                </a:solidFill>
              </a:rPr>
              <a:t>𝞵m)</a:t>
            </a:r>
          </a:p>
        </p:txBody>
      </p:sp>
    </p:spTree>
    <p:extLst>
      <p:ext uri="{BB962C8B-B14F-4D97-AF65-F5344CB8AC3E}">
        <p14:creationId xmlns:p14="http://schemas.microsoft.com/office/powerpoint/2010/main" val="58072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263B-2447-216E-F4EE-D6915123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Other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A16C0-EC2A-0F18-5610-233784259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2857500"/>
            <a:ext cx="4357851" cy="22860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Product fusion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” is used to transfer retrieval products at low spatial resolution (LORES) to high spatial resolution (HIRES)</a:t>
            </a:r>
          </a:p>
          <a:p>
            <a:pPr lvl="1"/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Imager / sounder product fusion has been demonstrated for VIIRS, ABI, AHI / </a:t>
            </a:r>
            <a:r>
              <a:rPr lang="en-US" sz="18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TROPOMI</a:t>
            </a:r>
          </a:p>
          <a:p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4A6A1A-2DFD-A88E-3428-F148EA947BB5}"/>
              </a:ext>
            </a:extLst>
          </p:cNvPr>
          <p:cNvGrpSpPr/>
          <p:nvPr/>
        </p:nvGrpSpPr>
        <p:grpSpPr>
          <a:xfrm>
            <a:off x="4491909" y="2624535"/>
            <a:ext cx="4542132" cy="2518967"/>
            <a:chOff x="4440578" y="1896260"/>
            <a:chExt cx="4542132" cy="25189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2BDB3B-C3DE-62BF-4588-1FD320B6AD99}"/>
                </a:ext>
              </a:extLst>
            </p:cNvPr>
            <p:cNvGrpSpPr/>
            <p:nvPr/>
          </p:nvGrpSpPr>
          <p:grpSpPr>
            <a:xfrm>
              <a:off x="4440578" y="2286000"/>
              <a:ext cx="4542132" cy="2129227"/>
              <a:chOff x="4480560" y="2529526"/>
              <a:chExt cx="4542132" cy="212922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E2A8DBD-3A8C-6B02-953A-D1DD7B2FC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8610" r="66352"/>
              <a:stretch/>
            </p:blipFill>
            <p:spPr>
              <a:xfrm>
                <a:off x="4480560" y="2703284"/>
                <a:ext cx="2510647" cy="195546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B9E73DF-28FC-08AD-71C9-BDF52FAEE5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6352" t="9233"/>
              <a:stretch/>
            </p:blipFill>
            <p:spPr>
              <a:xfrm>
                <a:off x="6512045" y="2716604"/>
                <a:ext cx="2510647" cy="194214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04EED9-8132-FD4E-94A8-E2EBAE902313}"/>
                  </a:ext>
                </a:extLst>
              </p:cNvPr>
              <p:cNvSpPr txBox="1"/>
              <p:nvPr/>
            </p:nvSpPr>
            <p:spPr>
              <a:xfrm>
                <a:off x="4581408" y="2529526"/>
                <a:ext cx="44388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r>
                  <a:rPr lang="en-US" sz="1200" dirty="0" err="1"/>
                  <a:t>CrIS</a:t>
                </a:r>
                <a:r>
                  <a:rPr lang="en-US" sz="1200" dirty="0"/>
                  <a:t> SFOV RTV WV 500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       ABI/</a:t>
                </a:r>
                <a:r>
                  <a:rPr lang="en-US" sz="1200" dirty="0" err="1"/>
                  <a:t>CrIS</a:t>
                </a:r>
                <a:r>
                  <a:rPr lang="en-US" sz="1200" dirty="0"/>
                  <a:t> Fusion WV 500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[g/kg] 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2767E8-B7A9-0FEB-72A0-2A46B48882C2}"/>
                </a:ext>
              </a:extLst>
            </p:cNvPr>
            <p:cNvSpPr txBox="1"/>
            <p:nvPr/>
          </p:nvSpPr>
          <p:spPr>
            <a:xfrm>
              <a:off x="5433236" y="1896260"/>
              <a:ext cx="2655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70C0"/>
                  </a:solidFill>
                </a:rPr>
                <a:t>Product Fusion Example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141571-0E78-6E20-4B60-FE48BD254CD3}"/>
              </a:ext>
            </a:extLst>
          </p:cNvPr>
          <p:cNvSpPr txBox="1">
            <a:spLocks/>
          </p:cNvSpPr>
          <p:nvPr/>
        </p:nvSpPr>
        <p:spPr>
          <a:xfrm>
            <a:off x="-340560" y="952500"/>
            <a:ext cx="9484559" cy="1681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GEO/LEO Application</a:t>
            </a:r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8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spatial and temporal fusion (</a:t>
            </a:r>
            <a:r>
              <a:rPr lang="en-US" sz="1800" dirty="0"/>
              <a:t>between imager radiances from subsequent time steps) </a:t>
            </a:r>
            <a:r>
              <a:rPr lang="en-US" sz="1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 (</a:t>
            </a:r>
            <a:r>
              <a:rPr lang="en-US" sz="1800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Weisz et al., 2020)  (</a:t>
            </a:r>
            <a:r>
              <a:rPr lang="en-US" sz="1800" b="1" i="1" dirty="0">
                <a:solidFill>
                  <a:schemeClr val="bg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Anheuser et al., 2020) 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ABI/</a:t>
            </a:r>
            <a:r>
              <a:rPr lang="en-US" sz="1800" dirty="0" err="1"/>
              <a:t>CrIS</a:t>
            </a:r>
            <a:r>
              <a:rPr lang="en-US" sz="1800" dirty="0"/>
              <a:t> fusion captures the rapidly evolving atmospheric changes during thunderstorm &amp; tornado development (when </a:t>
            </a:r>
            <a:r>
              <a:rPr lang="en-US" sz="1800" dirty="0" err="1"/>
              <a:t>CrIS</a:t>
            </a:r>
            <a:r>
              <a:rPr lang="en-US" sz="1800" dirty="0"/>
              <a:t> overpass is timely) (</a:t>
            </a:r>
            <a:r>
              <a:rPr lang="en-US" sz="1800" b="1" i="1" dirty="0"/>
              <a:t>Smith et al, 2020</a:t>
            </a:r>
            <a:r>
              <a:rPr lang="en-US" sz="1800" dirty="0"/>
              <a:t>) 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Volcanic SO</a:t>
            </a:r>
            <a:r>
              <a:rPr lang="en-US" sz="1800" baseline="-25000" dirty="0"/>
              <a:t>2 </a:t>
            </a:r>
            <a:r>
              <a:rPr lang="en-US" sz="1800" dirty="0"/>
              <a:t>detection at nighttime is demonstrated with ABI/</a:t>
            </a:r>
            <a:r>
              <a:rPr lang="en-US" sz="1800" dirty="0" err="1"/>
              <a:t>CrIS</a:t>
            </a:r>
            <a:r>
              <a:rPr lang="en-US" sz="1800" dirty="0"/>
              <a:t> fusion (</a:t>
            </a:r>
            <a:r>
              <a:rPr lang="en-US" sz="1800" b="1" i="1" dirty="0"/>
              <a:t>Weisz and Menzel, 2022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sz="1800" b="1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7729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9D344B-BFC0-0A23-4B10-A307B41F27D5}"/>
              </a:ext>
            </a:extLst>
          </p:cNvPr>
          <p:cNvSpPr txBox="1"/>
          <p:nvPr/>
        </p:nvSpPr>
        <p:spPr>
          <a:xfrm>
            <a:off x="0" y="266701"/>
            <a:ext cx="891540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References: </a:t>
            </a:r>
          </a:p>
          <a:p>
            <a:endParaRPr lang="en-US" sz="900" b="1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Foster, M. J., C. Phillips, A. K.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Heidinger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E. E. Borbas, Y. Li, W. P. Menzel, A. Walther, and E. Weisz, 2023: PATMOS-x Version 6.0: 40 Years of Merged AVHRR and HIRS Global Cloud Data. 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J. Climate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  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36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1143–1160, 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https://doi.org/10.1175/JCLI-D-22-0147.1</a:t>
            </a:r>
            <a:endParaRPr lang="en-US" sz="8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 and W. P Menzel, 2022: Tracking atmospheric moisture changes in convective storm environments using GEO ABI and LEO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CrIS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data fusion. (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Rem. Sens. Env. 14(21), 5327; 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https://doi.org/10.3390/rs14215327</a:t>
            </a:r>
            <a:endParaRPr lang="en-US" sz="8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 and W. P Menzel, 2022: Monitoring the 2021 Cumbre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Vieja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Volcanic Eruption Using Satellite Multi-Sensor Data Fusion. (Jour. of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Geophys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. Res. Atmos., 128, e2022JD037926.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https://doi.org/10.1029/2022JD037926</a:t>
            </a:r>
            <a:endParaRPr lang="en-US" sz="8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Borbas, E. E., E. Weisz, C. Moeller, W. P. Menzel, and B. A. Baum, 2021: Improvement in tropospheric moisture retrievals from VIIRS through the use of infrared absorption bands constructed from VIIRS and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CrIS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data fusion, 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Atmospheric Measurement Techniques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14, 1191–1203,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https://doi.org/10.5194/amt-14-1191-2021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Smith Sr, William &amp; Zhang, Qi &amp; Shao, M. &amp; Weisz, E.. (2020). Improved Severe Weather Forecasts Using LEO and GEO Satellite Soundings. Journal of Atmospheric and Oceanic Technology. 37.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http://doi.org/10.1175/JTECH-D-19-0158.1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and W. P. Menzel, 2020: An Approach to Enhance Trace Gas Determinations through Multi-Satellite Data Fusion, J. Appl. Remote Sens.,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14(4), 044519, </a:t>
            </a:r>
            <a:r>
              <a:rPr lang="fr-FR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http://doi.org/10.1117/1.JRS.14.044519</a:t>
            </a:r>
            <a:endParaRPr lang="fr-FR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Anheuser, J., E. Weisz, and W. P. Menzel, 2020: Low earth orbit sounder retrieval products at geostationary earth orbit spatial and temporal scales, J. Appl. Remote Sens. 14(4), 048502,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http://doi.org/10.1117/1.JRS.14.048502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Li, Y., B. A. Baum, A. K.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Heidinger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W. P. Menzel, and E. Weisz, 2020: Improvement in cloud retrievals from VIIRS through the use of infrared absorption channels constructed from VIIRS-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CrIS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data fusion, 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Atmospheric Measurement Techniques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13, 4035–4049,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https://doi.org/10.5194/amt-13-4035-2020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and W. P. Menzel, 2020: An Approach to Enhance Trace Gas Determinations through Multi-Satellite Data Fusion, 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J. Appl. Remote Sens.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, 14(4), 044519 (2020),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http://doi.org/10.1117/1.JRS.14.044519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and W. P. Menzel, 2019: Imager and sounder data fusion to generate sounder retrieval products at an improved spatial and temporal resolution, J. Appl. Remote Sens. 13(3), 034506,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http://doi.org/10.1117/1.JRS.13.034506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Weisz, E., B. A. Baum, and W. P. Menzel, 2017: Fusion of satellite-based imager and sounder data to construct supplementary high spatial resolution narrowband IR radiances. J. Appl. Remote Sens. 11(3), 036022,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http://doi.org/10.1117/1.JRS.11.036022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909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E989-DBFA-5510-264A-A746CA14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38A1A-87B4-7B2A-93D2-83A8FAE0EE7B}"/>
              </a:ext>
            </a:extLst>
          </p:cNvPr>
          <p:cNvSpPr txBox="1"/>
          <p:nvPr/>
        </p:nvSpPr>
        <p:spPr>
          <a:xfrm>
            <a:off x="152400" y="1257300"/>
            <a:ext cx="8915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Fusion Radiance (FSNRAD) products have been created to provide a path for continuity of products based on the Terra, Aqua, SNPP, and NOAA-20 platforms. </a:t>
            </a: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Why is this work important?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MODIS has three channels sensitive to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in the 4.5 µm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band, four channels in the broad 15 µm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band, 2 channels sensitive to H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 near 6.7 µm, and an ozone channel near 9 µm. VIIRS has none of these IR absorption bands. The lack of the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and H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 channels results in a degradation of the accuracy of the cloud mask especially at night in high latitudes, other cloud products (cloud top pressure/height and thermodynamic phase) and the moisture products (total precipitable water vapor, upper tropospheric humidity).</a:t>
            </a: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We addressed this restriction by constructing similar Aqua MODIS IR band radiances for VIIRS based on a fusion method that uses collocated VIIRS and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data.</a:t>
            </a:r>
          </a:p>
        </p:txBody>
      </p:sp>
    </p:spTree>
    <p:extLst>
      <p:ext uri="{BB962C8B-B14F-4D97-AF65-F5344CB8AC3E}">
        <p14:creationId xmlns:p14="http://schemas.microsoft.com/office/powerpoint/2010/main" val="263729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8A9264-CAC8-F241-745B-747EDD5066F2}"/>
              </a:ext>
            </a:extLst>
          </p:cNvPr>
          <p:cNvSpPr/>
          <p:nvPr/>
        </p:nvSpPr>
        <p:spPr>
          <a:xfrm>
            <a:off x="0" y="5219700"/>
            <a:ext cx="9144000" cy="6096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6175F-3563-68FB-A2FA-FDA06E64648C}"/>
              </a:ext>
            </a:extLst>
          </p:cNvPr>
          <p:cNvPicPr>
            <a:picLocks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3220"/>
            <a:ext cx="9144000" cy="2926080"/>
          </a:xfrm>
          <a:prstGeom prst="rect">
            <a:avLst/>
          </a:prstGeom>
        </p:spPr>
      </p:pic>
      <p:pic>
        <p:nvPicPr>
          <p:cNvPr id="2" name="Picture 1" descr="A picture containing arthropod, invertebrate&#10;&#10;Description automatically generated">
            <a:extLst>
              <a:ext uri="{FF2B5EF4-FFF2-40B4-BE49-F238E27FC236}">
                <a16:creationId xmlns:a16="http://schemas.microsoft.com/office/drawing/2014/main" id="{94639F3F-306F-B214-C5FB-9E78E1F362BF}"/>
              </a:ext>
            </a:extLst>
          </p:cNvPr>
          <p:cNvPicPr>
            <a:picLocks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33242" cy="297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0DECF3-4E7A-D87F-2F0D-52F23864D9B2}"/>
              </a:ext>
            </a:extLst>
          </p:cNvPr>
          <p:cNvSpPr txBox="1"/>
          <p:nvPr/>
        </p:nvSpPr>
        <p:spPr>
          <a:xfrm>
            <a:off x="76112" y="-38100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Aqua/MODIS B33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6849B-293A-843C-A7B0-C5B9CF27408B}"/>
              </a:ext>
            </a:extLst>
          </p:cNvPr>
          <p:cNvSpPr txBox="1"/>
          <p:nvPr/>
        </p:nvSpPr>
        <p:spPr>
          <a:xfrm>
            <a:off x="7162800" y="-38100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April 26,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93B10-7687-7D4A-45FF-D2A6542809F7}"/>
              </a:ext>
            </a:extLst>
          </p:cNvPr>
          <p:cNvSpPr txBox="1"/>
          <p:nvPr/>
        </p:nvSpPr>
        <p:spPr>
          <a:xfrm>
            <a:off x="15433" y="5295900"/>
            <a:ext cx="3495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NOAA-20/FSNRAD V2 B33</a:t>
            </a: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CB71276-BA8B-09D0-B802-4C5CD585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42" y="2512062"/>
            <a:ext cx="1371600" cy="218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14DC6-720D-7273-CB4C-5EE1FD648289}"/>
              </a:ext>
            </a:extLst>
          </p:cNvPr>
          <p:cNvSpPr txBox="1"/>
          <p:nvPr/>
        </p:nvSpPr>
        <p:spPr>
          <a:xfrm>
            <a:off x="2521342" y="2267204"/>
            <a:ext cx="41013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Thank you!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66F05-F53D-6E66-A238-A33FFD7625C6}"/>
              </a:ext>
            </a:extLst>
          </p:cNvPr>
          <p:cNvCxnSpPr/>
          <p:nvPr/>
        </p:nvCxnSpPr>
        <p:spPr>
          <a:xfrm flipV="1">
            <a:off x="-1" y="2923540"/>
            <a:ext cx="259080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3CBD1E-6A0B-9E44-6216-6144EDCE1218}"/>
              </a:ext>
            </a:extLst>
          </p:cNvPr>
          <p:cNvCxnSpPr/>
          <p:nvPr/>
        </p:nvCxnSpPr>
        <p:spPr>
          <a:xfrm flipV="1">
            <a:off x="6513092" y="2923540"/>
            <a:ext cx="259080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7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6A79F6-EBBC-EC12-39FA-88A3F10D10CA}"/>
              </a:ext>
            </a:extLst>
          </p:cNvPr>
          <p:cNvSpPr/>
          <p:nvPr/>
        </p:nvSpPr>
        <p:spPr>
          <a:xfrm>
            <a:off x="0" y="806727"/>
            <a:ext cx="9144000" cy="4336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161D2-078C-294B-B719-B88288BA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064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89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B2ADC-AF19-4574-8C10-79B5B04FCA27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79F0A6-A790-B92B-800C-CAD850AFD09E}"/>
              </a:ext>
            </a:extLst>
          </p:cNvPr>
          <p:cNvGrpSpPr/>
          <p:nvPr/>
        </p:nvGrpSpPr>
        <p:grpSpPr>
          <a:xfrm>
            <a:off x="1143001" y="806725"/>
            <a:ext cx="6858000" cy="4330700"/>
            <a:chOff x="1116866" y="550271"/>
            <a:chExt cx="6858000" cy="4330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2A5E45-0558-AD4F-80EC-2A9D997F0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6866" y="550271"/>
              <a:ext cx="6858000" cy="433070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E7D8C6-9C14-2E4F-9C13-0641FD8A26C0}"/>
                </a:ext>
              </a:extLst>
            </p:cNvPr>
            <p:cNvGrpSpPr/>
            <p:nvPr/>
          </p:nvGrpSpPr>
          <p:grpSpPr>
            <a:xfrm>
              <a:off x="5653595" y="2982051"/>
              <a:ext cx="2172329" cy="682429"/>
              <a:chOff x="5809059" y="3964369"/>
              <a:chExt cx="2172329" cy="68242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4A34F4E-398F-8E42-B0BC-5FB63F6C4F4A}"/>
                  </a:ext>
                </a:extLst>
              </p:cNvPr>
              <p:cNvSpPr/>
              <p:nvPr/>
            </p:nvSpPr>
            <p:spPr>
              <a:xfrm>
                <a:off x="5809059" y="3964369"/>
                <a:ext cx="2172329" cy="68242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3560F9-02CF-6840-9694-C08FE9EE7B03}"/>
                  </a:ext>
                </a:extLst>
              </p:cNvPr>
              <p:cNvSpPr txBox="1"/>
              <p:nvPr/>
            </p:nvSpPr>
            <p:spPr>
              <a:xfrm>
                <a:off x="5905612" y="4076650"/>
                <a:ext cx="1966920" cy="449353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  <a:effectLst>
                <a:softEdge rad="0"/>
              </a:effectLst>
            </p:spPr>
            <p:txBody>
              <a:bodyPr wrap="square" lIns="18288" tIns="9144" rIns="18288" bIns="9144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</a:rPr>
                  <a:t>Average N Sounder FOVs</a:t>
                </a:r>
              </a:p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</a:rPr>
                  <a:t>(for each imager pixel)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26D0CB3-D628-7B46-97A3-FC4D991D8123}"/>
                </a:ext>
              </a:extLst>
            </p:cNvPr>
            <p:cNvGrpSpPr/>
            <p:nvPr/>
          </p:nvGrpSpPr>
          <p:grpSpPr>
            <a:xfrm>
              <a:off x="5562600" y="1428750"/>
              <a:ext cx="2317072" cy="3337594"/>
              <a:chOff x="5502232" y="1473903"/>
              <a:chExt cx="2317072" cy="333759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3282CA0-E829-CE4F-8B88-C33ED910BFC7}"/>
                  </a:ext>
                </a:extLst>
              </p:cNvPr>
              <p:cNvSpPr txBox="1"/>
              <p:nvPr/>
            </p:nvSpPr>
            <p:spPr>
              <a:xfrm>
                <a:off x="5798636" y="1473903"/>
                <a:ext cx="18628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0070C0"/>
                    </a:solidFill>
                  </a:rPr>
                  <a:t>Radiance Fusion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2D6187B-BCA8-5C44-838A-A8459A831298}"/>
                  </a:ext>
                </a:extLst>
              </p:cNvPr>
              <p:cNvGrpSpPr/>
              <p:nvPr/>
            </p:nvGrpSpPr>
            <p:grpSpPr>
              <a:xfrm>
                <a:off x="5502232" y="1946309"/>
                <a:ext cx="2317072" cy="550170"/>
                <a:chOff x="5248108" y="1440392"/>
                <a:chExt cx="2317072" cy="550170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06465528-CCEA-DC43-A194-5F368BDFD84B}"/>
                    </a:ext>
                  </a:extLst>
                </p:cNvPr>
                <p:cNvSpPr/>
                <p:nvPr/>
              </p:nvSpPr>
              <p:spPr>
                <a:xfrm>
                  <a:off x="5248108" y="1440392"/>
                  <a:ext cx="2317072" cy="55017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FF7F78-EC03-A94C-9CD9-BF3563A31EA9}"/>
                    </a:ext>
                  </a:extLst>
                </p:cNvPr>
                <p:cNvSpPr txBox="1"/>
                <p:nvPr/>
              </p:nvSpPr>
              <p:spPr>
                <a:xfrm>
                  <a:off x="5474609" y="1509232"/>
                  <a:ext cx="1966920" cy="44935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</a:ln>
                <a:effectLst>
                  <a:softEdge rad="0"/>
                </a:effectLst>
              </p:spPr>
              <p:txBody>
                <a:bodyPr wrap="square" lIns="18288" tIns="9144" rIns="18288" bIns="9144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70C0"/>
                      </a:solidFill>
                    </a:rPr>
                    <a:t>LORES Sounder Radiance</a:t>
                  </a:r>
                </a:p>
                <a:p>
                  <a:pPr algn="ctr"/>
                  <a:r>
                    <a:rPr lang="en-US" sz="1400" dirty="0">
                      <a:solidFill>
                        <a:srgbClr val="0070C0"/>
                      </a:solidFill>
                    </a:rPr>
                    <a:t>Convolved to Band Z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9934E55-8262-5645-8FD5-AE3D37A2A40B}"/>
                  </a:ext>
                </a:extLst>
              </p:cNvPr>
              <p:cNvGrpSpPr/>
              <p:nvPr/>
            </p:nvGrpSpPr>
            <p:grpSpPr>
              <a:xfrm>
                <a:off x="5502232" y="4293303"/>
                <a:ext cx="2317072" cy="518194"/>
                <a:chOff x="6712594" y="3825203"/>
                <a:chExt cx="2317072" cy="518194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32BE7D2D-1A32-4B48-A7DC-C585B205F435}"/>
                    </a:ext>
                  </a:extLst>
                </p:cNvPr>
                <p:cNvSpPr/>
                <p:nvPr/>
              </p:nvSpPr>
              <p:spPr>
                <a:xfrm>
                  <a:off x="6712594" y="3825203"/>
                  <a:ext cx="2317072" cy="51819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23169F1-869C-FA4E-9296-ACB8FEF24E8E}"/>
                    </a:ext>
                  </a:extLst>
                </p:cNvPr>
                <p:cNvSpPr txBox="1"/>
                <p:nvPr/>
              </p:nvSpPr>
              <p:spPr>
                <a:xfrm>
                  <a:off x="7008998" y="3864000"/>
                  <a:ext cx="1966920" cy="44935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</a:ln>
                <a:effectLst>
                  <a:softEdge rad="0"/>
                </a:effectLst>
              </p:spPr>
              <p:txBody>
                <a:bodyPr wrap="square" lIns="18288" tIns="9144" rIns="18288" bIns="9144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70C0"/>
                      </a:solidFill>
                    </a:rPr>
                    <a:t>HIRES Fusion Radiance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0070C0"/>
                      </a:solidFill>
                    </a:rPr>
                    <a:t>At Imager Band Z</a:t>
                  </a:r>
                </a:p>
              </p:txBody>
            </p:sp>
          </p:grpSp>
        </p:grp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9A485BC-B7B2-C541-A382-813CBBEF048F}"/>
                </a:ext>
              </a:extLst>
            </p:cNvPr>
            <p:cNvSpPr/>
            <p:nvPr/>
          </p:nvSpPr>
          <p:spPr>
            <a:xfrm>
              <a:off x="5544122" y="1864940"/>
              <a:ext cx="2350791" cy="56279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5393080-A102-764C-A887-1E1ED362C079}"/>
              </a:ext>
            </a:extLst>
          </p:cNvPr>
          <p:cNvSpPr txBox="1"/>
          <p:nvPr/>
        </p:nvSpPr>
        <p:spPr>
          <a:xfrm>
            <a:off x="9622" y="4940937"/>
            <a:ext cx="2401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LORES/HIRES … low/high spatial resolution</a:t>
            </a:r>
          </a:p>
        </p:txBody>
      </p:sp>
      <p:pic>
        <p:nvPicPr>
          <p:cNvPr id="54" name="Picture 53" descr="Figure3_row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7" t="5958" r="24847"/>
          <a:stretch/>
        </p:blipFill>
        <p:spPr>
          <a:xfrm>
            <a:off x="76202" y="3193644"/>
            <a:ext cx="1099645" cy="105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7179" r="9576"/>
          <a:stretch/>
        </p:blipFill>
        <p:spPr>
          <a:xfrm>
            <a:off x="691729" y="2247900"/>
            <a:ext cx="965468" cy="9745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4A7A47-D105-3062-40C4-BF6195BBE8F7}"/>
              </a:ext>
            </a:extLst>
          </p:cNvPr>
          <p:cNvSpPr txBox="1">
            <a:spLocks/>
          </p:cNvSpPr>
          <p:nvPr/>
        </p:nvSpPr>
        <p:spPr>
          <a:xfrm>
            <a:off x="457200" y="2667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4776A4-5930-853B-7AEF-1E7B46C0D9CC}"/>
              </a:ext>
            </a:extLst>
          </p:cNvPr>
          <p:cNvSpPr txBox="1">
            <a:spLocks/>
          </p:cNvSpPr>
          <p:nvPr/>
        </p:nvSpPr>
        <p:spPr>
          <a:xfrm>
            <a:off x="609600" y="419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8381D-D902-DD34-5CAE-90DF8AE3F917}"/>
              </a:ext>
            </a:extLst>
          </p:cNvPr>
          <p:cNvSpPr txBox="1"/>
          <p:nvPr/>
        </p:nvSpPr>
        <p:spPr>
          <a:xfrm>
            <a:off x="3505202" y="4004634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(Bentley, 1975)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A5B88-9017-3590-5E12-8B7854EC1073}"/>
              </a:ext>
            </a:extLst>
          </p:cNvPr>
          <p:cNvSpPr txBox="1"/>
          <p:nvPr/>
        </p:nvSpPr>
        <p:spPr>
          <a:xfrm>
            <a:off x="1437425" y="4543403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N=5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33804D-D76D-F602-08C7-7C57BF7ED41C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Imager+Sounder</a:t>
            </a:r>
            <a: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Spatial Fusion Schematics</a:t>
            </a:r>
            <a:br>
              <a:rPr lang="en-US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en-US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663E4-506F-8597-DA94-1C3EEFDC511B}"/>
              </a:ext>
            </a:extLst>
          </p:cNvPr>
          <p:cNvSpPr txBox="1"/>
          <p:nvPr/>
        </p:nvSpPr>
        <p:spPr>
          <a:xfrm>
            <a:off x="3886200" y="5367635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(Cross et al. 2013, Weisz et al. 2017)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92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493D7F-48D8-F14A-B0C1-00C374B63B86}"/>
              </a:ext>
            </a:extLst>
          </p:cNvPr>
          <p:cNvSpPr txBox="1"/>
          <p:nvPr/>
        </p:nvSpPr>
        <p:spPr>
          <a:xfrm>
            <a:off x="160272" y="952500"/>
            <a:ext cx="28060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Imager+sounder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radiance fusion</a:t>
            </a:r>
            <a:r>
              <a:rPr lang="en-US" baseline="30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applied to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to construct missing VIIRS CO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and H</a:t>
            </a:r>
            <a:r>
              <a:rPr lang="en-US" baseline="-25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 absorption bands (i.e., MODIS-like bands).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Can be applied to various instrument pairs (e.g., AVHRR+IASI, AVHRR+HIRS, VIIRS+TROPOMI,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ABI+CrIS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93231-289E-3740-8E1A-EE9603C2C72E}"/>
              </a:ext>
            </a:extLst>
          </p:cNvPr>
          <p:cNvSpPr txBox="1"/>
          <p:nvPr/>
        </p:nvSpPr>
        <p:spPr>
          <a:xfrm>
            <a:off x="3697163" y="496562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4F872C-6D75-63BC-DB3C-69322A75FC7E}"/>
              </a:ext>
            </a:extLst>
          </p:cNvPr>
          <p:cNvSpPr txBox="1"/>
          <p:nvPr/>
        </p:nvSpPr>
        <p:spPr>
          <a:xfrm>
            <a:off x="1774663" y="181507"/>
            <a:ext cx="5594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Imager+Sounder</a:t>
            </a: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Radiance Fusion Example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A0009D-82D9-CACA-4AE2-031EA7D2B3E5}"/>
              </a:ext>
            </a:extLst>
          </p:cNvPr>
          <p:cNvGrpSpPr/>
          <p:nvPr/>
        </p:nvGrpSpPr>
        <p:grpSpPr>
          <a:xfrm>
            <a:off x="3200401" y="723900"/>
            <a:ext cx="5807277" cy="4414851"/>
            <a:chOff x="4267201" y="584197"/>
            <a:chExt cx="7743035" cy="5886469"/>
          </a:xfrm>
        </p:grpSpPr>
        <p:pic>
          <p:nvPicPr>
            <p:cNvPr id="18" name="Picture 17" descr="Surface chart&#10;&#10;Description automatically generated with low confidence">
              <a:extLst>
                <a:ext uri="{FF2B5EF4-FFF2-40B4-BE49-F238E27FC236}">
                  <a16:creationId xmlns:a16="http://schemas.microsoft.com/office/drawing/2014/main" id="{9C2758A3-978B-BC36-CBDD-E1D4E6CA9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7504" y="962080"/>
              <a:ext cx="7422732" cy="5508586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72519D-CD2A-6530-79A3-DB10ECC09E4B}"/>
                </a:ext>
              </a:extLst>
            </p:cNvPr>
            <p:cNvGrpSpPr/>
            <p:nvPr/>
          </p:nvGrpSpPr>
          <p:grpSpPr>
            <a:xfrm>
              <a:off x="4267201" y="584197"/>
              <a:ext cx="7040320" cy="5227602"/>
              <a:chOff x="4267201" y="584197"/>
              <a:chExt cx="7040320" cy="522760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4EDD0C-17F1-B14A-72D8-C4004DA6DE18}"/>
                  </a:ext>
                </a:extLst>
              </p:cNvPr>
              <p:cNvSpPr txBox="1"/>
              <p:nvPr/>
            </p:nvSpPr>
            <p:spPr>
              <a:xfrm>
                <a:off x="4897173" y="584200"/>
                <a:ext cx="215982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Convolved </a:t>
                </a:r>
                <a:r>
                  <a:rPr lang="en-US" sz="1400" b="1" dirty="0" err="1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CrIS</a:t>
                </a:r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 Rad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1B21689-3073-5A28-D60A-ACB0DF1C3BC7}"/>
                  </a:ext>
                </a:extLst>
              </p:cNvPr>
              <p:cNvSpPr txBox="1"/>
              <p:nvPr/>
            </p:nvSpPr>
            <p:spPr>
              <a:xfrm>
                <a:off x="7183172" y="584197"/>
                <a:ext cx="2389800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VIIRS/</a:t>
                </a:r>
                <a:r>
                  <a:rPr lang="en-US" sz="1400" b="1" dirty="0" err="1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CrIS</a:t>
                </a:r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 Fusion Rad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A1BA5A-FB10-664F-169F-999F3D770E3E}"/>
                  </a:ext>
                </a:extLst>
              </p:cNvPr>
              <p:cNvSpPr txBox="1"/>
              <p:nvPr/>
            </p:nvSpPr>
            <p:spPr>
              <a:xfrm>
                <a:off x="9926373" y="584197"/>
                <a:ext cx="1381148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MODIS Rad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6C86FF3-CD66-D6C3-38C6-C70C16A25DCE}"/>
                  </a:ext>
                </a:extLst>
              </p:cNvPr>
              <p:cNvSpPr txBox="1"/>
              <p:nvPr/>
            </p:nvSpPr>
            <p:spPr>
              <a:xfrm>
                <a:off x="4267201" y="1645920"/>
                <a:ext cx="639663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13716" rIns="13716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Band 25</a:t>
                </a:r>
              </a:p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4.52 𝜇m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982CE79-C1B1-B1B8-D72F-BA87D6234EC4}"/>
                  </a:ext>
                </a:extLst>
              </p:cNvPr>
              <p:cNvSpPr txBox="1"/>
              <p:nvPr/>
            </p:nvSpPr>
            <p:spPr>
              <a:xfrm>
                <a:off x="4267201" y="3429002"/>
                <a:ext cx="639663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13716" rIns="13716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Band 27</a:t>
                </a:r>
              </a:p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6.72 𝜇m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C9097D2-D996-2C95-65D3-5B89243C2C7C}"/>
                  </a:ext>
                </a:extLst>
              </p:cNvPr>
              <p:cNvSpPr txBox="1"/>
              <p:nvPr/>
            </p:nvSpPr>
            <p:spPr>
              <a:xfrm>
                <a:off x="4267201" y="5257802"/>
                <a:ext cx="731568" cy="553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13716" rIns="13716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Band 35</a:t>
                </a:r>
              </a:p>
              <a:p>
                <a:pPr algn="ctr"/>
                <a:r>
                  <a:rPr lang="en-US" sz="1050" dirty="0">
                    <a:solidFill>
                      <a:schemeClr val="bg2"/>
                    </a:solidFill>
                  </a:rPr>
                  <a:t>13.94 𝜇m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C75266-797F-7000-622D-8D38A07A2DEC}"/>
              </a:ext>
            </a:extLst>
          </p:cNvPr>
          <p:cNvSpPr txBox="1"/>
          <p:nvPr/>
        </p:nvSpPr>
        <p:spPr>
          <a:xfrm>
            <a:off x="4953000" y="5367635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(Weisz et al. 2017)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80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1881DC6-68AB-068C-8D61-D5B4670DD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30340"/>
              </p:ext>
            </p:extLst>
          </p:nvPr>
        </p:nvGraphicFramePr>
        <p:xfrm>
          <a:off x="990600" y="911350"/>
          <a:ext cx="7162800" cy="384953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714326">
                  <a:extLst>
                    <a:ext uri="{9D8B030D-6E8A-4147-A177-3AD203B41FA5}">
                      <a16:colId xmlns:a16="http://schemas.microsoft.com/office/drawing/2014/main" val="1151714756"/>
                    </a:ext>
                  </a:extLst>
                </a:gridCol>
                <a:gridCol w="1484851">
                  <a:extLst>
                    <a:ext uri="{9D8B030D-6E8A-4147-A177-3AD203B41FA5}">
                      <a16:colId xmlns:a16="http://schemas.microsoft.com/office/drawing/2014/main" val="1585728614"/>
                    </a:ext>
                  </a:extLst>
                </a:gridCol>
                <a:gridCol w="1099589">
                  <a:extLst>
                    <a:ext uri="{9D8B030D-6E8A-4147-A177-3AD203B41FA5}">
                      <a16:colId xmlns:a16="http://schemas.microsoft.com/office/drawing/2014/main" val="959327117"/>
                    </a:ext>
                  </a:extLst>
                </a:gridCol>
                <a:gridCol w="1578034">
                  <a:extLst>
                    <a:ext uri="{9D8B030D-6E8A-4147-A177-3AD203B41FA5}">
                      <a16:colId xmlns:a16="http://schemas.microsoft.com/office/drawing/2014/main" val="11993328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94865067"/>
                    </a:ext>
                  </a:extLst>
                </a:gridCol>
              </a:tblGrid>
              <a:tr h="21717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MODIS Infrared bands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C00000"/>
                          </a:solidFill>
                          <a:effectLst/>
                        </a:rPr>
                        <a:t>VIIRS+CrIS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 Fusion Infrared bands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</a:rPr>
                        <a:t>Primary Use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4609312"/>
                  </a:ext>
                </a:extLst>
              </a:tr>
              <a:tr h="4519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band 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Central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Wavelength [µm]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band 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Central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Wavelength [µm]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4876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4.05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M13</a:t>
                      </a:r>
                      <a:endParaRPr lang="en-US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4.05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Atmospheric temperature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554450"/>
                  </a:ext>
                </a:extLst>
              </a:tr>
              <a:tr h="2046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4.47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M24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4.47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Atmospheric temperature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3712992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4.52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M25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4.52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Atmospheric temperature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6313321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27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6.72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M27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6.72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Water vapor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1828193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28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7.33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M28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7.33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Water vapor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3619064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29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8.55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M14</a:t>
                      </a:r>
                      <a:endParaRPr lang="en-US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8.55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Surface and 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924601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30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9.73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M30 Fusion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9.73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Ozone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0146554"/>
                  </a:ext>
                </a:extLst>
              </a:tr>
              <a:tr h="40928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31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11.03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M15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M15 Fusion**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10.76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Surface and 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0765691"/>
                  </a:ext>
                </a:extLst>
              </a:tr>
              <a:tr h="40928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12.02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M16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70C0"/>
                          </a:solidFill>
                          <a:effectLst/>
                        </a:rPr>
                        <a:t>M16 Fusion**</a:t>
                      </a:r>
                      <a:endParaRPr lang="en-US" sz="12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12.01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Surface and 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2239606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13.34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M33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13.34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5118480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13.64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M34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13.64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6006770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35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13.94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M35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13.94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7315056"/>
                  </a:ext>
                </a:extLst>
              </a:tr>
              <a:tr h="2157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36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14.23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M36 Fusion*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14.23</a:t>
                      </a:r>
                      <a:endParaRPr lang="en-US" sz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Cloud properties</a:t>
                      </a:r>
                      <a:endParaRPr lang="en-US" sz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89242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B564E39-4E43-8E24-D8B1-E261CF8A89E1}"/>
              </a:ext>
            </a:extLst>
          </p:cNvPr>
          <p:cNvSpPr txBox="1"/>
          <p:nvPr/>
        </p:nvSpPr>
        <p:spPr>
          <a:xfrm>
            <a:off x="3657602" y="4772680"/>
            <a:ext cx="5291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*FSNRAD_SS subset for the CERES team</a:t>
            </a:r>
          </a:p>
          <a:p>
            <a:r>
              <a:rPr lang="en-US" sz="1400" dirty="0">
                <a:solidFill>
                  <a:srgbClr val="0070C0"/>
                </a:solidFill>
              </a:rPr>
              <a:t>**BT diff for M15 and M16 are also provided  for uncertainty estimate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1751BF-A0CE-86FF-176C-8EA336B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8100"/>
            <a:ext cx="9448800" cy="85725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FSNRAD Product (on full VIIRS spatial resolution)</a:t>
            </a:r>
          </a:p>
        </p:txBody>
      </p:sp>
    </p:spTree>
    <p:extLst>
      <p:ext uri="{BB962C8B-B14F-4D97-AF65-F5344CB8AC3E}">
        <p14:creationId xmlns:p14="http://schemas.microsoft.com/office/powerpoint/2010/main" val="20614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7EDFBD-7D19-A4B9-BCD2-4364F880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Status of the </a:t>
            </a:r>
            <a:r>
              <a:rPr lang="en-US" sz="36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VIIRS+CrIS</a:t>
            </a:r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FSNRAD products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20377-5753-2CE2-B995-8C2C781C919D}"/>
              </a:ext>
            </a:extLst>
          </p:cNvPr>
          <p:cNvSpPr txBox="1"/>
          <p:nvPr/>
        </p:nvSpPr>
        <p:spPr>
          <a:xfrm>
            <a:off x="152138" y="1185595"/>
            <a:ext cx="6934462" cy="426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V1 released at NASA LAADS DAAC: 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2019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V2 released at NASA LAADS DAAC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March 8, 2022</a:t>
            </a:r>
          </a:p>
          <a:p>
            <a:pPr marL="1200120" lvl="2" indent="-28574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DOI: 10.5067/VIIRS/FSNRAD_L2_VIIRS_CRIS_SNPP.002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Subsetter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products are available at A-SIPS: </a:t>
            </a:r>
          </a:p>
          <a:p>
            <a:pPr marL="1200121" lvl="2" indent="-28574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https://sips.ssec.wisc.edu/#/products/availability;id=14372</a:t>
            </a: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Note for SNPP: </a:t>
            </a:r>
            <a:r>
              <a:rPr lang="en-US" sz="16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anomaly in LW data </a:t>
            </a:r>
          </a:p>
          <a:p>
            <a:pPr marL="742931" lvl="1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May 21 –July 12, 2021: fill value for Band 30-36     (anomaly of </a:t>
            </a:r>
            <a:r>
              <a:rPr lang="en-US" sz="14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CrIS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LW channels)</a:t>
            </a:r>
          </a:p>
          <a:p>
            <a:pPr marL="742931" lvl="1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July 14, 2021  -                fill value for Band 27, 28, B30-36 restored (Side 1 -&gt; Side 2)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F7BDE9-442E-F032-E990-7A0438EFA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526240"/>
              </p:ext>
            </p:extLst>
          </p:nvPr>
        </p:nvGraphicFramePr>
        <p:xfrm>
          <a:off x="654094" y="3089910"/>
          <a:ext cx="7835812" cy="1520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1992">
                  <a:extLst>
                    <a:ext uri="{9D8B030D-6E8A-4147-A177-3AD203B41FA5}">
                      <a16:colId xmlns:a16="http://schemas.microsoft.com/office/drawing/2014/main" val="3724698943"/>
                    </a:ext>
                  </a:extLst>
                </a:gridCol>
                <a:gridCol w="3393349">
                  <a:extLst>
                    <a:ext uri="{9D8B030D-6E8A-4147-A177-3AD203B41FA5}">
                      <a16:colId xmlns:a16="http://schemas.microsoft.com/office/drawing/2014/main" val="3912953086"/>
                    </a:ext>
                  </a:extLst>
                </a:gridCol>
                <a:gridCol w="1420471">
                  <a:extLst>
                    <a:ext uri="{9D8B030D-6E8A-4147-A177-3AD203B41FA5}">
                      <a16:colId xmlns:a16="http://schemas.microsoft.com/office/drawing/2014/main" val="3325857566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Product Name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Description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Available at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678743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FSNRAD_L2_VIIRS_CRIS_SNPP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S-NPP/VIIRS Fusion Radiances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LAADS DAAC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972207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FSNRAD_L2_VIIRS_CRIS_NOAA20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NOAA20/VIIRS Fusion Radiances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LAADS DAAC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65988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FSNRAD_L2_VIIRS_CRIS_SS_SNPP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S-NPP/VIIRS Subsetted Fusion Radiances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Atmosphere-SIPS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8552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FSNRAD_L2_VIIRS_CRIS_SS_NOAA20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NOAA20/VIIRS </a:t>
                      </a:r>
                      <a:r>
                        <a:rPr lang="en-US" sz="1400" dirty="0" err="1">
                          <a:effectLst/>
                        </a:rPr>
                        <a:t>Subsetted</a:t>
                      </a:r>
                      <a:r>
                        <a:rPr lang="en-US" sz="1400" dirty="0">
                          <a:effectLst/>
                        </a:rPr>
                        <a:t> Fusion Radiances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Atmosphere-SIPS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6303607"/>
                  </a:ext>
                </a:extLst>
              </a:tr>
            </a:tbl>
          </a:graphicData>
        </a:graphic>
      </p:graphicFrame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6594136-C5EF-4DED-A8E3-F7DFD64AC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053" y="1104900"/>
            <a:ext cx="1236687" cy="11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4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E989-DBFA-5510-264A-A746CA14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64" y="1181100"/>
            <a:ext cx="2514600" cy="8572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V2 update: Decreasing surface effect </a:t>
            </a:r>
            <a:b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 WV bands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2BFC10-13B9-CA65-A3C0-2BAF50137BAA}"/>
              </a:ext>
            </a:extLst>
          </p:cNvPr>
          <p:cNvGrpSpPr/>
          <p:nvPr/>
        </p:nvGrpSpPr>
        <p:grpSpPr>
          <a:xfrm>
            <a:off x="173627" y="596358"/>
            <a:ext cx="8628108" cy="4318542"/>
            <a:chOff x="173627" y="539208"/>
            <a:chExt cx="8628108" cy="4318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26125B-B825-5282-5555-018051873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24081" r="65377" b="25421"/>
            <a:stretch/>
          </p:blipFill>
          <p:spPr bwMode="auto">
            <a:xfrm>
              <a:off x="173627" y="539208"/>
              <a:ext cx="3200400" cy="2809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23F809-B6AC-C96B-EAA6-119F9AFC7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5" t="24081" r="4285" b="25421"/>
            <a:stretch/>
          </p:blipFill>
          <p:spPr bwMode="auto">
            <a:xfrm>
              <a:off x="5670101" y="561975"/>
              <a:ext cx="3131634" cy="2809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D53B6B-6B78-66AE-6CF1-6AF56D054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5" t="25828" r="6963" b="23089"/>
            <a:stretch/>
          </p:blipFill>
          <p:spPr bwMode="auto">
            <a:xfrm>
              <a:off x="4376119" y="3152775"/>
              <a:ext cx="1719881" cy="1704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620755-CC0C-9CBB-EB5E-0E2134FC32F8}"/>
                </a:ext>
              </a:extLst>
            </p:cNvPr>
            <p:cNvSpPr/>
            <p:nvPr/>
          </p:nvSpPr>
          <p:spPr>
            <a:xfrm>
              <a:off x="7007318" y="2266950"/>
              <a:ext cx="457200" cy="304800"/>
            </a:xfrm>
            <a:prstGeom prst="rect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B64EC0-8DCB-6E22-051E-4823B6D5F4DA}"/>
                </a:ext>
              </a:extLst>
            </p:cNvPr>
            <p:cNvSpPr/>
            <p:nvPr/>
          </p:nvSpPr>
          <p:spPr>
            <a:xfrm>
              <a:off x="1600200" y="2266950"/>
              <a:ext cx="457200" cy="304800"/>
            </a:xfrm>
            <a:prstGeom prst="rect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2D9099-0C59-ADBB-068A-2EFF52CA4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" t="25828" r="65399" b="23089"/>
            <a:stretch/>
          </p:blipFill>
          <p:spPr bwMode="auto">
            <a:xfrm>
              <a:off x="2590800" y="3152775"/>
              <a:ext cx="1828800" cy="1704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153ACD6-B551-BC9F-81FC-82ACB5978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2645627"/>
              <a:ext cx="1133902" cy="19835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708B3DE-0FFB-39EC-73E6-3A7B473DBA0C}"/>
                </a:ext>
              </a:extLst>
            </p:cNvPr>
            <p:cNvCxnSpPr>
              <a:cxnSpLocks/>
            </p:cNvCxnSpPr>
            <p:nvPr/>
          </p:nvCxnSpPr>
          <p:spPr>
            <a:xfrm>
              <a:off x="2057400" y="2340827"/>
              <a:ext cx="2228520" cy="916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23447C-F062-D8BB-6D51-A97CB64EEAF6}"/>
                </a:ext>
              </a:extLst>
            </p:cNvPr>
            <p:cNvCxnSpPr/>
            <p:nvPr/>
          </p:nvCxnSpPr>
          <p:spPr>
            <a:xfrm flipH="1">
              <a:off x="4528519" y="2340827"/>
              <a:ext cx="2478799" cy="916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1CABF2B-9C65-0282-666D-91F9F6AA50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2519" y="2654455"/>
              <a:ext cx="1411999" cy="19746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E2A272-F597-415A-FC17-0F6A1DCA80F5}"/>
                </a:ext>
              </a:extLst>
            </p:cNvPr>
            <p:cNvSpPr txBox="1"/>
            <p:nvPr/>
          </p:nvSpPr>
          <p:spPr>
            <a:xfrm>
              <a:off x="515352" y="2654455"/>
              <a:ext cx="478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V1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331C62-BCFA-FEF1-DF92-C83620C8F041}"/>
                </a:ext>
              </a:extLst>
            </p:cNvPr>
            <p:cNvSpPr txBox="1"/>
            <p:nvPr/>
          </p:nvSpPr>
          <p:spPr>
            <a:xfrm>
              <a:off x="5970328" y="2647950"/>
              <a:ext cx="478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V2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10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ke, arthropod, invertebrate, dessert&#10;&#10;Description automatically generated">
            <a:extLst>
              <a:ext uri="{FF2B5EF4-FFF2-40B4-BE49-F238E27FC236}">
                <a16:creationId xmlns:a16="http://schemas.microsoft.com/office/drawing/2014/main" id="{B700CBFC-A38F-68BE-14BF-E00567F2E0C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38100"/>
            <a:ext cx="9144000" cy="2590800"/>
          </a:xfrm>
          <a:prstGeom prst="rect">
            <a:avLst/>
          </a:prstGeom>
        </p:spPr>
      </p:pic>
      <p:pic>
        <p:nvPicPr>
          <p:cNvPr id="8" name="Picture 7" descr="A close up of a crystal&#10;&#10;Description automatically generated with low confidence">
            <a:extLst>
              <a:ext uri="{FF2B5EF4-FFF2-40B4-BE49-F238E27FC236}">
                <a16:creationId xmlns:a16="http://schemas.microsoft.com/office/drawing/2014/main" id="{53AAF964-2E69-322F-CFAB-413A9AE4C81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2781300"/>
            <a:ext cx="9144000" cy="259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E55572-BB83-A62B-1584-4B89633855E7}"/>
              </a:ext>
            </a:extLst>
          </p:cNvPr>
          <p:cNvSpPr txBox="1"/>
          <p:nvPr/>
        </p:nvSpPr>
        <p:spPr>
          <a:xfrm>
            <a:off x="0" y="114300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Aqua/MODIS B27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36187-F87F-E609-B4CE-F8AABFBDDF50}"/>
              </a:ext>
            </a:extLst>
          </p:cNvPr>
          <p:cNvSpPr txBox="1"/>
          <p:nvPr/>
        </p:nvSpPr>
        <p:spPr>
          <a:xfrm>
            <a:off x="0" y="28091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N20/FUS V1 B27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743FF-2313-052C-F414-50CA3A9F24D1}"/>
              </a:ext>
            </a:extLst>
          </p:cNvPr>
          <p:cNvSpPr txBox="1"/>
          <p:nvPr/>
        </p:nvSpPr>
        <p:spPr>
          <a:xfrm>
            <a:off x="8085698" y="114300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 26, 2021</a:t>
            </a:r>
          </a:p>
        </p:txBody>
      </p:sp>
      <p:pic>
        <p:nvPicPr>
          <p:cNvPr id="13" name="Picture 12" descr="Rectangle&#10;&#10;Description automatically generated">
            <a:extLst>
              <a:ext uri="{FF2B5EF4-FFF2-40B4-BE49-F238E27FC236}">
                <a16:creationId xmlns:a16="http://schemas.microsoft.com/office/drawing/2014/main" id="{588FC081-D0E7-48F8-C7CA-31DF7F229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65" y="2476500"/>
            <a:ext cx="153733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97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rystal&#10;&#10;Description automatically generated with medium confidence">
            <a:extLst>
              <a:ext uri="{FF2B5EF4-FFF2-40B4-BE49-F238E27FC236}">
                <a16:creationId xmlns:a16="http://schemas.microsoft.com/office/drawing/2014/main" id="{24394D6B-807E-7D7E-5794-BF22B28CBE0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2781300"/>
            <a:ext cx="9144000" cy="2590800"/>
          </a:xfrm>
          <a:prstGeom prst="rect">
            <a:avLst/>
          </a:prstGeom>
        </p:spPr>
      </p:pic>
      <p:pic>
        <p:nvPicPr>
          <p:cNvPr id="7" name="Picture 6" descr="A picture containing cake, arthropod, invertebrate, dessert&#10;&#10;Description automatically generated">
            <a:extLst>
              <a:ext uri="{FF2B5EF4-FFF2-40B4-BE49-F238E27FC236}">
                <a16:creationId xmlns:a16="http://schemas.microsoft.com/office/drawing/2014/main" id="{F068BF5D-FF5C-EC14-8206-00951410A69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0" y="38100"/>
            <a:ext cx="91440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B5A9EA-7CE4-A50F-9C90-61157B38C22C}"/>
              </a:ext>
            </a:extLst>
          </p:cNvPr>
          <p:cNvSpPr txBox="1"/>
          <p:nvPr/>
        </p:nvSpPr>
        <p:spPr>
          <a:xfrm>
            <a:off x="0" y="114301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Aqua/MODIS B27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63D40-AE0A-705B-79F9-7FCAC28161DB}"/>
              </a:ext>
            </a:extLst>
          </p:cNvPr>
          <p:cNvSpPr txBox="1"/>
          <p:nvPr/>
        </p:nvSpPr>
        <p:spPr>
          <a:xfrm>
            <a:off x="0" y="28091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N20/FUS V2 B27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C34EA-05E0-474F-06AD-81767413434A}"/>
              </a:ext>
            </a:extLst>
          </p:cNvPr>
          <p:cNvSpPr txBox="1"/>
          <p:nvPr/>
        </p:nvSpPr>
        <p:spPr>
          <a:xfrm>
            <a:off x="8085698" y="114301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 26, 2021</a:t>
            </a:r>
          </a:p>
        </p:txBody>
      </p:sp>
      <p:pic>
        <p:nvPicPr>
          <p:cNvPr id="12" name="Picture 11" descr="Rectangle&#10;&#10;Description automatically generated">
            <a:extLst>
              <a:ext uri="{FF2B5EF4-FFF2-40B4-BE49-F238E27FC236}">
                <a16:creationId xmlns:a16="http://schemas.microsoft.com/office/drawing/2014/main" id="{022297CE-B101-07D7-7EAF-3D2497759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67" y="2476500"/>
            <a:ext cx="153733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86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6.9|9.9|7.2"/>
</p:tagLst>
</file>

<file path=ppt/theme/theme1.xml><?xml version="1.0" encoding="utf-8"?>
<a:theme xmlns:a="http://schemas.openxmlformats.org/drawingml/2006/main" name="SSEC power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SSEC powerpoint template 2</Template>
  <TotalTime>5542</TotalTime>
  <Words>2082</Words>
  <Application>Microsoft Macintosh PowerPoint</Application>
  <PresentationFormat>On-screen Show (16:10)</PresentationFormat>
  <Paragraphs>244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</vt:lpstr>
      <vt:lpstr>Times New Roman</vt:lpstr>
      <vt:lpstr>SSEC powerpoint template 2</vt:lpstr>
      <vt:lpstr>  E. Eva Borbas, Elisabeth Weisz,  W. Paul Menzel, Chris Moeller,  Geoff Cureton*, Greg Quinn*, and Bryan Baum**  Space Science and Engineering Center, University of Wisconsin-Madison *NASA Atmosphere-SIPS **Retired</vt:lpstr>
      <vt:lpstr>Goal</vt:lpstr>
      <vt:lpstr>PowerPoint Presentation</vt:lpstr>
      <vt:lpstr>PowerPoint Presentation</vt:lpstr>
      <vt:lpstr>VIIRS+CrIS FSNRAD Product (on full VIIRS spatial resolution)</vt:lpstr>
      <vt:lpstr>Status of the VIIRS+CrIS FSNRAD products</vt:lpstr>
      <vt:lpstr>V2 update: Decreasing surface effect  in WV bands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 Application</vt:lpstr>
      <vt:lpstr>PowerPoint Presentation</vt:lpstr>
      <vt:lpstr>MOD07 TPW Application</vt:lpstr>
      <vt:lpstr>MOD07 TPW Application (cont.)</vt:lpstr>
      <vt:lpstr>PATMOS-X Application</vt:lpstr>
      <vt:lpstr>Other Applications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Winiecki</dc:creator>
  <cp:lastModifiedBy>E. Eva Borbas</cp:lastModifiedBy>
  <cp:revision>232</cp:revision>
  <dcterms:created xsi:type="dcterms:W3CDTF">2016-11-22T14:50:34Z</dcterms:created>
  <dcterms:modified xsi:type="dcterms:W3CDTF">2023-05-03T19:35:45Z</dcterms:modified>
</cp:coreProperties>
</file>