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media1.gif" ContentType="video/unknown"/>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 id="2147483723" r:id="rId7"/>
    <p:sldMasterId id="2147483737" r:id="rId8"/>
    <p:sldMasterId id="2147483751" r:id="rId9"/>
    <p:sldMasterId id="2147483763" r:id="rId10"/>
    <p:sldMasterId id="2147483776" r:id="rId11"/>
    <p:sldMasterId id="2147483789" r:id="rId12"/>
    <p:sldMasterId id="2147483803" r:id="rId13"/>
    <p:sldMasterId id="2147483817" r:id="rId14"/>
    <p:sldMasterId id="2147483829" r:id="rId15"/>
    <p:sldMasterId id="2147483841" r:id="rId16"/>
    <p:sldMasterId id="2147483850" r:id="rId17"/>
    <p:sldMasterId id="2147483863" r:id="rId18"/>
  </p:sldMasterIdLst>
  <p:notesMasterIdLst>
    <p:notesMasterId r:id="rId68"/>
  </p:notesMasterIdLst>
  <p:sldIdLst>
    <p:sldId id="256" r:id="rId19"/>
    <p:sldId id="257" r:id="rId20"/>
    <p:sldId id="258" r:id="rId21"/>
    <p:sldId id="259" r:id="rId22"/>
    <p:sldId id="260" r:id="rId23"/>
    <p:sldId id="262" r:id="rId24"/>
    <p:sldId id="261" r:id="rId25"/>
    <p:sldId id="263" r:id="rId26"/>
    <p:sldId id="264" r:id="rId27"/>
    <p:sldId id="287" r:id="rId28"/>
    <p:sldId id="265" r:id="rId29"/>
    <p:sldId id="266" r:id="rId30"/>
    <p:sldId id="282" r:id="rId31"/>
    <p:sldId id="283" r:id="rId32"/>
    <p:sldId id="304" r:id="rId33"/>
    <p:sldId id="299" r:id="rId34"/>
    <p:sldId id="284" r:id="rId35"/>
    <p:sldId id="285" r:id="rId36"/>
    <p:sldId id="286" r:id="rId37"/>
    <p:sldId id="267" r:id="rId38"/>
    <p:sldId id="295" r:id="rId39"/>
    <p:sldId id="291" r:id="rId40"/>
    <p:sldId id="292" r:id="rId41"/>
    <p:sldId id="293" r:id="rId42"/>
    <p:sldId id="294" r:id="rId43"/>
    <p:sldId id="290" r:id="rId44"/>
    <p:sldId id="296" r:id="rId45"/>
    <p:sldId id="268" r:id="rId46"/>
    <p:sldId id="279" r:id="rId47"/>
    <p:sldId id="280" r:id="rId48"/>
    <p:sldId id="302" r:id="rId49"/>
    <p:sldId id="281" r:id="rId50"/>
    <p:sldId id="289" r:id="rId51"/>
    <p:sldId id="269" r:id="rId52"/>
    <p:sldId id="270" r:id="rId53"/>
    <p:sldId id="271" r:id="rId54"/>
    <p:sldId id="297" r:id="rId55"/>
    <p:sldId id="298" r:id="rId56"/>
    <p:sldId id="288" r:id="rId57"/>
    <p:sldId id="272" r:id="rId58"/>
    <p:sldId id="273" r:id="rId59"/>
    <p:sldId id="274" r:id="rId60"/>
    <p:sldId id="275" r:id="rId61"/>
    <p:sldId id="276" r:id="rId62"/>
    <p:sldId id="300" r:id="rId63"/>
    <p:sldId id="301" r:id="rId64"/>
    <p:sldId id="277" r:id="rId65"/>
    <p:sldId id="278" r:id="rId66"/>
    <p:sldId id="303"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140" d="100"/>
          <a:sy n="140" d="100"/>
        </p:scale>
        <p:origin x="-161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31A2AE-2177-476C-8E7C-6C7A75B9EE97}" type="datetimeFigureOut">
              <a:rPr lang="en-US" smtClean="0"/>
              <a:t>5/15/2015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422209-9689-4CFB-A237-2553383876CC}" type="slidenum">
              <a:rPr lang="en-US" smtClean="0"/>
              <a:t>‹#›</a:t>
            </a:fld>
            <a:endParaRPr lang="en-US"/>
          </a:p>
        </p:txBody>
      </p:sp>
    </p:spTree>
    <p:extLst>
      <p:ext uri="{BB962C8B-B14F-4D97-AF65-F5344CB8AC3E}">
        <p14:creationId xmlns:p14="http://schemas.microsoft.com/office/powerpoint/2010/main" val="2901775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13</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14</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13121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17</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18</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fld id="{C3AF2D7B-623A-447D-B105-7B5BF175EBE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8145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24</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25</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26</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dirty="0" smtClean="0">
                <a:latin typeface="Arial" charset="0"/>
              </a:rPr>
              <a:t>http://cimss.ssec.wisc.edu/news/geo_image_anniversary.html</a:t>
            </a:r>
          </a:p>
        </p:txBody>
      </p:sp>
      <p:sp>
        <p:nvSpPr>
          <p:cNvPr id="190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36CFC4-3A41-4BC3-87F2-601E5BC6BE5F}" type="slidenum">
              <a:rPr lang="en-US" smtClean="0">
                <a:solidFill>
                  <a:prstClr val="black"/>
                </a:solidFill>
              </a:rPr>
              <a:pPr eaLnBrk="1" hangingPunct="1"/>
              <a:t>4</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32</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40</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Dr. Paul</a:t>
            </a:r>
            <a:r>
              <a:rPr lang="en-US" baseline="0" dirty="0" smtClean="0"/>
              <a:t> </a:t>
            </a:r>
            <a:r>
              <a:rPr lang="en-US" baseline="0" dirty="0" err="1" smtClean="0"/>
              <a:t>Menzel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20727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normAutofit fontScale="92500"/>
          </a:bodyPr>
          <a:lstStyle/>
          <a:p>
            <a:pPr defTabSz="913948">
              <a:defRPr/>
            </a:pPr>
            <a:r>
              <a:rPr lang="en-US" b="1" dirty="0" smtClean="0">
                <a:solidFill>
                  <a:srgbClr val="0000FF"/>
                </a:solidFill>
                <a:cs typeface="Calibri"/>
              </a:rPr>
              <a:t>GOES-R:  Benefits of Next Generation Environmental Monitoring - </a:t>
            </a:r>
            <a:r>
              <a:rPr lang="en-US" dirty="0" smtClean="0">
                <a:cs typeface="Calibri"/>
              </a:rPr>
              <a:t>Includes an overview of the mission, instruments, system and services, satellite synergy, the role of GOES-R in the Global Observing System as well an environmental monitoring section that addresses the benefits of GOES-R and the ability to monitor 13 unique hazards and phenomena. </a:t>
            </a:r>
          </a:p>
          <a:p>
            <a:pPr defTabSz="913948">
              <a:defRPr/>
            </a:pPr>
            <a:endParaRPr lang="en-US" b="1" dirty="0" smtClean="0">
              <a:latin typeface="Calibri" pitchFamily="34" charset="0"/>
              <a:ea typeface="ＭＳ Ｐゴシック"/>
              <a:cs typeface="ＭＳ Ｐゴシック"/>
            </a:endParaRPr>
          </a:p>
          <a:p>
            <a:pPr defTabSz="913948">
              <a:defRPr/>
            </a:pPr>
            <a:r>
              <a:rPr lang="en-US" b="1" dirty="0" smtClean="0">
                <a:latin typeface="Calibri" pitchFamily="34" charset="0"/>
                <a:ea typeface="ＭＳ Ｐゴシック"/>
                <a:cs typeface="ＭＳ Ｐゴシック"/>
              </a:rPr>
              <a:t>GOES-R 101 - </a:t>
            </a:r>
            <a:r>
              <a:rPr lang="en-US" dirty="0" smtClean="0">
                <a:latin typeface="Calibri" pitchFamily="34" charset="0"/>
                <a:ea typeface="ＭＳ Ｐゴシック"/>
                <a:cs typeface="ＭＳ Ｐゴシック"/>
              </a:rPr>
              <a:t>Targeted for Forecasters and anyone else interested in basic aspects of GOES-R </a:t>
            </a:r>
            <a:endParaRPr lang="en-US" i="0" dirty="0" smtClean="0"/>
          </a:p>
          <a:p>
            <a:pPr defTabSz="913948">
              <a:defRPr/>
            </a:pPr>
            <a:endParaRPr lang="en-US" dirty="0" smtClean="0"/>
          </a:p>
          <a:p>
            <a:pPr defTabSz="913948">
              <a:defRPr/>
            </a:pPr>
            <a:r>
              <a:rPr lang="en-US" b="1" dirty="0" smtClean="0">
                <a:cs typeface="Calibri"/>
              </a:rPr>
              <a:t>Satellite Hydrology and Meteorology (SHyMeT)</a:t>
            </a:r>
            <a:r>
              <a:rPr lang="en-US" dirty="0" smtClean="0">
                <a:cs typeface="Calibri"/>
              </a:rPr>
              <a:t> - Dedicated to operational satellite meteorology. The Forecaster track of the SHyMet course covers satellite imagery interpretation, including feature identification, water vapor channels, and what to expect on GOES-R.  There is a session on remote sensing data for operational hydrology as well as one relating to aviation hazards.  Other topics include an understanding of the Dvorak method in tropical cyclone analysis and the utility of cloud composites in forecasting</a:t>
            </a:r>
          </a:p>
          <a:p>
            <a:pPr defTabSz="913948">
              <a:defRPr/>
            </a:pPr>
            <a:endParaRPr lang="en-US" dirty="0" smtClean="0">
              <a:cs typeface="Calibri"/>
            </a:endParaRPr>
          </a:p>
          <a:p>
            <a:pPr defTabSz="913948">
              <a:defRPr/>
            </a:pPr>
            <a:r>
              <a:rPr lang="en-US" b="1" dirty="0" smtClean="0">
                <a:solidFill>
                  <a:srgbClr val="0000FF"/>
                </a:solidFill>
                <a:latin typeface="Calibri" pitchFamily="34" charset="0"/>
                <a:ea typeface="ＭＳ Ｐゴシック"/>
                <a:cs typeface="ＭＳ Ｐゴシック"/>
              </a:rPr>
              <a:t>CIMSS Satellite Meteorology for Grades 7-12</a:t>
            </a:r>
            <a:r>
              <a:rPr lang="en-US" b="1" dirty="0" smtClean="0">
                <a:latin typeface="Calibri" pitchFamily="34" charset="0"/>
                <a:ea typeface="ＭＳ Ｐゴシック"/>
                <a:cs typeface="ＭＳ Ｐゴシック"/>
              </a:rPr>
              <a:t> -</a:t>
            </a:r>
            <a:r>
              <a:rPr lang="en-US" dirty="0" smtClean="0">
                <a:latin typeface="Calibri" pitchFamily="34" charset="0"/>
              </a:rPr>
              <a:t>Meteorology is an excellent topic to introduce middle and high school students to geoscience, physics, chemistry, and applied mathematics. Satellite Meteorology provides scientists and educators with exciting tools for investigation, inquiry, analysis and stewardship.  </a:t>
            </a:r>
            <a:endParaRPr lang="en-US" dirty="0" smtClean="0">
              <a:latin typeface="Calibri" pitchFamily="34" charset="0"/>
              <a:ea typeface="ＭＳ Ｐゴシック"/>
              <a:cs typeface="ＭＳ Ｐゴシック"/>
            </a:endParaRPr>
          </a:p>
          <a:p>
            <a:pPr defTabSz="913948">
              <a:defRPr/>
            </a:pPr>
            <a:endParaRPr lang="en-US" dirty="0" smtClean="0">
              <a:cs typeface="Calibri"/>
            </a:endParaRPr>
          </a:p>
          <a:p>
            <a:pPr defTabSz="913948">
              <a:defRPr/>
            </a:pPr>
            <a:r>
              <a:rPr lang="en-US" dirty="0" smtClean="0"/>
              <a:t>Commerce Learning Center:  Forecasters can take these training courses and get credit for taking them</a:t>
            </a:r>
          </a:p>
          <a:p>
            <a:pPr defTabSz="913948">
              <a:defRPr/>
            </a:pPr>
            <a:r>
              <a:rPr lang="en-US" dirty="0" smtClean="0"/>
              <a:t/>
            </a:r>
            <a:br>
              <a:rPr lang="en-US" dirty="0" smtClean="0"/>
            </a:br>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08F7E9E-7893-483E-8F5D-3BD75BF98AB9}" type="slidenum">
              <a:rPr lang="en-US">
                <a:solidFill>
                  <a:prstClr val="black"/>
                </a:solidFill>
                <a:latin typeface="Arial" pitchFamily="34" charset="0"/>
                <a:ea typeface="ＭＳ Ｐゴシック" pitchFamily="34" charset="-128"/>
              </a:rPr>
              <a:pPr/>
              <a:t>45</a:t>
            </a:fld>
            <a:endParaRPr lang="en-US" dirty="0">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65687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Highlights added. </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712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http://journals.ametsoc.org/toc/bams/current</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0574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http://www.nasa.gov/multimedia/imagegallery/image_feature_1249.html#.VP4KiuGLXEM</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8953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r>
              <a:rPr lang="en-US" altLang="en-US" smtClean="0"/>
              <a:t>http://science.nasa.gov/missions/sms/</a:t>
            </a:r>
          </a:p>
        </p:txBody>
      </p:sp>
      <p:sp>
        <p:nvSpPr>
          <p:cNvPr id="19558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10A27B-3326-452A-92CA-6B357C86B5FD}" type="slidenum">
              <a:rPr lang="en-US" altLang="en-US" smtClean="0">
                <a:solidFill>
                  <a:prstClr val="black"/>
                </a:solidFill>
              </a:rPr>
              <a:pPr eaLnBrk="1" hangingPunct="1"/>
              <a:t>9</a:t>
            </a:fld>
            <a:endParaRPr lang="en-US" alt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11</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Master" Target="../slideMasters/slideMaster18.xml"/><Relationship Id="rId1" Type="http://schemas.openxmlformats.org/officeDocument/2006/relationships/tags" Target="../tags/tag2.xml"/><Relationship Id="rId4" Type="http://schemas.openxmlformats.org/officeDocument/2006/relationships/image" Target="../media/image14.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38BFB8-C0A3-4B69-8F92-1CB02CCBD02B}"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106814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8BFB8-C0A3-4B69-8F92-1CB02CCBD02B}"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13234969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4057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971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30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121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1942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8229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883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470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3770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63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8BFB8-C0A3-4B69-8F92-1CB02CCBD02B}"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35865485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7781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5866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2554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7145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655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434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1330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2547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79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11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721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3194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8257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9553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885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086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5233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33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7789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1658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358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0817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3575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128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2390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196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1622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8815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8381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277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6830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754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8715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1429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2074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0635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35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131820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30369320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495568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8359296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17631012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1878329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689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2579204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32473109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2664033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9541537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26065475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4627697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3595812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4479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795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010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6739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23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8739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1853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3922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1499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16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9708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3891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9604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740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5434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7363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7319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4603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7509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849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974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5107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27662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4014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85065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3272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605834" y="139225"/>
            <a:ext cx="456236" cy="457200"/>
          </a:xfrm>
          <a:prstGeom prst="rect">
            <a:avLst/>
          </a:prstGeom>
        </p:spPr>
      </p:pic>
    </p:spTree>
    <p:extLst>
      <p:ext uri="{BB962C8B-B14F-4D97-AF65-F5344CB8AC3E}">
        <p14:creationId xmlns:p14="http://schemas.microsoft.com/office/powerpoint/2010/main" val="9959084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110462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559641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8886829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9481444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5/15/2015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78763972"/>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95028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6333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5029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26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6704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4518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3747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259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833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9309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9736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2322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2964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7235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588081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38BFB8-C0A3-4B69-8F92-1CB02CCBD02B}"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2996886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1516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3F3FF"/>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930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1676400" y="39051"/>
            <a:ext cx="6019800" cy="875349"/>
          </a:xfrm>
        </p:spPr>
        <p:txBody>
          <a:bodyPr>
            <a:noAutofit/>
          </a:bodyPr>
          <a:lstStyle>
            <a:lvl1pPr>
              <a:defRPr sz="5400" b="1">
                <a:solidFill>
                  <a:schemeClr val="bg1"/>
                </a:solidFill>
              </a:defRPr>
            </a:lvl1pPr>
          </a:lstStyle>
          <a:p>
            <a:r>
              <a:rPr lang="en-US" dirty="0" smtClean="0"/>
              <a:t>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11" descr="C:\Users\bline\Desktop\spclogo.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337" y="115251"/>
            <a:ext cx="1540863" cy="722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03-med.png"/>
          <p:cNvPicPr>
            <a:picLocks noChangeAspect="1"/>
          </p:cNvPicPr>
          <p:nvPr userDrawn="1"/>
        </p:nvPicPr>
        <p:blipFill>
          <a:blip r:embed="rId4" cstate="print"/>
          <a:stretch>
            <a:fillRect/>
          </a:stretch>
        </p:blipFill>
        <p:spPr>
          <a:xfrm>
            <a:off x="7924800" y="0"/>
            <a:ext cx="990600" cy="864367"/>
          </a:xfrm>
          <a:prstGeom prst="rect">
            <a:avLst/>
          </a:prstGeom>
        </p:spPr>
      </p:pic>
      <p:cxnSp>
        <p:nvCxnSpPr>
          <p:cNvPr id="9" name="Straight Connector 8"/>
          <p:cNvCxnSpPr/>
          <p:nvPr userDrawn="1"/>
        </p:nvCxnSpPr>
        <p:spPr>
          <a:xfrm>
            <a:off x="0" y="914400"/>
            <a:ext cx="9144000" cy="0"/>
          </a:xfrm>
          <a:prstGeom prst="line">
            <a:avLst/>
          </a:prstGeom>
          <a:ln w="57150">
            <a:solidFill>
              <a:srgbClr val="C0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2862724"/>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5801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2019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4736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8188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6702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2055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5060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6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282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386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216619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285826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3537883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2049464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88567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567392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87867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38BFB8-C0A3-4B69-8F92-1CB02CCBD02B}"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3750805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555415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4041879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537811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952629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613300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845575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65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241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74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259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38BFB8-C0A3-4B69-8F92-1CB02CCBD02B}"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2404288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292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961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541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8235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84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12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520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800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131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67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38BFB8-C0A3-4B69-8F92-1CB02CCBD02B}" type="datetimeFigureOut">
              <a:rPr lang="en-US" smtClean="0"/>
              <a:t>5/15/2015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200011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1769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013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52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849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386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774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342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793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2320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2043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38BFB8-C0A3-4B69-8F92-1CB02CCBD02B}" type="datetimeFigureOut">
              <a:rPr lang="en-US" smtClean="0"/>
              <a:t>5/15/2015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1906280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743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5/15/2015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350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5/15/2015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4632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5/15/2015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3268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5/15/2015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1238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5/15/2015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739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5/15/2015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3438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6722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1071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50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8BFB8-C0A3-4B69-8F92-1CB02CCBD02B}" type="datetimeFigureOut">
              <a:rPr lang="en-US" smtClean="0"/>
              <a:t>5/15/2015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69613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16233041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3095482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3425727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397345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437845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1575745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2495134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23022809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255494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4079359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38BFB8-C0A3-4B69-8F92-1CB02CCBD02B}"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22493385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28265062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868940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728703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279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628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9443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9938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5/15/2015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85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5/15/2015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34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5/15/2015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37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38BFB8-C0A3-4B69-8F92-1CB02CCBD02B}"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C3563-97F4-413D-865E-3F12468A2820}" type="slidenum">
              <a:rPr lang="en-US" smtClean="0"/>
              <a:t>‹#›</a:t>
            </a:fld>
            <a:endParaRPr lang="en-US"/>
          </a:p>
        </p:txBody>
      </p:sp>
    </p:spTree>
    <p:extLst>
      <p:ext uri="{BB962C8B-B14F-4D97-AF65-F5344CB8AC3E}">
        <p14:creationId xmlns:p14="http://schemas.microsoft.com/office/powerpoint/2010/main" val="42176310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1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113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4060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3129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4285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1907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987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0033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504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286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5" Type="http://schemas.openxmlformats.org/officeDocument/2006/relationships/slideLayout" Target="../slideLayouts/slideLayout183.xml"/><Relationship Id="rId4" Type="http://schemas.openxmlformats.org/officeDocument/2006/relationships/slideLayout" Target="../slideLayouts/slideLayout182.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18" Type="http://schemas.openxmlformats.org/officeDocument/2006/relationships/image" Target="../media/image5.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4.png"/><Relationship Id="rId2" Type="http://schemas.openxmlformats.org/officeDocument/2006/relationships/slideLayout" Target="../slideLayouts/slideLayout59.xml"/><Relationship Id="rId16"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7.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6.pn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8BFB8-C0A3-4B69-8F92-1CB02CCBD02B}" type="datetimeFigureOut">
              <a:rPr lang="en-US" smtClean="0"/>
              <a:t>5/15/2015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3563-97F4-413D-865E-3F12468A2820}" type="slidenum">
              <a:rPr lang="en-US" smtClean="0"/>
              <a:t>‹#›</a:t>
            </a:fld>
            <a:endParaRPr lang="en-US"/>
          </a:p>
        </p:txBody>
      </p:sp>
    </p:spTree>
    <p:extLst>
      <p:ext uri="{BB962C8B-B14F-4D97-AF65-F5344CB8AC3E}">
        <p14:creationId xmlns:p14="http://schemas.microsoft.com/office/powerpoint/2010/main" val="1311932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1746548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9343978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1598742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5213035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89060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3899838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5/15/2015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54264954"/>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5/15/2015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88007229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41208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9102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7676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850436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381178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080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065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5/15/2015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7507606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6170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32.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0.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7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7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7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69.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63.gif"/><Relationship Id="rId2" Type="http://schemas.openxmlformats.org/officeDocument/2006/relationships/notesSlide" Target="../notesSlides/notesSlide21.xml"/><Relationship Id="rId1" Type="http://schemas.openxmlformats.org/officeDocument/2006/relationships/slideLayout" Target="../slideLayouts/slideLayout147.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180.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0.xml"/><Relationship Id="rId5" Type="http://schemas.openxmlformats.org/officeDocument/2006/relationships/image" Target="../media/image74.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0.xml"/><Relationship Id="rId1" Type="http://schemas.openxmlformats.org/officeDocument/2006/relationships/tags" Target="../tags/tag3.xml"/><Relationship Id="rId4" Type="http://schemas.openxmlformats.org/officeDocument/2006/relationships/hyperlink" Target="http://satelliteliaisonblog.wordpress.com/category/sp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57BC"/>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228600" y="1349514"/>
            <a:ext cx="8696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GOES-R ABI</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590800"/>
            <a:ext cx="85344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algn="ctr" fontAlgn="base">
              <a:spcBef>
                <a:spcPct val="50000"/>
              </a:spcBef>
              <a:spcAft>
                <a:spcPct val="0"/>
              </a:spcAft>
            </a:pPr>
            <a:r>
              <a:rPr lang="en-US" sz="2000" b="1" dirty="0" smtClean="0">
                <a:solidFill>
                  <a:srgbClr val="FFFFFF"/>
                </a:solidFill>
                <a:latin typeface="Arial Unicode MS" pitchFamily="34" charset="-128"/>
              </a:rPr>
              <a:t>Scott Lindstrom</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CIMSS</a:t>
            </a:r>
          </a:p>
          <a:p>
            <a:pPr algn="ctr" fontAlgn="base">
              <a:spcBef>
                <a:spcPct val="50000"/>
              </a:spcBef>
              <a:spcAft>
                <a:spcPct val="0"/>
              </a:spcAft>
            </a:pPr>
            <a:r>
              <a:rPr lang="en-US" sz="2000" b="1" dirty="0">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552182"/>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Short Course</a:t>
            </a:r>
          </a:p>
          <a:p>
            <a:pPr algn="ctr" eaLnBrk="1" fontAlgn="base" hangingPunct="1">
              <a:spcBef>
                <a:spcPct val="0"/>
              </a:spcBef>
              <a:spcAft>
                <a:spcPct val="0"/>
              </a:spcAft>
            </a:pPr>
            <a:r>
              <a:rPr lang="en-US" sz="1600" b="1" dirty="0" smtClean="0">
                <a:solidFill>
                  <a:srgbClr val="FFFFFF"/>
                </a:solidFill>
              </a:rPr>
              <a:t>AMS Broadcasters Conference</a:t>
            </a:r>
            <a:endParaRPr lang="en-US" sz="1600" b="1" dirty="0" smtClean="0">
              <a:solidFill>
                <a:srgbClr val="FFFFFF"/>
              </a:solidFill>
            </a:endParaRPr>
          </a:p>
          <a:p>
            <a:pPr algn="ctr" eaLnBrk="1" fontAlgn="base" hangingPunct="1">
              <a:spcBef>
                <a:spcPct val="0"/>
              </a:spcBef>
              <a:spcAft>
                <a:spcPct val="0"/>
              </a:spcAft>
            </a:pPr>
            <a:r>
              <a:rPr lang="en-US" sz="1600" b="1" dirty="0" smtClean="0">
                <a:solidFill>
                  <a:srgbClr val="FFFFFF"/>
                </a:solidFill>
              </a:rPr>
              <a:t>Raleigh</a:t>
            </a:r>
            <a:r>
              <a:rPr lang="en-US" sz="1600" b="1" dirty="0" smtClean="0">
                <a:solidFill>
                  <a:srgbClr val="FFFFFF"/>
                </a:solidFill>
              </a:rPr>
              <a:t>, NC</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June 9,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Tree>
    <p:extLst>
      <p:ext uri="{BB962C8B-B14F-4D97-AF65-F5344CB8AC3E}">
        <p14:creationId xmlns:p14="http://schemas.microsoft.com/office/powerpoint/2010/main" val="660905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GOES History</a:t>
            </a:r>
            <a:endParaRPr lang="en-US" dirty="0" smtClean="0">
              <a:solidFill>
                <a:schemeClr val="bg1"/>
              </a:solidFill>
            </a:endParaRPr>
          </a:p>
          <a:p>
            <a:pPr eaLnBrk="1" hangingPunct="1"/>
            <a:endParaRPr lang="en-US" dirty="0" smtClean="0">
              <a:solidFill>
                <a:srgbClr val="FFFF00"/>
              </a:solidFill>
            </a:endParaRPr>
          </a:p>
          <a:p>
            <a:pPr eaLnBrk="1" hangingPunct="1"/>
            <a:r>
              <a:rPr lang="en-US" dirty="0" smtClean="0">
                <a:solidFill>
                  <a:srgbClr val="FFFF00"/>
                </a:solidFill>
              </a:rPr>
              <a:t>GOES-R </a:t>
            </a:r>
            <a:r>
              <a:rPr lang="en-US" dirty="0" smtClean="0">
                <a:solidFill>
                  <a:srgbClr val="FFFF00"/>
                </a:solidFill>
              </a:rPr>
              <a:t>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lvl="1" eaLnBrk="1" hangingPunct="1"/>
            <a:endParaRPr lang="en-US" dirty="0">
              <a:solidFill>
                <a:schemeClr val="bg1"/>
              </a:solidFill>
            </a:endParaRPr>
          </a:p>
          <a:p>
            <a:pPr eaLnBrk="1" hangingPunct="1"/>
            <a:r>
              <a:rPr lang="en-US" dirty="0" smtClean="0">
                <a:solidFill>
                  <a:schemeClr val="bg1"/>
                </a:solidFill>
              </a:rPr>
              <a:t>Summary</a:t>
            </a:r>
            <a:endParaRPr lang="en-US" dirty="0" smtClean="0">
              <a:solidFill>
                <a:schemeClr val="bg1"/>
              </a:solidFill>
            </a:endParaRP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10</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471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11</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3185897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12</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a:t>
            </a:r>
            <a:r>
              <a:rPr lang="en-US" dirty="0">
                <a:solidFill>
                  <a:prstClr val="black"/>
                </a:solidFill>
              </a:rPr>
              <a:t>coverage</a:t>
            </a:r>
            <a:r>
              <a:rPr lang="en-US" dirty="0">
                <a:solidFill>
                  <a:prstClr val="black"/>
                </a:solidFill>
              </a:rPr>
              <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endParaRPr lang="en-US" dirty="0">
              <a:solidFill>
                <a:prstClr val="black"/>
              </a:solidFill>
            </a:endParaRPr>
          </a:p>
          <a:p>
            <a:r>
              <a:rPr lang="en-US" dirty="0">
                <a:solidFill>
                  <a:prstClr val="black"/>
                </a:solidFill>
              </a:rPr>
              <a:t>(</a:t>
            </a:r>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a:t>
            </a:r>
            <a:r>
              <a:rPr lang="en-US" dirty="0">
                <a:solidFill>
                  <a:prstClr val="black"/>
                </a:solidFill>
              </a:rPr>
              <a:t>5 on the current imager)</a:t>
            </a:r>
            <a:endParaRPr lang="en-US" dirty="0">
              <a:solidFill>
                <a:prstClr val="black"/>
              </a:solidFill>
            </a:endParaRPr>
          </a:p>
        </p:txBody>
      </p:sp>
    </p:spTree>
    <p:extLst>
      <p:ext uri="{BB962C8B-B14F-4D97-AF65-F5344CB8AC3E}">
        <p14:creationId xmlns:p14="http://schemas.microsoft.com/office/powerpoint/2010/main" val="2806929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13</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6 visible or near infrared bands on the ABI, compared to only one on today’s imager </a:t>
            </a:r>
            <a:endParaRPr lang="en-US" sz="2000" b="1" dirty="0">
              <a:solidFill>
                <a:srgbClr val="000000"/>
              </a:solidFill>
            </a:endParaRPr>
          </a:p>
        </p:txBody>
      </p:sp>
    </p:spTree>
    <p:extLst>
      <p:ext uri="{BB962C8B-B14F-4D97-AF65-F5344CB8AC3E}">
        <p14:creationId xmlns:p14="http://schemas.microsoft.com/office/powerpoint/2010/main" val="3376874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14</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60527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solidFill>
                  <a:srgbClr val="FFFF00"/>
                </a:solidFill>
              </a:rPr>
              <a:t>Build a “green” band on th</a:t>
            </a:r>
            <a:r>
              <a:rPr lang="en-US" dirty="0" smtClean="0">
                <a:solidFill>
                  <a:srgbClr val="FFFF00"/>
                </a:solidFill>
              </a:rPr>
              <a:t>e ABI</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220" y="914400"/>
            <a:ext cx="3256180" cy="4221164"/>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15</a:t>
            </a:fld>
            <a:endParaRPr lang="en-US">
              <a:solidFill>
                <a:srgbClr val="000000"/>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218" r="3995"/>
          <a:stretch/>
        </p:blipFill>
        <p:spPr>
          <a:xfrm>
            <a:off x="3964674" y="1143000"/>
            <a:ext cx="5029201" cy="3810000"/>
          </a:xfrm>
          <a:prstGeom prst="rect">
            <a:avLst/>
          </a:prstGeom>
        </p:spPr>
      </p:pic>
      <p:sp>
        <p:nvSpPr>
          <p:cNvPr id="7" name="TextBox 6"/>
          <p:cNvSpPr txBox="1"/>
          <p:nvPr/>
        </p:nvSpPr>
        <p:spPr>
          <a:xfrm>
            <a:off x="381000" y="5334000"/>
            <a:ext cx="8305800" cy="1200329"/>
          </a:xfrm>
          <a:prstGeom prst="rect">
            <a:avLst/>
          </a:prstGeom>
          <a:noFill/>
        </p:spPr>
        <p:txBody>
          <a:bodyPr wrap="square" rtlCol="0">
            <a:spAutoFit/>
          </a:bodyPr>
          <a:lstStyle/>
          <a:p>
            <a:r>
              <a:rPr lang="en-US" dirty="0">
                <a:solidFill>
                  <a:srgbClr val="FFFFFF"/>
                </a:solidFill>
              </a:rPr>
              <a:t>Miller, Steven D.; Schmidt, Christopher C.; Schmit, Timothy J. and </a:t>
            </a:r>
            <a:r>
              <a:rPr lang="en-US" dirty="0" err="1">
                <a:solidFill>
                  <a:srgbClr val="FFFFFF"/>
                </a:solidFill>
              </a:rPr>
              <a:t>Hillger</a:t>
            </a:r>
            <a:r>
              <a:rPr lang="en-US" dirty="0">
                <a:solidFill>
                  <a:srgbClr val="FFFFFF"/>
                </a:solidFill>
              </a:rPr>
              <a:t>, Donald W. </a:t>
            </a:r>
            <a:r>
              <a:rPr lang="en-US" b="1" dirty="0">
                <a:solidFill>
                  <a:srgbClr val="FFFFFF"/>
                </a:solidFill>
              </a:rPr>
              <a:t>A case for natural </a:t>
            </a:r>
            <a:r>
              <a:rPr lang="en-US" b="1" dirty="0" err="1">
                <a:solidFill>
                  <a:srgbClr val="FFFFFF"/>
                </a:solidFill>
              </a:rPr>
              <a:t>colour</a:t>
            </a:r>
            <a:r>
              <a:rPr lang="en-US" b="1" dirty="0">
                <a:solidFill>
                  <a:srgbClr val="FFFFFF"/>
                </a:solidFill>
              </a:rPr>
              <a:t> imagery from geostationary satellites, and an approximation for the GOES-R ABI. </a:t>
            </a:r>
            <a:r>
              <a:rPr lang="en-US" dirty="0">
                <a:solidFill>
                  <a:srgbClr val="FFFFFF"/>
                </a:solidFill>
              </a:rPr>
              <a:t>International Journal of Remote Sensing, Volume 33, Issue 13, 2012, pp.3999-4028.</a:t>
            </a:r>
            <a:endParaRPr lang="en-US" dirty="0">
              <a:solidFill>
                <a:srgbClr val="FFFFFF"/>
              </a:solidFill>
            </a:endParaRPr>
          </a:p>
        </p:txBody>
      </p:sp>
    </p:spTree>
    <p:extLst>
      <p:ext uri="{BB962C8B-B14F-4D97-AF65-F5344CB8AC3E}">
        <p14:creationId xmlns:p14="http://schemas.microsoft.com/office/powerpoint/2010/main" val="2222693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010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17</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Tree>
    <p:extLst>
      <p:ext uri="{BB962C8B-B14F-4D97-AF65-F5344CB8AC3E}">
        <p14:creationId xmlns:p14="http://schemas.microsoft.com/office/powerpoint/2010/main" val="2107133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18</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4124643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739305" cy="369332"/>
          </a:xfrm>
          <a:prstGeom prst="rect">
            <a:avLst/>
          </a:prstGeom>
          <a:noFill/>
        </p:spPr>
        <p:txBody>
          <a:bodyPr wrap="none" rtlCol="0">
            <a:spAutoFit/>
          </a:bodyPr>
          <a:lstStyle/>
          <a:p>
            <a:r>
              <a:rPr lang="en-US" dirty="0">
                <a:solidFill>
                  <a:prstClr val="white">
                    <a:lumMod val="85000"/>
                  </a:prstClr>
                </a:solidFill>
              </a:rPr>
              <a:t>~90W</a:t>
            </a:r>
            <a:endParaRPr lang="en-US" dirty="0">
              <a:solidFill>
                <a:prstClr val="white">
                  <a:lumMod val="85000"/>
                </a:prstClr>
              </a:solidFill>
            </a:endParaRPr>
          </a:p>
        </p:txBody>
      </p:sp>
    </p:spTree>
    <p:extLst>
      <p:ext uri="{BB962C8B-B14F-4D97-AF65-F5344CB8AC3E}">
        <p14:creationId xmlns:p14="http://schemas.microsoft.com/office/powerpoint/2010/main" val="702229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a:t>
            </a:r>
            <a:r>
              <a:rPr lang="en-US" sz="2000" dirty="0" smtClean="0">
                <a:solidFill>
                  <a:srgbClr val="FFFFFF"/>
                </a:solidFill>
                <a:latin typeface="Arial Unicode MS" pitchFamily="34" charset="-128"/>
              </a:rPr>
              <a:t>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Jordan </a:t>
            </a:r>
            <a:r>
              <a:rPr lang="en-US" sz="2000" dirty="0" err="1" smtClean="0">
                <a:solidFill>
                  <a:srgbClr val="FFFFFF"/>
                </a:solidFill>
                <a:latin typeface="Arial Unicode MS" pitchFamily="34" charset="-128"/>
              </a:rPr>
              <a:t>Gerth</a:t>
            </a:r>
            <a:r>
              <a:rPr lang="en-US" sz="2000" dirty="0" smtClean="0">
                <a:solidFill>
                  <a:srgbClr val="FFFFFF"/>
                </a:solidFill>
                <a:latin typeface="Arial Unicode MS" pitchFamily="34" charset="-128"/>
              </a:rPr>
              <a:t>,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Joe Schmit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err="1">
                <a:solidFill>
                  <a:schemeClr val="bg1"/>
                </a:solidFill>
              </a:rPr>
              <a:t>Exelis</a:t>
            </a:r>
            <a:r>
              <a:rPr lang="en-US" sz="2000" dirty="0">
                <a:solidFill>
                  <a:schemeClr val="bg1"/>
                </a:solidFill>
              </a:rPr>
              <a:t> Industries, Lockheed </a:t>
            </a:r>
            <a:r>
              <a:rPr lang="en-US" sz="2000" dirty="0" smtClean="0">
                <a:solidFill>
                  <a:schemeClr val="bg1"/>
                </a:solidFill>
              </a:rPr>
              <a:t>Martin, and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4235517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4245264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GOES History</a:t>
            </a:r>
            <a:endParaRPr lang="en-US" dirty="0" smtClean="0">
              <a:solidFill>
                <a:schemeClr val="bg1"/>
              </a:solidFill>
            </a:endParaRPr>
          </a:p>
          <a:p>
            <a:pPr eaLnBrk="1" hangingPunct="1"/>
            <a:endParaRPr lang="en-US" dirty="0" smtClean="0">
              <a:solidFill>
                <a:srgbClr val="FFFF00"/>
              </a:solidFill>
            </a:endParaRPr>
          </a:p>
          <a:p>
            <a:pPr eaLnBrk="1" hangingPunct="1"/>
            <a:r>
              <a:rPr lang="en-US" dirty="0" smtClean="0">
                <a:solidFill>
                  <a:srgbClr val="FFFF00"/>
                </a:solidFill>
              </a:rPr>
              <a:t>GOES-R </a:t>
            </a:r>
            <a:r>
              <a:rPr lang="en-US" dirty="0" smtClean="0">
                <a:solidFill>
                  <a:srgbClr val="FFFF00"/>
                </a:solidFill>
              </a:rPr>
              <a:t>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lvl="1" eaLnBrk="1" hangingPunct="1"/>
            <a:endParaRPr lang="en-US" dirty="0">
              <a:solidFill>
                <a:schemeClr val="bg1"/>
              </a:solidFill>
            </a:endParaRPr>
          </a:p>
          <a:p>
            <a:pPr eaLnBrk="1" hangingPunct="1"/>
            <a:r>
              <a:rPr lang="en-US" dirty="0" smtClean="0">
                <a:solidFill>
                  <a:schemeClr val="bg1"/>
                </a:solidFill>
              </a:rPr>
              <a:t>Summary</a:t>
            </a:r>
            <a:endParaRPr lang="en-US" dirty="0" smtClean="0">
              <a:solidFill>
                <a:schemeClr val="bg1"/>
              </a:solidFill>
            </a:endParaRP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21</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436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609192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3504655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24</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58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25</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2772309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26</a:t>
            </a:fld>
            <a:endParaRPr lang="en-US" smtClean="0">
              <a:solidFill>
                <a:srgbClr val="000000"/>
              </a:solidFill>
            </a:endParaRPr>
          </a:p>
        </p:txBody>
      </p:sp>
    </p:spTree>
    <p:extLst>
      <p:ext uri="{BB962C8B-B14F-4D97-AF65-F5344CB8AC3E}">
        <p14:creationId xmlns:p14="http://schemas.microsoft.com/office/powerpoint/2010/main" val="3957869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GOES History</a:t>
            </a:r>
            <a:endParaRPr lang="en-US" dirty="0" smtClean="0">
              <a:solidFill>
                <a:schemeClr val="bg1"/>
              </a:solidFill>
            </a:endParaRPr>
          </a:p>
          <a:p>
            <a:pPr eaLnBrk="1" hangingPunct="1"/>
            <a:endParaRPr lang="en-US" dirty="0" smtClean="0">
              <a:solidFill>
                <a:srgbClr val="FFFF00"/>
              </a:solidFill>
            </a:endParaRPr>
          </a:p>
          <a:p>
            <a:pPr eaLnBrk="1" hangingPunct="1"/>
            <a:r>
              <a:rPr lang="en-US" dirty="0" smtClean="0">
                <a:solidFill>
                  <a:srgbClr val="FFFF00"/>
                </a:solidFill>
              </a:rPr>
              <a:t>GOES-R </a:t>
            </a:r>
            <a:r>
              <a:rPr lang="en-US" dirty="0" smtClean="0">
                <a:solidFill>
                  <a:srgbClr val="FFFF00"/>
                </a:solidFill>
              </a:rPr>
              <a:t>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lvl="1" eaLnBrk="1" hangingPunct="1"/>
            <a:endParaRPr lang="en-US" dirty="0">
              <a:solidFill>
                <a:schemeClr val="bg1"/>
              </a:solidFill>
            </a:endParaRPr>
          </a:p>
          <a:p>
            <a:pPr eaLnBrk="1" hangingPunct="1"/>
            <a:r>
              <a:rPr lang="en-US" dirty="0" smtClean="0">
                <a:solidFill>
                  <a:schemeClr val="bg1"/>
                </a:solidFill>
              </a:rPr>
              <a:t>Summary</a:t>
            </a:r>
            <a:endParaRPr lang="en-US" dirty="0" smtClean="0">
              <a:solidFill>
                <a:schemeClr val="bg1"/>
              </a:solidFill>
            </a:endParaRP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27</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436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28</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48100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382000" cy="1706562"/>
          </a:xfrm>
        </p:spPr>
        <p:txBody>
          <a:bodyPr/>
          <a:lstStyle/>
          <a:p>
            <a:r>
              <a:rPr lang="en-US" altLang="en-US">
                <a:solidFill>
                  <a:srgbClr val="FFFF00"/>
                </a:solidFill>
              </a:rPr>
              <a:t>ABI Scan Loop</a:t>
            </a:r>
            <a:br>
              <a:rPr lang="en-US" altLang="en-US">
                <a:solidFill>
                  <a:srgbClr val="FFFF00"/>
                </a:solidFill>
              </a:rPr>
            </a:br>
            <a:endParaRPr lang="en-US" altLang="en-US" sz="2400">
              <a:solidFill>
                <a:srgbClr val="FFFF00"/>
              </a:solidFill>
            </a:endParaRPr>
          </a:p>
        </p:txBody>
      </p:sp>
      <p:sp>
        <p:nvSpPr>
          <p:cNvPr id="3075" name="Rectangle 3"/>
          <p:cNvSpPr>
            <a:spLocks noGrp="1" noChangeArrowheads="1"/>
          </p:cNvSpPr>
          <p:nvPr>
            <p:ph type="body" idx="1"/>
          </p:nvPr>
        </p:nvSpPr>
        <p:spPr>
          <a:xfrm>
            <a:off x="457200" y="2133600"/>
            <a:ext cx="8229600" cy="4525963"/>
          </a:xfrm>
        </p:spPr>
        <p:txBody>
          <a:bodyPr/>
          <a:lstStyle/>
          <a:p>
            <a:r>
              <a:rPr lang="en-US" altLang="en-US">
                <a:solidFill>
                  <a:schemeClr val="bg1"/>
                </a:solidFill>
              </a:rPr>
              <a:t>Data provided by CIMSS AWG proxy team</a:t>
            </a:r>
          </a:p>
          <a:p>
            <a:r>
              <a:rPr lang="en-US" altLang="en-US">
                <a:solidFill>
                  <a:schemeClr val="bg1"/>
                </a:solidFill>
              </a:rPr>
              <a:t>Time is June 4, 2005</a:t>
            </a:r>
          </a:p>
          <a:p>
            <a:r>
              <a:rPr lang="en-US" altLang="en-US">
                <a:solidFill>
                  <a:schemeClr val="bg1"/>
                </a:solidFill>
              </a:rPr>
              <a:t>ABI water vapor band (7.3 </a:t>
            </a:r>
            <a:r>
              <a:rPr lang="en-US" altLang="en-US">
                <a:solidFill>
                  <a:schemeClr val="bg1"/>
                </a:solidFill>
                <a:cs typeface="Arial" charset="0"/>
              </a:rPr>
              <a:t>µm) is used</a:t>
            </a:r>
          </a:p>
          <a:p>
            <a:r>
              <a:rPr lang="en-US" altLang="en-US">
                <a:solidFill>
                  <a:schemeClr val="bg1"/>
                </a:solidFill>
              </a:rPr>
              <a:t>“Flex” scan mode (3) with 15 minutes of data are demonstrated </a:t>
            </a:r>
          </a:p>
          <a:p>
            <a:pPr lvl="1"/>
            <a:r>
              <a:rPr lang="en-US" altLang="en-US">
                <a:solidFill>
                  <a:schemeClr val="bg1"/>
                </a:solidFill>
              </a:rPr>
              <a:t>ABI full disk + CONUS + Mesoscale</a:t>
            </a:r>
            <a:r>
              <a:rPr lang="en-US" altLang="en-US"/>
              <a:t> </a:t>
            </a:r>
          </a:p>
        </p:txBody>
      </p:sp>
    </p:spTree>
    <p:extLst>
      <p:ext uri="{BB962C8B-B14F-4D97-AF65-F5344CB8AC3E}">
        <p14:creationId xmlns:p14="http://schemas.microsoft.com/office/powerpoint/2010/main" val="874281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GOES History</a:t>
            </a:r>
            <a:endParaRPr lang="en-US" dirty="0" smtClean="0">
              <a:solidFill>
                <a:srgbClr val="FFFF00"/>
              </a:solidFill>
            </a:endParaRPr>
          </a:p>
          <a:p>
            <a:pPr marL="457200" lvl="1" indent="0" eaLnBrk="1" hangingPunct="1">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GOES-R </a:t>
            </a:r>
            <a:r>
              <a:rPr lang="en-US" dirty="0" smtClean="0">
                <a:solidFill>
                  <a:schemeClr val="bg1"/>
                </a:solidFill>
              </a:rPr>
              <a:t>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lvl="1" eaLnBrk="1" hangingPunct="1"/>
            <a:endParaRPr lang="en-US" dirty="0">
              <a:solidFill>
                <a:schemeClr val="bg1"/>
              </a:solidFill>
            </a:endParaRPr>
          </a:p>
          <a:p>
            <a:pPr eaLnBrk="1" hangingPunct="1"/>
            <a:r>
              <a:rPr lang="en-US" dirty="0" smtClean="0">
                <a:solidFill>
                  <a:schemeClr val="bg1"/>
                </a:solidFill>
              </a:rPr>
              <a:t>Summary</a:t>
            </a:r>
            <a:endParaRPr lang="en-US" dirty="0" smtClean="0">
              <a:solidFill>
                <a:schemeClr val="bg1"/>
              </a:solidFill>
            </a:endParaRP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13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I_scan_band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7705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288925" y="6289675"/>
            <a:ext cx="528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solidFill>
                  <a:srgbClr val="000000"/>
                </a:solidFill>
                <a:latin typeface="Times New Roman" pitchFamily="18" charset="0"/>
              </a:rPr>
              <a:t>Concept of flex mode scanning animation</a:t>
            </a:r>
          </a:p>
        </p:txBody>
      </p:sp>
      <p:sp>
        <p:nvSpPr>
          <p:cNvPr id="4100" name="Text Box 4"/>
          <p:cNvSpPr txBox="1">
            <a:spLocks noChangeArrowheads="1"/>
          </p:cNvSpPr>
          <p:nvPr/>
        </p:nvSpPr>
        <p:spPr bwMode="auto">
          <a:xfrm rot="-5400000">
            <a:off x="7214394" y="4864894"/>
            <a:ext cx="334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Figure courtesy of J. Li, CIMSS</a:t>
            </a:r>
          </a:p>
        </p:txBody>
      </p:sp>
    </p:spTree>
    <p:extLst>
      <p:ext uri="{BB962C8B-B14F-4D97-AF65-F5344CB8AC3E}">
        <p14:creationId xmlns:p14="http://schemas.microsoft.com/office/powerpoint/2010/main" val="3291106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31</a:t>
            </a:fld>
            <a:endParaRPr lang="en-US">
              <a:solidFill>
                <a:srgbClr val="000000"/>
              </a:solidFill>
            </a:endParaRPr>
          </a:p>
        </p:txBody>
      </p:sp>
      <p:pic>
        <p:nvPicPr>
          <p:cNvPr id="3" name="800x800_AGOES14_B1_ABI_CONUS_animated_2013163_201500_182_2013163_220000_182_EB_TSTORM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
        <p:nvSpPr>
          <p:cNvPr id="4" name="Text Box 6"/>
          <p:cNvSpPr txBox="1">
            <a:spLocks noChangeArrowheads="1"/>
          </p:cNvSpPr>
          <p:nvPr/>
        </p:nvSpPr>
        <p:spPr bwMode="auto">
          <a:xfrm>
            <a:off x="304800" y="5685857"/>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smtClean="0">
                <a:solidFill>
                  <a:srgbClr val="FFFF00"/>
                </a:solidFill>
              </a:rPr>
              <a:t>5-min</a:t>
            </a:r>
            <a:endParaRPr lang="en-US" altLang="en-US" dirty="0">
              <a:solidFill>
                <a:srgbClr val="FFFF00"/>
              </a:solidFill>
            </a:endParaRPr>
          </a:p>
        </p:txBody>
      </p:sp>
    </p:spTree>
    <p:extLst>
      <p:ext uri="{BB962C8B-B14F-4D97-AF65-F5344CB8AC3E}">
        <p14:creationId xmlns:p14="http://schemas.microsoft.com/office/powerpoint/2010/main" val="8458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32</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3629401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33</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2251431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CONUS from East and West (NOAT/GORWG-approved)</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4211272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69" y="6412468"/>
            <a:ext cx="1180131"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35</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214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36</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387950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10-min: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a:t>
            </a:r>
            <a:r>
              <a:rPr lang="en-US" sz="2400" dirty="0" smtClean="0">
                <a:solidFill>
                  <a:prstClr val="black"/>
                </a:solidFill>
              </a:rPr>
              <a:t>because the </a:t>
            </a:r>
            <a:r>
              <a:rPr lang="en-US" sz="2400" dirty="0">
                <a:solidFill>
                  <a:prstClr val="black"/>
                </a:solidFill>
              </a:rPr>
              <a:t>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767075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38</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38354056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GOES History</a:t>
            </a:r>
            <a:endParaRPr lang="en-US" dirty="0" smtClean="0">
              <a:solidFill>
                <a:schemeClr val="bg1"/>
              </a:solidFill>
            </a:endParaRPr>
          </a:p>
          <a:p>
            <a:pPr eaLnBrk="1" hangingPunct="1"/>
            <a:endParaRPr lang="en-US" dirty="0" smtClean="0">
              <a:solidFill>
                <a:schemeClr val="bg1"/>
              </a:solidFill>
            </a:endParaRPr>
          </a:p>
          <a:p>
            <a:pPr eaLnBrk="1" hangingPunct="1"/>
            <a:r>
              <a:rPr lang="en-US" dirty="0" smtClean="0">
                <a:solidFill>
                  <a:schemeClr val="bg1"/>
                </a:solidFill>
              </a:rPr>
              <a:t>GOES-R </a:t>
            </a:r>
            <a:r>
              <a:rPr lang="en-US" dirty="0" smtClean="0">
                <a:solidFill>
                  <a:schemeClr val="bg1"/>
                </a:solidFill>
              </a:rPr>
              <a:t>ABI</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lvl="1" eaLnBrk="1" hangingPunct="1"/>
            <a:endParaRPr lang="en-US" dirty="0">
              <a:solidFill>
                <a:schemeClr val="bg1"/>
              </a:solidFill>
            </a:endParaRPr>
          </a:p>
          <a:p>
            <a:pPr eaLnBrk="1" hangingPunct="1"/>
            <a:r>
              <a:rPr lang="en-US" dirty="0" smtClean="0">
                <a:solidFill>
                  <a:srgbClr val="FFFF00"/>
                </a:solidFill>
              </a:rPr>
              <a:t>Summary</a:t>
            </a:r>
            <a:endParaRPr lang="en-US" dirty="0" smtClean="0">
              <a:solidFill>
                <a:srgbClr val="FFFF00"/>
              </a:solidFill>
            </a:endParaRP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39</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964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1966: ATS-1 launched</a:t>
            </a:r>
          </a:p>
        </p:txBody>
      </p:sp>
      <p:sp>
        <p:nvSpPr>
          <p:cNvPr id="111619" name="Rectangle 3"/>
          <p:cNvSpPr>
            <a:spLocks noGrp="1" noChangeArrowheads="1"/>
          </p:cNvSpPr>
          <p:nvPr>
            <p:ph type="body" idx="1"/>
          </p:nvPr>
        </p:nvSpPr>
        <p:spPr>
          <a:xfrm>
            <a:off x="152400" y="944563"/>
            <a:ext cx="8686800" cy="4525962"/>
          </a:xfrm>
        </p:spPr>
        <p:txBody>
          <a:bodyPr/>
          <a:lstStyle/>
          <a:p>
            <a:pPr eaLnBrk="1" hangingPunct="1"/>
            <a:r>
              <a:rPr lang="en-US" sz="2800" dirty="0" smtClean="0">
                <a:solidFill>
                  <a:schemeClr val="bg1"/>
                </a:solidFill>
              </a:rPr>
              <a:t>Applications Technology Satellite (ATS)-1 was the first geostationary imager, launched 6 December  1966. Imaging instrument designer and SSEC co-founder, </a:t>
            </a:r>
            <a:r>
              <a:rPr lang="en-US" sz="2800" dirty="0" err="1" smtClean="0">
                <a:solidFill>
                  <a:schemeClr val="bg1"/>
                </a:solidFill>
              </a:rPr>
              <a:t>Verner</a:t>
            </a:r>
            <a:r>
              <a:rPr lang="en-US" sz="2800" dirty="0" smtClean="0">
                <a:solidFill>
                  <a:schemeClr val="bg1"/>
                </a:solidFill>
              </a:rPr>
              <a:t> E. Suomi, proclaimed, “</a:t>
            </a:r>
            <a:r>
              <a:rPr lang="en-US" sz="2800" i="1" dirty="0" smtClean="0">
                <a:solidFill>
                  <a:schemeClr val="bg1"/>
                </a:solidFill>
              </a:rPr>
              <a:t>the clouds move, not the earth</a:t>
            </a:r>
            <a:r>
              <a:rPr lang="en-US" sz="2800" dirty="0" smtClean="0">
                <a:solidFill>
                  <a:schemeClr val="bg1"/>
                </a:solidFill>
              </a:rPr>
              <a:t>”.</a:t>
            </a:r>
          </a:p>
        </p:txBody>
      </p:sp>
      <p:pic>
        <p:nvPicPr>
          <p:cNvPr id="111620" name="Picture 5"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25" y="3429000"/>
            <a:ext cx="454025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E87C6-9474-45FE-A658-FCC22618F65B}" type="slidenum">
              <a:rPr lang="en-US" smtClean="0">
                <a:solidFill>
                  <a:srgbClr val="000000"/>
                </a:solidFill>
              </a:rPr>
              <a:pPr eaLnBrk="1" hangingPunct="1"/>
              <a:t>4</a:t>
            </a:fld>
            <a:endParaRPr lang="en-US" smtClean="0">
              <a:solidFill>
                <a:srgbClr val="000000"/>
              </a:solidFill>
            </a:endParaRPr>
          </a:p>
        </p:txBody>
      </p:sp>
      <p:pic>
        <p:nvPicPr>
          <p:cNvPr id="11162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408363"/>
            <a:ext cx="42672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2"/>
          <p:cNvSpPr txBox="1">
            <a:spLocks noChangeArrowheads="1"/>
          </p:cNvSpPr>
          <p:nvPr/>
        </p:nvSpPr>
        <p:spPr bwMode="auto">
          <a:xfrm>
            <a:off x="76200" y="3505200"/>
            <a:ext cx="219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FF"/>
                </a:solidFill>
              </a:rPr>
              <a:t>11 December  1966</a:t>
            </a:r>
          </a:p>
        </p:txBody>
      </p:sp>
    </p:spTree>
    <p:extLst>
      <p:ext uri="{BB962C8B-B14F-4D97-AF65-F5344CB8AC3E}">
        <p14:creationId xmlns:p14="http://schemas.microsoft.com/office/powerpoint/2010/main" val="1777668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568238492"/>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8865601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t>Geostationary Imagers: Number of </a:t>
            </a:r>
            <a:r>
              <a:rPr lang="en-US" u="sng" dirty="0" smtClean="0"/>
              <a:t>Spectral</a:t>
            </a:r>
            <a:r>
              <a:rPr lang="en-US" dirty="0" smtClean="0"/>
              <a:t> bands (~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2177222"/>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41</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endParaRPr lang="en-US" dirty="0">
              <a:solidFill>
                <a:srgbClr val="000000"/>
              </a:solidFill>
            </a:endParaRP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923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Geostationary Imagers: </a:t>
            </a:r>
            <a:br>
              <a:rPr lang="en-US" dirty="0" smtClean="0"/>
            </a:br>
            <a:r>
              <a:rPr lang="en-US" u="sng" dirty="0" smtClean="0"/>
              <a:t>Spatial</a:t>
            </a:r>
            <a:r>
              <a:rPr lang="en-US" dirty="0" smtClean="0"/>
              <a:t> Resolution (approximate)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5261961"/>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42</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endParaRPr lang="en-US" dirty="0">
              <a:solidFill>
                <a:srgbClr val="000000"/>
              </a:solidFill>
            </a:endParaRP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8910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t>Geostationary Imagers: </a:t>
            </a:r>
            <a:br>
              <a:rPr lang="en-US" dirty="0" smtClean="0"/>
            </a:br>
            <a:r>
              <a:rPr lang="en-US" u="sng" dirty="0" smtClean="0"/>
              <a:t>Temporal</a:t>
            </a:r>
            <a:r>
              <a:rPr lang="en-US" dirty="0" smtClean="0"/>
              <a:t>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9364026"/>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43</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endParaRPr lang="en-US" dirty="0">
              <a:solidFill>
                <a:srgbClr val="000000"/>
              </a:solidFill>
            </a:endParaRP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7079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Three Groups of Users</a:t>
            </a:r>
          </a:p>
        </p:txBody>
      </p:sp>
      <p:sp>
        <p:nvSpPr>
          <p:cNvPr id="9219" name="Rectangle 3"/>
          <p:cNvSpPr>
            <a:spLocks noGrp="1" noChangeArrowheads="1"/>
          </p:cNvSpPr>
          <p:nvPr>
            <p:ph type="body" idx="1"/>
          </p:nvPr>
        </p:nvSpPr>
        <p:spPr>
          <a:xfrm>
            <a:off x="381000" y="838200"/>
            <a:ext cx="8839200" cy="5105400"/>
          </a:xfrm>
        </p:spPr>
        <p:txBody>
          <a:bodyPr/>
          <a:lstStyle/>
          <a:p>
            <a:pPr eaLnBrk="1" hangingPunct="1">
              <a:lnSpc>
                <a:spcPct val="90000"/>
              </a:lnSpc>
            </a:pPr>
            <a:r>
              <a:rPr lang="en-US" dirty="0" smtClean="0">
                <a:solidFill>
                  <a:schemeClr val="bg1"/>
                </a:solidFill>
              </a:rPr>
              <a:t>Direct use of radiances/imagery</a:t>
            </a:r>
          </a:p>
          <a:p>
            <a:pPr lvl="1" eaLnBrk="1" hangingPunct="1">
              <a:lnSpc>
                <a:spcPct val="90000"/>
              </a:lnSpc>
            </a:pPr>
            <a:r>
              <a:rPr lang="en-US" sz="2400" dirty="0" smtClean="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Broadcasters</a:t>
            </a:r>
          </a:p>
          <a:p>
            <a:pPr lvl="1" eaLnBrk="1" hangingPunct="1">
              <a:lnSpc>
                <a:spcPct val="90000"/>
              </a:lnSpc>
            </a:pPr>
            <a:r>
              <a:rPr lang="en-US" sz="2400" dirty="0" smtClean="0">
                <a:solidFill>
                  <a:schemeClr val="bg1"/>
                </a:solidFill>
              </a:rPr>
              <a:t>General public/private sector/Internet</a:t>
            </a:r>
            <a:r>
              <a:rPr lang="en-US" dirty="0" smtClean="0">
                <a:solidFill>
                  <a:schemeClr val="bg1"/>
                </a:solidFill>
              </a:rPr>
              <a:t/>
            </a:r>
            <a:br>
              <a:rPr lang="en-US" dirty="0" smtClean="0">
                <a:solidFill>
                  <a:schemeClr val="bg1"/>
                </a:solidFill>
              </a:rPr>
            </a:br>
            <a:endParaRPr lang="en-US" sz="1000" dirty="0" smtClean="0">
              <a:solidFill>
                <a:schemeClr val="bg1"/>
              </a:solidFill>
            </a:endParaRPr>
          </a:p>
          <a:p>
            <a:pPr eaLnBrk="1" hangingPunct="1">
              <a:lnSpc>
                <a:spcPct val="90000"/>
              </a:lnSpc>
            </a:pPr>
            <a:r>
              <a:rPr lang="en-US" dirty="0" smtClean="0">
                <a:solidFill>
                  <a:schemeClr val="bg1"/>
                </a:solidFill>
              </a:rPr>
              <a:t>Direct use of satellite products</a:t>
            </a:r>
          </a:p>
          <a:p>
            <a:pPr lvl="1" eaLnBrk="1" hangingPunct="1">
              <a:lnSpc>
                <a:spcPct val="90000"/>
              </a:lnSpc>
            </a:pPr>
            <a:r>
              <a:rPr lang="en-US" sz="2400" dirty="0">
                <a:solidFill>
                  <a:schemeClr val="bg1"/>
                </a:solidFill>
              </a:rPr>
              <a:t>Numerical models</a:t>
            </a:r>
          </a:p>
          <a:p>
            <a:pPr lvl="1" eaLnBrk="1" hangingPunct="1">
              <a:lnSpc>
                <a:spcPct val="90000"/>
              </a:lnSpc>
            </a:pPr>
            <a:r>
              <a:rPr lang="en-US" sz="2400" dirty="0" smtClean="0">
                <a:solidFill>
                  <a:schemeClr val="bg1"/>
                </a:solidFill>
              </a:rPr>
              <a:t>Forecasters</a:t>
            </a:r>
          </a:p>
          <a:p>
            <a:pPr lvl="1" eaLnBrk="1" hangingPunct="1">
              <a:lnSpc>
                <a:spcPct val="90000"/>
              </a:lnSpc>
            </a:pPr>
            <a:r>
              <a:rPr lang="en-US" sz="2400" dirty="0" smtClean="0">
                <a:solidFill>
                  <a:schemeClr val="bg1"/>
                </a:solidFill>
              </a:rPr>
              <a:t>Blended products, etc.</a:t>
            </a:r>
          </a:p>
          <a:p>
            <a:pPr lvl="1" eaLnBrk="1" hangingPunct="1">
              <a:lnSpc>
                <a:spcPct val="90000"/>
              </a:lnSpc>
            </a:pPr>
            <a:r>
              <a:rPr lang="en-US" sz="2400" dirty="0">
                <a:solidFill>
                  <a:schemeClr val="bg1"/>
                </a:solidFill>
              </a:rPr>
              <a:t>General public/private sector/Internet</a:t>
            </a:r>
          </a:p>
          <a:p>
            <a:pPr eaLnBrk="1" hangingPunct="1">
              <a:lnSpc>
                <a:spcPct val="90000"/>
              </a:lnSpc>
            </a:pPr>
            <a:endParaRPr lang="en-US" sz="1000" dirty="0" smtClean="0">
              <a:solidFill>
                <a:schemeClr val="bg1"/>
              </a:solidFill>
            </a:endParaRPr>
          </a:p>
          <a:p>
            <a:pPr eaLnBrk="1" hangingPunct="1">
              <a:lnSpc>
                <a:spcPct val="90000"/>
              </a:lnSpc>
            </a:pPr>
            <a:r>
              <a:rPr lang="en-US" dirty="0" smtClean="0">
                <a:solidFill>
                  <a:schemeClr val="bg1"/>
                </a:solidFill>
              </a:rPr>
              <a:t>Use of services which use data/products</a:t>
            </a:r>
          </a:p>
          <a:p>
            <a:pPr lvl="1" eaLnBrk="1" hangingPunct="1">
              <a:lnSpc>
                <a:spcPct val="90000"/>
              </a:lnSpc>
            </a:pPr>
            <a:r>
              <a:rPr lang="en-US" dirty="0" smtClean="0">
                <a:solidFill>
                  <a:srgbClr val="FFFF00"/>
                </a:solidFill>
              </a:rPr>
              <a:t>Basically everyone!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dirty="0" smtClean="0">
              <a:solidFill>
                <a:srgbClr val="000000"/>
              </a:solidFill>
            </a:endParaRPr>
          </a:p>
        </p:txBody>
      </p:sp>
    </p:spTree>
    <p:extLst>
      <p:ext uri="{BB962C8B-B14F-4D97-AF65-F5344CB8AC3E}">
        <p14:creationId xmlns:p14="http://schemas.microsoft.com/office/powerpoint/2010/main" val="17434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63167" y="-151785"/>
            <a:ext cx="7100929" cy="1158240"/>
          </a:xfrm>
        </p:spPr>
        <p:txBody>
          <a:bodyPr/>
          <a:lstStyle/>
          <a:p>
            <a:pPr eaLnBrk="1" hangingPunct="1">
              <a:defRPr/>
            </a:pPr>
            <a:r>
              <a:rPr lang="en-US" sz="3200" b="1" dirty="0" smtClean="0">
                <a:solidFill>
                  <a:schemeClr val="tx1"/>
                </a:solidFill>
                <a:effectLst>
                  <a:outerShdw blurRad="38100" dist="38100" dir="2700000" algn="tl">
                    <a:srgbClr val="000000">
                      <a:alpha val="43137"/>
                    </a:srgbClr>
                  </a:outerShdw>
                </a:effectLst>
              </a:rPr>
              <a:t>Training and User Education Materials</a:t>
            </a:r>
          </a:p>
        </p:txBody>
      </p:sp>
      <p:sp>
        <p:nvSpPr>
          <p:cNvPr id="12" name="Rectangle 11"/>
          <p:cNvSpPr/>
          <p:nvPr/>
        </p:nvSpPr>
        <p:spPr>
          <a:xfrm>
            <a:off x="2893882" y="685800"/>
            <a:ext cx="3103491" cy="3868751"/>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Online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How Satellite Observations Impact NWP</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ABI: Next Generation Satellite Imaging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Benefits of Next-Generation Environmental Monitoring (COMET)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Satellite Hydrology and Meteorology for Forecasters (SHyMet)</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SPoRT product training modules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VISIT Training Resources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Commerce Learning </a:t>
            </a:r>
            <a:r>
              <a:rPr lang="en-US" sz="1400" dirty="0">
                <a:solidFill>
                  <a:prstClr val="white"/>
                </a:solidFill>
              </a:rPr>
              <a:t>Center</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ABI Band Fact Sheets</a:t>
            </a:r>
            <a:endParaRPr lang="en-US" sz="1400" dirty="0">
              <a:solidFill>
                <a:prstClr val="white"/>
              </a:solidFill>
            </a:endParaRPr>
          </a:p>
        </p:txBody>
      </p:sp>
      <p:sp>
        <p:nvSpPr>
          <p:cNvPr id="10" name="Rectangle 9"/>
          <p:cNvSpPr/>
          <p:nvPr/>
        </p:nvSpPr>
        <p:spPr>
          <a:xfrm>
            <a:off x="2970018" y="4610397"/>
            <a:ext cx="2951218" cy="2095958"/>
          </a:xfrm>
          <a:prstGeom prst="rect">
            <a:avLst/>
          </a:prstGeom>
        </p:spPr>
        <p:txBody>
          <a:bodyPr wrap="square">
            <a:spAutoFit/>
          </a:bodyPr>
          <a:lstStyle/>
          <a:p>
            <a:pPr marL="342900" indent="-342900" fontAlgn="base">
              <a:spcBef>
                <a:spcPct val="20000"/>
              </a:spcBef>
              <a:spcAft>
                <a:spcPct val="0"/>
              </a:spcAft>
              <a:defRPr/>
            </a:pPr>
            <a:r>
              <a:rPr lang="en-US" sz="2000" b="1" dirty="0">
                <a:solidFill>
                  <a:srgbClr val="FFC000"/>
                </a:solidFill>
              </a:rPr>
              <a:t>Printed Materials</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GOES-R Fact Sheets (18)</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User Readiness Plan</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GRB Downlink Specifications and Product Users Guide</a:t>
            </a:r>
          </a:p>
          <a:p>
            <a:pPr marL="171450" indent="-171450" fontAlgn="base">
              <a:spcBef>
                <a:spcPct val="20000"/>
              </a:spcBef>
              <a:spcAft>
                <a:spcPts val="600"/>
              </a:spcAft>
              <a:buFont typeface="Arial" panose="020B0604020202020204" pitchFamily="34" charset="0"/>
              <a:buChar char="•"/>
              <a:defRPr/>
            </a:pPr>
            <a:r>
              <a:rPr lang="en-US" sz="1400" dirty="0">
                <a:solidFill>
                  <a:prstClr val="white"/>
                </a:solidFill>
              </a:rPr>
              <a:t>Proving Ground Demonstration Final Reports and Annual Reports</a:t>
            </a:r>
          </a:p>
        </p:txBody>
      </p:sp>
      <p:sp>
        <p:nvSpPr>
          <p:cNvPr id="11"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prstClr val="white"/>
                </a:solidFill>
              </a:rPr>
              <a:pPr>
                <a:defRPr/>
              </a:pPr>
              <a:t>45</a:t>
            </a:fld>
            <a:endParaRPr lang="en-US" dirty="0">
              <a:solidFill>
                <a:prstClr val="white"/>
              </a:solidFill>
            </a:endParaRPr>
          </a:p>
        </p:txBody>
      </p:sp>
      <p:pic>
        <p:nvPicPr>
          <p:cNvPr id="1028" name="Picture 4" descr="GOES-R ABI: Next Generation Satellite Imag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56" y="4279726"/>
            <a:ext cx="2500607" cy="1875455"/>
          </a:xfrm>
          <a:prstGeom prst="rect">
            <a:avLst/>
          </a:prstGeom>
          <a:noFill/>
          <a:ln>
            <a:noFill/>
          </a:ln>
          <a:effectLst>
            <a:outerShdw blurRad="44450" dist="27940" dir="5400000" algn="ctr">
              <a:srgbClr val="000000">
                <a:alpha val="32000"/>
              </a:srgbClr>
            </a:outerShdw>
            <a:reflection blurRad="6350" stA="52000" endA="300" endPos="35000" dir="5400000" sy="-100000" algn="bl" rotWithShape="0"/>
            <a:softEdge rad="31750"/>
          </a:effectLst>
          <a:scene3d>
            <a:camera prst="isometricOffAxis2Left"/>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110" y="763366"/>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1875" y="4114800"/>
            <a:ext cx="2078627" cy="2687006"/>
          </a:xfrm>
          <a:prstGeom prst="rect">
            <a:avLst/>
          </a:prstGeom>
          <a:effectLst>
            <a:glow rad="101600">
              <a:srgbClr val="FFFF00">
                <a:alpha val="60000"/>
              </a:srgbClr>
            </a:glow>
          </a:effec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356" y="1162800"/>
            <a:ext cx="2579475" cy="1934606"/>
          </a:xfrm>
          <a:prstGeom prst="rect">
            <a:avLst/>
          </a:prstGeom>
          <a:effectLst>
            <a:glow rad="139700">
              <a:srgbClr val="FFFF00">
                <a:alpha val="40000"/>
              </a:srgbClr>
            </a:glow>
          </a:effectLst>
          <a:scene3d>
            <a:camera prst="isometricOffAxis1Right"/>
            <a:lightRig rig="threePt" dir="t"/>
          </a:scene3d>
        </p:spPr>
      </p:pic>
      <p:sp>
        <p:nvSpPr>
          <p:cNvPr id="14" name="TextBox 13"/>
          <p:cNvSpPr txBox="1"/>
          <p:nvPr/>
        </p:nvSpPr>
        <p:spPr>
          <a:xfrm>
            <a:off x="237540" y="3805888"/>
            <a:ext cx="705852" cy="369332"/>
          </a:xfrm>
          <a:prstGeom prst="rect">
            <a:avLst/>
          </a:prstGeom>
          <a:noFill/>
        </p:spPr>
        <p:txBody>
          <a:bodyPr wrap="square" rtlCol="0">
            <a:spAutoFit/>
          </a:bodyPr>
          <a:lstStyle/>
          <a:p>
            <a:pPr fontAlgn="base">
              <a:spcBef>
                <a:spcPct val="0"/>
              </a:spcBef>
              <a:spcAft>
                <a:spcPct val="0"/>
              </a:spcAft>
            </a:pPr>
            <a:r>
              <a:rPr lang="en-US" b="1" dirty="0">
                <a:solidFill>
                  <a:srgbClr val="FFC000"/>
                </a:solidFill>
              </a:rPr>
              <a:t>New!</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5727" y="654273"/>
            <a:ext cx="2510922" cy="3235484"/>
          </a:xfrm>
          <a:prstGeom prst="rect">
            <a:avLst/>
          </a:prstGeom>
          <a:scene3d>
            <a:camera prst="isometricLeftDown">
              <a:rot lat="600000" lon="2700000" rev="0"/>
            </a:camera>
            <a:lightRig rig="threePt" dir="t"/>
          </a:scene3d>
        </p:spPr>
      </p:pic>
    </p:spTree>
    <p:extLst>
      <p:ext uri="{BB962C8B-B14F-4D97-AF65-F5344CB8AC3E}">
        <p14:creationId xmlns:p14="http://schemas.microsoft.com/office/powerpoint/2010/main" val="319390511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ABI Bands Quick Information Guides</a:t>
            </a:r>
          </a:p>
        </p:txBody>
      </p:sp>
      <p:sp>
        <p:nvSpPr>
          <p:cNvPr id="3" name="Content Placeholder 2"/>
          <p:cNvSpPr>
            <a:spLocks noGrp="1"/>
          </p:cNvSpPr>
          <p:nvPr>
            <p:ph idx="1"/>
          </p:nvPr>
        </p:nvSpPr>
        <p:spPr>
          <a:xfrm>
            <a:off x="228600" y="1371600"/>
            <a:ext cx="8839200" cy="4525963"/>
          </a:xfrm>
        </p:spPr>
        <p:txBody>
          <a:bodyPr>
            <a:normAutofit/>
          </a:bodyPr>
          <a:lstStyle/>
          <a:p>
            <a:r>
              <a:rPr lang="en-US" sz="2400" dirty="0">
                <a:solidFill>
                  <a:schemeClr val="bg1"/>
                </a:solidFill>
              </a:rPr>
              <a:t>http://www.goes-r.gov/education/ABI-bands-quick-info.html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057400"/>
            <a:ext cx="3666407" cy="4724400"/>
          </a:xfrm>
          <a:prstGeom prst="rect">
            <a:avLst/>
          </a:prstGeom>
        </p:spPr>
      </p:pic>
    </p:spTree>
    <p:extLst>
      <p:ext uri="{BB962C8B-B14F-4D97-AF65-F5344CB8AC3E}">
        <p14:creationId xmlns:p14="http://schemas.microsoft.com/office/powerpoint/2010/main" val="1944762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aspects: </a:t>
            </a:r>
          </a:p>
          <a:p>
            <a:pPr lvl="1" eaLnBrk="1" hangingPunct="1"/>
            <a:r>
              <a:rPr lang="en-US" sz="2400" dirty="0" smtClean="0">
                <a:solidFill>
                  <a:schemeClr val="bg1"/>
                </a:solidFill>
              </a:rPr>
              <a:t>spatial, temporal, spectral, calibration, etc.</a:t>
            </a: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experience/instruments: </a:t>
            </a:r>
          </a:p>
          <a:p>
            <a:pPr lvl="1" eaLnBrk="1" hangingPunct="1"/>
            <a:r>
              <a:rPr lang="en-US" sz="2400" dirty="0" smtClean="0">
                <a:solidFill>
                  <a:schemeClr val="bg1"/>
                </a:solidFill>
              </a:rPr>
              <a:t>The ABI has already had a long history, even before launch. </a:t>
            </a:r>
          </a:p>
          <a:p>
            <a:pPr eaLnBrk="1" hangingPunct="1"/>
            <a:r>
              <a:rPr lang="en-US" sz="2800" dirty="0" smtClean="0">
                <a:solidFill>
                  <a:schemeClr val="bg1"/>
                </a:solidFill>
              </a:rPr>
              <a:t>Similar </a:t>
            </a:r>
            <a:r>
              <a:rPr lang="en-US" sz="2800" dirty="0">
                <a:solidFill>
                  <a:schemeClr val="bg1"/>
                </a:solidFill>
              </a:rPr>
              <a:t>imagers </a:t>
            </a:r>
            <a:r>
              <a:rPr lang="en-US" sz="2800" dirty="0" smtClean="0">
                <a:solidFill>
                  <a:schemeClr val="bg1"/>
                </a:solidFill>
              </a:rPr>
              <a:t>by </a:t>
            </a:r>
            <a:r>
              <a:rPr lang="en-US" sz="2800" dirty="0">
                <a:solidFill>
                  <a:schemeClr val="bg1"/>
                </a:solidFill>
              </a:rPr>
              <a:t>Europe, </a:t>
            </a:r>
            <a:r>
              <a:rPr lang="en-US" sz="2800" dirty="0" smtClean="0">
                <a:solidFill>
                  <a:schemeClr val="bg1"/>
                </a:solidFill>
              </a:rPr>
              <a:t>Japan, Korea, etc.  </a:t>
            </a: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47</a:t>
            </a:fld>
            <a:endParaRPr lang="en-US" dirty="0" smtClean="0">
              <a:solidFill>
                <a:srgbClr val="000000"/>
              </a:solidFill>
            </a:endParaRPr>
          </a:p>
        </p:txBody>
      </p:sp>
    </p:spTree>
    <p:extLst>
      <p:ext uri="{BB962C8B-B14F-4D97-AF65-F5344CB8AC3E}">
        <p14:creationId xmlns:p14="http://schemas.microsoft.com/office/powerpoint/2010/main" val="5702156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48</a:t>
            </a:fld>
            <a:endParaRPr lang="en-US" smtClean="0">
              <a:solidFill>
                <a:srgbClr val="000000"/>
              </a:solidFill>
            </a:endParaRPr>
          </a:p>
        </p:txBody>
      </p:sp>
      <p:sp>
        <p:nvSpPr>
          <p:cNvPr id="185347" name="Rectangle 2"/>
          <p:cNvSpPr>
            <a:spLocks noGrp="1" noChangeArrowheads="1"/>
          </p:cNvSpPr>
          <p:nvPr>
            <p:ph type="title"/>
          </p:nvPr>
        </p:nvSpPr>
        <p:spPr>
          <a:xfrm>
            <a:off x="457200" y="2286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914400"/>
            <a:ext cx="8229600" cy="4525963"/>
          </a:xfrm>
        </p:spPr>
        <p:txBody>
          <a:bodyPr/>
          <a:lstStyle/>
          <a:p>
            <a:pPr>
              <a:lnSpc>
                <a:spcPct val="80000"/>
              </a:lnSpc>
            </a:pPr>
            <a:endParaRPr lang="en-US" sz="2400" dirty="0" smtClean="0">
              <a:solidFill>
                <a:schemeClr val="bg1"/>
              </a:solidFill>
            </a:endParaRPr>
          </a:p>
          <a:p>
            <a:pPr>
              <a:lnSpc>
                <a:spcPct val="80000"/>
              </a:lnSpc>
            </a:pPr>
            <a:r>
              <a:rPr lang="en-US" sz="2400" dirty="0" smtClean="0">
                <a:solidFill>
                  <a:schemeClr val="bg1"/>
                </a:solidFill>
              </a:rPr>
              <a:t>The authors would like to thank the entire GOES and GOES-R teams; both within the government, industry and academia.</a:t>
            </a:r>
          </a:p>
          <a:p>
            <a:pPr>
              <a:lnSpc>
                <a:spcPct val="80000"/>
              </a:lnSpc>
            </a:pPr>
            <a:endParaRPr lang="en-US" sz="1000" dirty="0" smtClean="0">
              <a:solidFill>
                <a:schemeClr val="bg1"/>
              </a:solidFill>
            </a:endParaRPr>
          </a:p>
          <a:p>
            <a:pPr>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50" name="Picture 6"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05225"/>
            <a:ext cx="3803700" cy="28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SAT\Users\tims\Documents\gifs_old\ABI_16panel_toarads_abi_soiir_niuvis_2005_0604_1800_75_65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86174"/>
            <a:ext cx="4757738" cy="28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9023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GOES-14 SRSOR in SPC</a:t>
            </a:r>
            <a:endParaRPr lang="en-US" sz="3600" dirty="0"/>
          </a:p>
        </p:txBody>
      </p:sp>
      <p:sp>
        <p:nvSpPr>
          <p:cNvPr id="3" name="Content Placeholder 2"/>
          <p:cNvSpPr>
            <a:spLocks noGrp="1"/>
          </p:cNvSpPr>
          <p:nvPr>
            <p:ph idx="1"/>
          </p:nvPr>
        </p:nvSpPr>
        <p:spPr>
          <a:xfrm>
            <a:off x="0" y="1066800"/>
            <a:ext cx="9144000" cy="5791200"/>
          </a:xfrm>
        </p:spPr>
        <p:txBody>
          <a:bodyPr>
            <a:noAutofit/>
          </a:bodyPr>
          <a:lstStyle/>
          <a:p>
            <a:r>
              <a:rPr lang="en-US" sz="1600" dirty="0"/>
              <a:t>“The one-minute imagery helped me to anticipate areas of new convective development as well, which was </a:t>
            </a:r>
            <a:r>
              <a:rPr lang="en-US" sz="1600" b="1" dirty="0"/>
              <a:t>useful in developing short-term forecasts and </a:t>
            </a:r>
            <a:r>
              <a:rPr lang="en-US" sz="1600" b="1" dirty="0" err="1"/>
              <a:t>mesoscale</a:t>
            </a:r>
            <a:r>
              <a:rPr lang="en-US" sz="1600" b="1" dirty="0"/>
              <a:t> discussions </a:t>
            </a:r>
            <a:r>
              <a:rPr lang="en-US" sz="1600" dirty="0"/>
              <a:t>for severe weather. ” </a:t>
            </a:r>
          </a:p>
          <a:p>
            <a:pPr marL="0" indent="0">
              <a:buNone/>
            </a:pPr>
            <a:endParaRPr lang="en-US" sz="800" dirty="0" smtClean="0"/>
          </a:p>
          <a:p>
            <a:r>
              <a:rPr lang="en-US" sz="1600" dirty="0" smtClean="0"/>
              <a:t>“… </a:t>
            </a:r>
            <a:r>
              <a:rPr lang="en-US" sz="1600" dirty="0"/>
              <a:t>having the data available routinely would very likely, over time, allow forecasters to gain a </a:t>
            </a:r>
            <a:r>
              <a:rPr lang="en-US" sz="1600" b="1" dirty="0"/>
              <a:t>better understanding of processes related to convective initiation</a:t>
            </a:r>
            <a:r>
              <a:rPr lang="en-US" sz="1600" dirty="0"/>
              <a:t>, as these processes occurring within a cu field would be visually revealed in high temporal -resolution data in a way that 15- or 30-minute imagery cannot as clearly depict.”</a:t>
            </a:r>
          </a:p>
          <a:p>
            <a:pPr marL="0" indent="0">
              <a:buNone/>
            </a:pPr>
            <a:endParaRPr lang="en-US" sz="800" dirty="0" smtClean="0"/>
          </a:p>
          <a:p>
            <a:r>
              <a:rPr lang="en-US" sz="1600" dirty="0" smtClean="0"/>
              <a:t>“</a:t>
            </a:r>
            <a:r>
              <a:rPr lang="en-US" sz="1600" dirty="0"/>
              <a:t>In the pre-storm environment, these data were </a:t>
            </a:r>
            <a:r>
              <a:rPr lang="en-US" sz="1600" b="1" dirty="0"/>
              <a:t>especially helpful </a:t>
            </a:r>
            <a:r>
              <a:rPr lang="en-US" sz="1600" dirty="0"/>
              <a:t>in monitoring the vertical growth of cumulus convection and in the identification of boundaries.”</a:t>
            </a:r>
          </a:p>
          <a:p>
            <a:pPr marL="0" indent="0">
              <a:buNone/>
            </a:pPr>
            <a:endParaRPr lang="en-US" sz="800" dirty="0"/>
          </a:p>
          <a:p>
            <a:r>
              <a:rPr lang="en-US" sz="1600" dirty="0"/>
              <a:t>“I found it to </a:t>
            </a:r>
            <a:r>
              <a:rPr lang="en-US" sz="1600" b="1" dirty="0"/>
              <a:t>be very useful </a:t>
            </a:r>
            <a:r>
              <a:rPr lang="en-US" sz="1600" dirty="0"/>
              <a:t>in… Using cloud character  and trends to diagnose boundary locations and motion, and </a:t>
            </a:r>
            <a:r>
              <a:rPr lang="en-US" sz="1600" dirty="0" err="1"/>
              <a:t>nowcast</a:t>
            </a:r>
            <a:r>
              <a:rPr lang="en-US" sz="1600" dirty="0"/>
              <a:t> their potential for either CI or influences on </a:t>
            </a:r>
            <a:r>
              <a:rPr lang="en-US" sz="1600" dirty="0" err="1"/>
              <a:t>upshear</a:t>
            </a:r>
            <a:r>
              <a:rPr lang="en-US" sz="1600" dirty="0"/>
              <a:t> storms to interact therewith.”</a:t>
            </a:r>
          </a:p>
          <a:p>
            <a:pPr marL="0" indent="0">
              <a:buNone/>
            </a:pPr>
            <a:endParaRPr lang="en-US" sz="800" dirty="0"/>
          </a:p>
          <a:p>
            <a:r>
              <a:rPr lang="en-US" sz="1600" dirty="0"/>
              <a:t>“This has provided </a:t>
            </a:r>
            <a:r>
              <a:rPr lang="en-US" sz="1600" b="1" dirty="0"/>
              <a:t>extra confidence and lead time </a:t>
            </a:r>
            <a:r>
              <a:rPr lang="en-US" sz="1600" dirty="0"/>
              <a:t>for the issuance of two </a:t>
            </a:r>
            <a:r>
              <a:rPr lang="en-US" sz="1600" dirty="0" err="1"/>
              <a:t>mesoscale</a:t>
            </a:r>
            <a:r>
              <a:rPr lang="en-US" sz="1600" dirty="0"/>
              <a:t> discussions compared to the normal satellite update frequency/latency. </a:t>
            </a:r>
            <a:r>
              <a:rPr lang="en-US" sz="1600" dirty="0" smtClean="0"/>
              <a:t>… </a:t>
            </a:r>
            <a:r>
              <a:rPr lang="en-US" sz="1600" dirty="0"/>
              <a:t>quite striking. It’s analogous to the difference between watching high-</a:t>
            </a:r>
            <a:r>
              <a:rPr lang="en-US" sz="1600" dirty="0" err="1"/>
              <a:t>def</a:t>
            </a:r>
            <a:r>
              <a:rPr lang="en-US" sz="1600" dirty="0"/>
              <a:t> TVs vs. standard </a:t>
            </a:r>
            <a:r>
              <a:rPr lang="en-US" sz="1600" dirty="0" err="1"/>
              <a:t>def</a:t>
            </a:r>
            <a:r>
              <a:rPr lang="en-US" sz="1600" dirty="0"/>
              <a:t>, </a:t>
            </a:r>
            <a:r>
              <a:rPr lang="en-US" sz="1600" dirty="0" smtClean="0"/>
              <a:t>... </a:t>
            </a:r>
            <a:r>
              <a:rPr lang="en-US" sz="1600" dirty="0"/>
              <a:t>Satellite imagery at 1-min temporal resolution </a:t>
            </a:r>
            <a:r>
              <a:rPr lang="en-US" sz="1600" b="1" dirty="0"/>
              <a:t>needs to become the new standard for severe weather operations</a:t>
            </a:r>
            <a:r>
              <a:rPr lang="en-US" sz="1600" dirty="0"/>
              <a:t>.”</a:t>
            </a:r>
          </a:p>
          <a:p>
            <a:pPr marL="0" indent="0">
              <a:buNone/>
            </a:pPr>
            <a:endParaRPr lang="en-US" sz="800" dirty="0"/>
          </a:p>
          <a:p>
            <a:r>
              <a:rPr lang="en-US" sz="1600" dirty="0"/>
              <a:t>“Post-storm initiation, the high-resolution data allowed for </a:t>
            </a:r>
            <a:r>
              <a:rPr lang="en-US" sz="1600" b="1" dirty="0"/>
              <a:t>careful analysis of overshooting and collapsing tops, the character of the storm anvils (</a:t>
            </a:r>
            <a:r>
              <a:rPr lang="en-US" sz="1600" b="1" dirty="0" err="1"/>
              <a:t>ie</a:t>
            </a:r>
            <a:r>
              <a:rPr lang="en-US" sz="1600" b="1" dirty="0"/>
              <a:t>. health of the storm) </a:t>
            </a:r>
            <a:r>
              <a:rPr lang="en-US" sz="1600" dirty="0"/>
              <a:t>and the identification of convectively generated outflows.”</a:t>
            </a:r>
          </a:p>
          <a:p>
            <a:pPr marL="0" indent="0">
              <a:buNone/>
            </a:pPr>
            <a:endParaRPr lang="en-US" sz="800" dirty="0"/>
          </a:p>
        </p:txBody>
      </p:sp>
      <p:sp>
        <p:nvSpPr>
          <p:cNvPr id="4" name="TextBox 3"/>
          <p:cNvSpPr txBox="1"/>
          <p:nvPr/>
        </p:nvSpPr>
        <p:spPr>
          <a:xfrm>
            <a:off x="3581400" y="6324600"/>
            <a:ext cx="5425781" cy="369332"/>
          </a:xfrm>
          <a:prstGeom prst="rect">
            <a:avLst/>
          </a:prstGeom>
          <a:noFill/>
        </p:spPr>
        <p:txBody>
          <a:bodyPr wrap="none" rtlCol="0">
            <a:spAutoFit/>
          </a:bodyPr>
          <a:lstStyle/>
          <a:p>
            <a:r>
              <a:rPr lang="en-US" dirty="0">
                <a:solidFill>
                  <a:prstClr val="black"/>
                </a:solidFill>
                <a:hlinkClick r:id="rId4"/>
              </a:rPr>
              <a:t>http://satelliteliaisonblog.wordpress.com/category/spc/</a:t>
            </a:r>
            <a:endParaRPr lang="en-US" i="1" dirty="0">
              <a:solidFill>
                <a:prstClr val="black"/>
              </a:solidFill>
            </a:endParaRPr>
          </a:p>
        </p:txBody>
      </p:sp>
    </p:spTree>
    <p:custDataLst>
      <p:tags r:id="rId1"/>
    </p:custDataLst>
    <p:extLst>
      <p:ext uri="{BB962C8B-B14F-4D97-AF65-F5344CB8AC3E}">
        <p14:creationId xmlns:p14="http://schemas.microsoft.com/office/powerpoint/2010/main" val="1758111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l="32813" t="21875" r="28906" b="10417"/>
          <a:stretch>
            <a:fillRect/>
          </a:stretch>
        </p:blipFill>
        <p:spPr bwMode="auto">
          <a:xfrm>
            <a:off x="0" y="685800"/>
            <a:ext cx="46323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3"/>
          <p:cNvSpPr txBox="1">
            <a:spLocks noChangeArrowheads="1"/>
          </p:cNvSpPr>
          <p:nvPr/>
        </p:nvSpPr>
        <p:spPr bwMode="auto">
          <a:xfrm>
            <a:off x="2207719" y="2362200"/>
            <a:ext cx="22425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000000"/>
                </a:solidFill>
                <a:latin typeface="Times New Roman" pitchFamily="18" charset="0"/>
                <a:cs typeface="Arial" charset="0"/>
              </a:rPr>
              <a:t>Chicago Tribune</a:t>
            </a:r>
          </a:p>
          <a:p>
            <a:pPr algn="ctr" eaLnBrk="1" hangingPunct="1"/>
            <a:r>
              <a:rPr lang="en-US" sz="2400" dirty="0">
                <a:solidFill>
                  <a:srgbClr val="000000"/>
                </a:solidFill>
                <a:latin typeface="Times New Roman" pitchFamily="18" charset="0"/>
                <a:cs typeface="Arial" charset="0"/>
              </a:rPr>
              <a:t>makes cautious</a:t>
            </a:r>
          </a:p>
          <a:p>
            <a:pPr algn="ctr" eaLnBrk="1" hangingPunct="1"/>
            <a:r>
              <a:rPr lang="en-US" sz="2400" dirty="0">
                <a:solidFill>
                  <a:srgbClr val="000000"/>
                </a:solidFill>
                <a:latin typeface="Times New Roman" pitchFamily="18" charset="0"/>
                <a:cs typeface="Arial" charset="0"/>
              </a:rPr>
              <a:t>announcement</a:t>
            </a:r>
          </a:p>
          <a:p>
            <a:pPr algn="ctr" eaLnBrk="1" hangingPunct="1"/>
            <a:r>
              <a:rPr lang="en-US" sz="2400" dirty="0">
                <a:solidFill>
                  <a:srgbClr val="000000"/>
                </a:solidFill>
                <a:latin typeface="Times New Roman" pitchFamily="18" charset="0"/>
                <a:cs typeface="Arial" charset="0"/>
              </a:rPr>
              <a:t>on 5 Dec </a:t>
            </a:r>
            <a:r>
              <a:rPr lang="en-US" sz="2400" dirty="0" smtClean="0">
                <a:solidFill>
                  <a:srgbClr val="000000"/>
                </a:solidFill>
                <a:latin typeface="Times New Roman" pitchFamily="18" charset="0"/>
                <a:cs typeface="Arial" charset="0"/>
              </a:rPr>
              <a:t>1966</a:t>
            </a:r>
            <a:endParaRPr lang="en-US" sz="2400" dirty="0">
              <a:solidFill>
                <a:srgbClr val="000000"/>
              </a:solidFill>
              <a:latin typeface="Times New Roman" pitchFamily="18" charset="0"/>
              <a:cs typeface="Arial" charset="0"/>
            </a:endParaRPr>
          </a:p>
          <a:p>
            <a:pPr algn="ctr" eaLnBrk="1" hangingPunct="1"/>
            <a:r>
              <a:rPr lang="en-US" sz="2400" dirty="0">
                <a:solidFill>
                  <a:srgbClr val="000000"/>
                </a:solidFill>
                <a:latin typeface="Times New Roman" pitchFamily="18" charset="0"/>
                <a:cs typeface="Arial" charset="0"/>
              </a:rPr>
              <a:t>of pending new </a:t>
            </a:r>
          </a:p>
          <a:p>
            <a:pPr algn="ctr" eaLnBrk="1" hangingPunct="1"/>
            <a:r>
              <a:rPr lang="en-US" sz="2400" dirty="0">
                <a:solidFill>
                  <a:srgbClr val="000000"/>
                </a:solidFill>
                <a:latin typeface="Times New Roman" pitchFamily="18" charset="0"/>
                <a:cs typeface="Arial" charset="0"/>
              </a:rPr>
              <a:t>“weather eye” </a:t>
            </a:r>
          </a:p>
        </p:txBody>
      </p:sp>
      <p:sp>
        <p:nvSpPr>
          <p:cNvPr id="112644" name="Rectangle 4"/>
          <p:cNvSpPr>
            <a:spLocks noChangeArrowheads="1"/>
          </p:cNvSpPr>
          <p:nvPr/>
        </p:nvSpPr>
        <p:spPr bwMode="auto">
          <a:xfrm>
            <a:off x="-152400" y="-152400"/>
            <a:ext cx="94488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GB" sz="3600" b="1" dirty="0">
                <a:solidFill>
                  <a:srgbClr val="FFFF00"/>
                </a:solidFill>
                <a:latin typeface="Times New Roman" pitchFamily="18" charset="0"/>
                <a:cs typeface="Arial" charset="0"/>
              </a:rPr>
              <a:t>Suomi Introduced Time Continuous Imaging</a:t>
            </a:r>
            <a:endParaRPr lang="en-GB" sz="3600" dirty="0">
              <a:solidFill>
                <a:srgbClr val="FFFF00"/>
              </a:solidFill>
              <a:latin typeface="Times New Roman" pitchFamily="18" charset="0"/>
              <a:cs typeface="Arial" charset="0"/>
            </a:endParaRPr>
          </a:p>
        </p:txBody>
      </p:sp>
      <p:pic>
        <p:nvPicPr>
          <p:cNvPr id="1126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250" t="21875" r="27344" b="10266"/>
          <a:stretch/>
        </p:blipFill>
        <p:spPr bwMode="auto">
          <a:xfrm>
            <a:off x="4419600" y="685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6"/>
          <p:cNvSpPr txBox="1">
            <a:spLocks noChangeArrowheads="1"/>
          </p:cNvSpPr>
          <p:nvPr/>
        </p:nvSpPr>
        <p:spPr bwMode="auto">
          <a:xfrm>
            <a:off x="6063506" y="3165475"/>
            <a:ext cx="32399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solidFill>
                  <a:srgbClr val="3333CC"/>
                </a:solidFill>
                <a:latin typeface="Times New Roman" pitchFamily="18" charset="0"/>
                <a:cs typeface="Arial" charset="0"/>
              </a:rPr>
              <a:t>On 7 Dec </a:t>
            </a:r>
            <a:r>
              <a:rPr lang="en-US" sz="2400" dirty="0" smtClean="0">
                <a:solidFill>
                  <a:srgbClr val="3333CC"/>
                </a:solidFill>
                <a:latin typeface="Times New Roman" pitchFamily="18" charset="0"/>
                <a:cs typeface="Arial" charset="0"/>
              </a:rPr>
              <a:t>1966 </a:t>
            </a:r>
            <a:r>
              <a:rPr lang="en-US" sz="2400" dirty="0">
                <a:solidFill>
                  <a:srgbClr val="3333CC"/>
                </a:solidFill>
                <a:latin typeface="Times New Roman" pitchFamily="18" charset="0"/>
                <a:cs typeface="Arial" charset="0"/>
              </a:rPr>
              <a:t>Tribune </a:t>
            </a:r>
          </a:p>
          <a:p>
            <a:pPr algn="ctr" eaLnBrk="1" hangingPunct="1"/>
            <a:r>
              <a:rPr lang="en-US" sz="2400" dirty="0">
                <a:solidFill>
                  <a:srgbClr val="3333CC"/>
                </a:solidFill>
                <a:latin typeface="Times New Roman" pitchFamily="18" charset="0"/>
                <a:cs typeface="Arial" charset="0"/>
              </a:rPr>
              <a:t>declares</a:t>
            </a:r>
          </a:p>
          <a:p>
            <a:pPr algn="ctr" eaLnBrk="1" hangingPunct="1"/>
            <a:r>
              <a:rPr lang="en-US" sz="2400" dirty="0">
                <a:solidFill>
                  <a:srgbClr val="3333CC"/>
                </a:solidFill>
                <a:latin typeface="Times New Roman" pitchFamily="18" charset="0"/>
                <a:cs typeface="Arial" charset="0"/>
              </a:rPr>
              <a:t>“multipurpose moonlet” </a:t>
            </a:r>
          </a:p>
          <a:p>
            <a:pPr algn="ctr" eaLnBrk="1" hangingPunct="1"/>
            <a:r>
              <a:rPr lang="en-US" sz="2400" dirty="0">
                <a:solidFill>
                  <a:srgbClr val="3333CC"/>
                </a:solidFill>
                <a:latin typeface="Times New Roman" pitchFamily="18" charset="0"/>
                <a:cs typeface="Arial" charset="0"/>
              </a:rPr>
              <a:t>successfully launched</a:t>
            </a:r>
          </a:p>
        </p:txBody>
      </p:sp>
    </p:spTree>
    <p:extLst>
      <p:ext uri="{BB962C8B-B14F-4D97-AF65-F5344CB8AC3E}">
        <p14:creationId xmlns:p14="http://schemas.microsoft.com/office/powerpoint/2010/main" val="425756526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8229600" cy="1143000"/>
          </a:xfrm>
        </p:spPr>
        <p:txBody>
          <a:bodyPr/>
          <a:lstStyle/>
          <a:p>
            <a:r>
              <a:rPr lang="en-US" dirty="0" smtClean="0">
                <a:solidFill>
                  <a:srgbClr val="FFFF00"/>
                </a:solidFill>
              </a:rPr>
              <a:t>ATS-3</a:t>
            </a:r>
            <a:br>
              <a:rPr lang="en-US" dirty="0" smtClean="0">
                <a:solidFill>
                  <a:srgbClr val="FFFF00"/>
                </a:solidFill>
              </a:rPr>
            </a:br>
            <a:endParaRPr lang="en-US" dirty="0">
              <a:solidFill>
                <a:srgbClr val="FFFF00"/>
              </a:solidFill>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1600" y="685800"/>
            <a:ext cx="3810000" cy="3316941"/>
          </a:xfrm>
          <a:ln>
            <a:solidFill>
              <a:schemeClr val="tx1"/>
            </a:solidFill>
          </a:ln>
        </p:spPr>
      </p:pic>
      <p:sp>
        <p:nvSpPr>
          <p:cNvPr id="4" name="Slide Number Placeholder 3"/>
          <p:cNvSpPr>
            <a:spLocks noGrp="1"/>
          </p:cNvSpPr>
          <p:nvPr>
            <p:ph type="sldNum" sz="quarter" idx="12"/>
          </p:nvPr>
        </p:nvSpPr>
        <p:spPr/>
        <p:txBody>
          <a:bodyPr/>
          <a:lstStyle/>
          <a:p>
            <a:pPr>
              <a:defRPr/>
            </a:pPr>
            <a:fld id="{B7CF93C5-8169-4E98-84B8-B5DDDAC30AA3}" type="slidenum">
              <a:rPr lang="en-US" smtClean="0">
                <a:solidFill>
                  <a:srgbClr val="000000"/>
                </a:solidFill>
              </a:rPr>
              <a:pPr>
                <a:defRPr/>
              </a:pPr>
              <a:t>6</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274" cy="6858000"/>
          </a:xfrm>
          <a:prstGeom prst="rect">
            <a:avLst/>
          </a:prstGeom>
        </p:spPr>
      </p:pic>
      <p:sp>
        <p:nvSpPr>
          <p:cNvPr id="7" name="TextBox 6"/>
          <p:cNvSpPr txBox="1"/>
          <p:nvPr/>
        </p:nvSpPr>
        <p:spPr>
          <a:xfrm>
            <a:off x="4495801" y="4303455"/>
            <a:ext cx="4648200" cy="2554545"/>
          </a:xfrm>
          <a:prstGeom prst="rect">
            <a:avLst/>
          </a:prstGeom>
          <a:solidFill>
            <a:srgbClr val="00B0F0"/>
          </a:solidFill>
        </p:spPr>
        <p:txBody>
          <a:bodyPr wrap="square" rtlCol="0">
            <a:spAutoFit/>
          </a:bodyPr>
          <a:lstStyle/>
          <a:p>
            <a:r>
              <a:rPr lang="en-US" sz="1600" i="1" dirty="0">
                <a:solidFill>
                  <a:srgbClr val="000000"/>
                </a:solidFill>
              </a:rPr>
              <a:t>Cover </a:t>
            </a:r>
            <a:r>
              <a:rPr lang="en-US" sz="1600" i="1" dirty="0">
                <a:solidFill>
                  <a:srgbClr val="000000"/>
                </a:solidFill>
              </a:rPr>
              <a:t>photograph: </a:t>
            </a:r>
            <a:r>
              <a:rPr lang="en-US" sz="1600" dirty="0">
                <a:solidFill>
                  <a:srgbClr val="000000"/>
                </a:solidFill>
              </a:rPr>
              <a:t>The Earth in full color as </a:t>
            </a:r>
            <a:r>
              <a:rPr lang="en-US" sz="1600" dirty="0">
                <a:solidFill>
                  <a:srgbClr val="000000"/>
                </a:solidFill>
              </a:rPr>
              <a:t>seen from 35,800 </a:t>
            </a:r>
            <a:r>
              <a:rPr lang="en-US" sz="1600" dirty="0">
                <a:solidFill>
                  <a:srgbClr val="000000"/>
                </a:solidFill>
              </a:rPr>
              <a:t>km altitude. This photograph was taken </a:t>
            </a:r>
            <a:r>
              <a:rPr lang="en-US" sz="1600" dirty="0">
                <a:solidFill>
                  <a:srgbClr val="000000"/>
                </a:solidFill>
              </a:rPr>
              <a:t>by the </a:t>
            </a:r>
            <a:r>
              <a:rPr lang="en-US" sz="1600" dirty="0">
                <a:solidFill>
                  <a:srgbClr val="000000"/>
                </a:solidFill>
              </a:rPr>
              <a:t>Multicolor Spin-Scan Cloud Camera </a:t>
            </a:r>
            <a:r>
              <a:rPr lang="en-US" sz="1600" dirty="0">
                <a:solidFill>
                  <a:srgbClr val="000000"/>
                </a:solidFill>
              </a:rPr>
              <a:t>Experiment aboard </a:t>
            </a:r>
            <a:r>
              <a:rPr lang="en-US" sz="1600" dirty="0">
                <a:solidFill>
                  <a:srgbClr val="000000"/>
                </a:solidFill>
              </a:rPr>
              <a:t>the third Applied Technology </a:t>
            </a:r>
            <a:r>
              <a:rPr lang="en-US" sz="1600" dirty="0">
                <a:solidFill>
                  <a:srgbClr val="000000"/>
                </a:solidFill>
              </a:rPr>
              <a:t>Satellite </a:t>
            </a:r>
            <a:r>
              <a:rPr lang="en-US" sz="1600" dirty="0">
                <a:solidFill>
                  <a:srgbClr val="000000"/>
                </a:solidFill>
              </a:rPr>
              <a:t>(</a:t>
            </a:r>
            <a:r>
              <a:rPr lang="en-US" sz="1600" dirty="0">
                <a:solidFill>
                  <a:srgbClr val="000000"/>
                </a:solidFill>
              </a:rPr>
              <a:t>ATS-3) on </a:t>
            </a:r>
            <a:r>
              <a:rPr lang="en-US" sz="1600" dirty="0">
                <a:solidFill>
                  <a:srgbClr val="000000"/>
                </a:solidFill>
              </a:rPr>
              <a:t>10 </a:t>
            </a:r>
            <a:r>
              <a:rPr lang="en-US" sz="1600" dirty="0">
                <a:solidFill>
                  <a:srgbClr val="000000"/>
                </a:solidFill>
              </a:rPr>
              <a:t>November </a:t>
            </a:r>
            <a:r>
              <a:rPr lang="en-US" sz="1600" dirty="0">
                <a:solidFill>
                  <a:srgbClr val="000000"/>
                </a:solidFill>
              </a:rPr>
              <a:t>1967, when the </a:t>
            </a:r>
            <a:r>
              <a:rPr lang="en-US" sz="1600" dirty="0">
                <a:solidFill>
                  <a:srgbClr val="000000"/>
                </a:solidFill>
              </a:rPr>
              <a:t>satellite </a:t>
            </a:r>
            <a:r>
              <a:rPr lang="en-US" sz="1600" dirty="0">
                <a:solidFill>
                  <a:srgbClr val="000000"/>
                </a:solidFill>
              </a:rPr>
              <a:t>was </a:t>
            </a:r>
            <a:r>
              <a:rPr lang="en-US" sz="1600" dirty="0">
                <a:solidFill>
                  <a:srgbClr val="000000"/>
                </a:solidFill>
              </a:rPr>
              <a:t>located in </a:t>
            </a:r>
            <a:r>
              <a:rPr lang="en-US" sz="1600" dirty="0">
                <a:solidFill>
                  <a:srgbClr val="000000"/>
                </a:solidFill>
              </a:rPr>
              <a:t>a geosynchronous orbit over the equator north </a:t>
            </a:r>
            <a:r>
              <a:rPr lang="en-US" sz="1600" dirty="0">
                <a:solidFill>
                  <a:srgbClr val="000000"/>
                </a:solidFill>
              </a:rPr>
              <a:t>of the </a:t>
            </a:r>
            <a:r>
              <a:rPr lang="en-US" sz="1600" dirty="0">
                <a:solidFill>
                  <a:srgbClr val="000000"/>
                </a:solidFill>
              </a:rPr>
              <a:t>Amazonas Delta (see articles by V. E. Suomi </a:t>
            </a:r>
            <a:r>
              <a:rPr lang="en-US" sz="1600" dirty="0">
                <a:solidFill>
                  <a:srgbClr val="000000"/>
                </a:solidFill>
              </a:rPr>
              <a:t>and R</a:t>
            </a:r>
            <a:r>
              <a:rPr lang="en-US" sz="1600" dirty="0">
                <a:solidFill>
                  <a:srgbClr val="000000"/>
                </a:solidFill>
              </a:rPr>
              <a:t>. J. </a:t>
            </a:r>
            <a:r>
              <a:rPr lang="en-US" sz="1600" dirty="0">
                <a:solidFill>
                  <a:srgbClr val="000000"/>
                </a:solidFill>
              </a:rPr>
              <a:t>Parent</a:t>
            </a:r>
            <a:r>
              <a:rPr lang="en-US" sz="1600" dirty="0">
                <a:solidFill>
                  <a:srgbClr val="000000"/>
                </a:solidFill>
              </a:rPr>
              <a:t>, and G. </a:t>
            </a:r>
            <a:r>
              <a:rPr lang="en-US" sz="1600" dirty="0" err="1">
                <a:solidFill>
                  <a:srgbClr val="000000"/>
                </a:solidFill>
              </a:rPr>
              <a:t>Warnecke</a:t>
            </a:r>
            <a:r>
              <a:rPr lang="en-US" sz="1600" dirty="0">
                <a:solidFill>
                  <a:srgbClr val="000000"/>
                </a:solidFill>
              </a:rPr>
              <a:t> </a:t>
            </a:r>
            <a:r>
              <a:rPr lang="en-US" sz="1600" dirty="0">
                <a:solidFill>
                  <a:srgbClr val="000000"/>
                </a:solidFill>
              </a:rPr>
              <a:t>and </a:t>
            </a:r>
            <a:r>
              <a:rPr lang="en-US" sz="1600" dirty="0">
                <a:solidFill>
                  <a:srgbClr val="000000"/>
                </a:solidFill>
              </a:rPr>
              <a:t>W. </a:t>
            </a:r>
            <a:r>
              <a:rPr lang="en-US" sz="1600" dirty="0">
                <a:solidFill>
                  <a:srgbClr val="000000"/>
                </a:solidFill>
              </a:rPr>
              <a:t>S. </a:t>
            </a:r>
            <a:r>
              <a:rPr lang="en-US" sz="1600" dirty="0" err="1">
                <a:solidFill>
                  <a:srgbClr val="000000"/>
                </a:solidFill>
              </a:rPr>
              <a:t>Sunderlin</a:t>
            </a:r>
            <a:r>
              <a:rPr lang="en-US" sz="1600" dirty="0">
                <a:solidFill>
                  <a:srgbClr val="000000"/>
                </a:solidFill>
              </a:rPr>
              <a:t> on</a:t>
            </a:r>
          </a:p>
          <a:p>
            <a:r>
              <a:rPr lang="en-US" sz="1600" dirty="0">
                <a:solidFill>
                  <a:srgbClr val="000000"/>
                </a:solidFill>
              </a:rPr>
              <a:t>pages 74 and 75). (NASA Photograph).</a:t>
            </a:r>
          </a:p>
        </p:txBody>
      </p:sp>
    </p:spTree>
    <p:extLst>
      <p:ext uri="{BB962C8B-B14F-4D97-AF65-F5344CB8AC3E}">
        <p14:creationId xmlns:p14="http://schemas.microsoft.com/office/powerpoint/2010/main" val="3338952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82" y="0"/>
            <a:ext cx="8570235" cy="6858000"/>
          </a:xfrm>
          <a:prstGeom prst="rect">
            <a:avLst/>
          </a:prstGeom>
        </p:spPr>
      </p:pic>
      <p:sp>
        <p:nvSpPr>
          <p:cNvPr id="2" name="Title 1"/>
          <p:cNvSpPr>
            <a:spLocks noGrp="1"/>
          </p:cNvSpPr>
          <p:nvPr>
            <p:ph type="title"/>
          </p:nvPr>
        </p:nvSpPr>
        <p:spPr/>
        <p:txBody>
          <a:bodyPr/>
          <a:lstStyle/>
          <a:p>
            <a:r>
              <a:rPr lang="en-US" dirty="0" smtClean="0">
                <a:solidFill>
                  <a:srgbClr val="FFFF00"/>
                </a:solidFill>
              </a:rPr>
              <a:t>Apollo 8</a:t>
            </a:r>
            <a:endParaRPr lang="en-US" dirty="0">
              <a:solidFill>
                <a:srgbClr val="FFFF00"/>
              </a:solidFill>
            </a:endParaRPr>
          </a:p>
        </p:txBody>
      </p:sp>
      <p:sp>
        <p:nvSpPr>
          <p:cNvPr id="3" name="Content Placeholder 2"/>
          <p:cNvSpPr>
            <a:spLocks noGrp="1"/>
          </p:cNvSpPr>
          <p:nvPr>
            <p:ph idx="1"/>
          </p:nvPr>
        </p:nvSpPr>
        <p:spPr>
          <a:xfrm>
            <a:off x="5943600" y="0"/>
            <a:ext cx="3200400" cy="762000"/>
          </a:xfrm>
        </p:spPr>
        <p:txBody>
          <a:bodyPr/>
          <a:lstStyle/>
          <a:p>
            <a:pPr marL="0" indent="0">
              <a:buNone/>
            </a:pPr>
            <a:r>
              <a:rPr lang="en-US" sz="2400" dirty="0" smtClean="0">
                <a:solidFill>
                  <a:schemeClr val="bg1"/>
                </a:solidFill>
              </a:rPr>
              <a:t>December 24, 1968</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pPr>
              <a:defRPr/>
            </a:pPr>
            <a:fld id="{B7CF93C5-8169-4E98-84B8-B5DDDAC30AA3}"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771506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8</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333399"/>
                </a:solidFill>
              </a:rPr>
              <a:t>GOES-8/12</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Launched</a:t>
            </a:r>
          </a:p>
          <a:p>
            <a:pPr eaLnBrk="1" fontAlgn="base" hangingPunct="1">
              <a:spcBef>
                <a:spcPct val="0"/>
              </a:spcBef>
              <a:spcAft>
                <a:spcPct val="0"/>
              </a:spcAft>
            </a:pPr>
            <a:r>
              <a:rPr lang="en-US" sz="1400" b="1" dirty="0">
                <a:solidFill>
                  <a:srgbClr val="333399"/>
                </a:solidFill>
              </a:rPr>
              <a:t>1994</a:t>
            </a:r>
          </a:p>
          <a:p>
            <a:pPr eaLnBrk="1" fontAlgn="base" hangingPunct="1">
              <a:spcBef>
                <a:spcPct val="0"/>
              </a:spcBef>
              <a:spcAft>
                <a:spcPct val="0"/>
              </a:spcAft>
            </a:pPr>
            <a:r>
              <a:rPr lang="en-US" sz="1400" b="1" dirty="0">
                <a:solidFill>
                  <a:srgbClr val="333399"/>
                </a:solidFill>
              </a:rPr>
              <a:t>1995</a:t>
            </a:r>
          </a:p>
          <a:p>
            <a:pPr eaLnBrk="1" fontAlgn="base" hangingPunct="1">
              <a:spcBef>
                <a:spcPct val="0"/>
              </a:spcBef>
              <a:spcAft>
                <a:spcPct val="0"/>
              </a:spcAft>
            </a:pPr>
            <a:r>
              <a:rPr lang="en-US" sz="1400" b="1" dirty="0">
                <a:solidFill>
                  <a:srgbClr val="333399"/>
                </a:solidFill>
              </a:rPr>
              <a:t>1997</a:t>
            </a:r>
          </a:p>
          <a:p>
            <a:pPr eaLnBrk="1" fontAlgn="base" hangingPunct="1">
              <a:spcBef>
                <a:spcPct val="0"/>
              </a:spcBef>
              <a:spcAft>
                <a:spcPct val="0"/>
              </a:spcAft>
            </a:pPr>
            <a:r>
              <a:rPr lang="en-US" sz="1400" b="1" dirty="0">
                <a:solidFill>
                  <a:srgbClr val="333399"/>
                </a:solidFill>
              </a:rPr>
              <a:t>2000</a:t>
            </a:r>
          </a:p>
          <a:p>
            <a:pPr eaLnBrk="1" fontAlgn="base" hangingPunct="1">
              <a:spcBef>
                <a:spcPct val="0"/>
              </a:spcBef>
              <a:spcAft>
                <a:spcPct val="0"/>
              </a:spcAft>
            </a:pPr>
            <a:r>
              <a:rPr lang="en-US" sz="1400" b="1" dirty="0">
                <a:solidFill>
                  <a:srgbClr val="333399"/>
                </a:solidFill>
              </a:rPr>
              <a:t>2001</a:t>
            </a: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3-axis stabilized.</a:t>
            </a:r>
          </a:p>
          <a:p>
            <a:pPr eaLnBrk="1" fontAlgn="base" hangingPunct="1">
              <a:spcBef>
                <a:spcPct val="0"/>
              </a:spcBef>
              <a:spcAft>
                <a:spcPct val="0"/>
              </a:spcAft>
            </a:pPr>
            <a:r>
              <a:rPr lang="en-US" sz="1400" b="1" dirty="0">
                <a:solidFill>
                  <a:srgbClr val="333399"/>
                </a:solidFill>
              </a:rPr>
              <a:t>Imager Bands: 4 IR; 1 visible.</a:t>
            </a:r>
          </a:p>
          <a:p>
            <a:pPr eaLnBrk="1" fontAlgn="base" hangingPunct="1">
              <a:spcBef>
                <a:spcPct val="0"/>
              </a:spcBef>
              <a:spcAft>
                <a:spcPct val="0"/>
              </a:spcAft>
            </a:pPr>
            <a:r>
              <a:rPr lang="en-US" sz="1400" b="1" dirty="0">
                <a:solidFill>
                  <a:srgbClr val="333399"/>
                </a:solidFill>
              </a:rPr>
              <a:t>Operational  Sounder	 </a:t>
            </a:r>
          </a:p>
          <a:p>
            <a:pPr eaLnBrk="1" fontAlgn="base" hangingPunct="1">
              <a:spcBef>
                <a:spcPct val="0"/>
              </a:spcBef>
              <a:spcAft>
                <a:spcPct val="0"/>
              </a:spcAft>
            </a:pPr>
            <a:r>
              <a:rPr lang="en-US" sz="1400" b="1" dirty="0">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8002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smtClean="0">
                <a:solidFill>
                  <a:srgbClr val="333399"/>
                </a:solidFill>
              </a:rPr>
              <a:t>GOES-R/S/T/U</a:t>
            </a:r>
            <a:endParaRPr lang="en-US" b="1" dirty="0">
              <a:solidFill>
                <a:srgbClr val="333399"/>
              </a:solidFill>
            </a:endParaRPr>
          </a:p>
          <a:p>
            <a:pPr eaLnBrk="1" fontAlgn="base" hangingPunct="1">
              <a:spcBef>
                <a:spcPct val="0"/>
              </a:spcBef>
              <a:spcAft>
                <a:spcPct val="0"/>
              </a:spcAft>
            </a:pPr>
            <a:endParaRPr lang="en-US" sz="1400" b="1" dirty="0">
              <a:solidFill>
                <a:srgbClr val="333399"/>
              </a:solidFill>
            </a:endParaRPr>
          </a:p>
          <a:p>
            <a:pPr eaLnBrk="1" fontAlgn="base" hangingPunct="1">
              <a:spcBef>
                <a:spcPct val="0"/>
              </a:spcBef>
              <a:spcAft>
                <a:spcPct val="0"/>
              </a:spcAft>
            </a:pPr>
            <a:r>
              <a:rPr lang="en-US" sz="1400" b="1" dirty="0">
                <a:solidFill>
                  <a:srgbClr val="333399"/>
                </a:solidFill>
              </a:rPr>
              <a:t>Planned Launch</a:t>
            </a:r>
          </a:p>
          <a:p>
            <a:pPr eaLnBrk="1" fontAlgn="base" hangingPunct="1">
              <a:spcBef>
                <a:spcPct val="0"/>
              </a:spcBef>
              <a:spcAft>
                <a:spcPct val="0"/>
              </a:spcAft>
            </a:pPr>
            <a:r>
              <a:rPr lang="en-US" sz="1400" b="1" i="1" dirty="0" smtClean="0">
                <a:solidFill>
                  <a:srgbClr val="333399"/>
                </a:solidFill>
              </a:rPr>
              <a:t>2016</a:t>
            </a:r>
            <a:endParaRPr lang="en-US" sz="1400" b="1" i="1" dirty="0">
              <a:solidFill>
                <a:srgbClr val="333399"/>
              </a:solidFill>
            </a:endParaRPr>
          </a:p>
          <a:p>
            <a:pPr eaLnBrk="1" fontAlgn="base" hangingPunct="1">
              <a:spcBef>
                <a:spcPct val="0"/>
              </a:spcBef>
              <a:spcAft>
                <a:spcPct val="0"/>
              </a:spcAft>
            </a:pPr>
            <a:r>
              <a:rPr lang="en-US" sz="1400" b="1" i="1" dirty="0">
                <a:solidFill>
                  <a:srgbClr val="333399"/>
                </a:solidFill>
              </a:rPr>
              <a:t>2017</a:t>
            </a:r>
          </a:p>
          <a:p>
            <a:pPr eaLnBrk="1" fontAlgn="base" hangingPunct="1">
              <a:spcBef>
                <a:spcPct val="0"/>
              </a:spcBef>
              <a:spcAft>
                <a:spcPct val="0"/>
              </a:spcAft>
            </a:pPr>
            <a:r>
              <a:rPr lang="en-US" sz="1400" b="1" i="1" dirty="0">
                <a:solidFill>
                  <a:srgbClr val="333399"/>
                </a:solidFill>
              </a:rPr>
              <a:t>2020</a:t>
            </a:r>
          </a:p>
          <a:p>
            <a:pPr eaLnBrk="1" fontAlgn="base" hangingPunct="1">
              <a:spcBef>
                <a:spcPct val="0"/>
              </a:spcBef>
              <a:spcAft>
                <a:spcPct val="0"/>
              </a:spcAft>
            </a:pPr>
            <a:r>
              <a:rPr lang="en-US" sz="1400" b="1" i="1" dirty="0">
                <a:solidFill>
                  <a:srgbClr val="333399"/>
                </a:solidFill>
              </a:rPr>
              <a:t>2025</a:t>
            </a:r>
          </a:p>
          <a:p>
            <a:pPr eaLnBrk="1" fontAlgn="base" hangingPunct="1">
              <a:spcBef>
                <a:spcPct val="0"/>
              </a:spcBef>
              <a:spcAft>
                <a:spcPct val="0"/>
              </a:spcAft>
            </a:pPr>
            <a:endParaRPr lang="en-US" sz="1400" b="1" i="1" dirty="0">
              <a:solidFill>
                <a:srgbClr val="333399"/>
              </a:solidFill>
            </a:endParaRPr>
          </a:p>
          <a:p>
            <a:pPr eaLnBrk="1" fontAlgn="base" hangingPunct="1">
              <a:spcBef>
                <a:spcPct val="0"/>
              </a:spcBef>
              <a:spcAft>
                <a:spcPct val="0"/>
              </a:spcAft>
            </a:pPr>
            <a:r>
              <a:rPr lang="en-US" sz="1400" b="1" dirty="0">
                <a:solidFill>
                  <a:srgbClr val="333399"/>
                </a:solidFill>
              </a:rPr>
              <a:t>Faster coverage.</a:t>
            </a:r>
          </a:p>
          <a:p>
            <a:pPr eaLnBrk="1" fontAlgn="base" hangingPunct="1">
              <a:spcBef>
                <a:spcPct val="0"/>
              </a:spcBef>
              <a:spcAft>
                <a:spcPct val="0"/>
              </a:spcAft>
            </a:pPr>
            <a:r>
              <a:rPr lang="en-US" sz="1400" b="1" dirty="0">
                <a:solidFill>
                  <a:srgbClr val="333399"/>
                </a:solidFill>
              </a:rPr>
              <a:t>16 Imager Bands.</a:t>
            </a:r>
          </a:p>
          <a:p>
            <a:pPr eaLnBrk="1" fontAlgn="base" hangingPunct="1">
              <a:spcBef>
                <a:spcPct val="0"/>
              </a:spcBef>
              <a:spcAft>
                <a:spcPct val="0"/>
              </a:spcAft>
            </a:pPr>
            <a:r>
              <a:rPr lang="en-US" sz="1400" b="1" dirty="0">
                <a:solidFill>
                  <a:srgbClr val="333399"/>
                </a:solidFill>
              </a:rPr>
              <a:t>Improved spatial.</a:t>
            </a:r>
          </a:p>
          <a:p>
            <a:pPr eaLnBrk="1" fontAlgn="base" hangingPunct="1">
              <a:spcBef>
                <a:spcPct val="0"/>
              </a:spcBef>
              <a:spcAft>
                <a:spcPct val="0"/>
              </a:spcAft>
            </a:pPr>
            <a:r>
              <a:rPr lang="en-US" sz="1400" b="1" dirty="0">
                <a:solidFill>
                  <a:srgbClr val="333399"/>
                </a:solidFill>
              </a:rPr>
              <a:t>No sounder.</a:t>
            </a:r>
          </a:p>
          <a:p>
            <a:pPr eaLnBrk="1" fontAlgn="base" hangingPunct="1">
              <a:spcBef>
                <a:spcPct val="0"/>
              </a:spcBef>
              <a:spcAft>
                <a:spcPct val="0"/>
              </a:spcAft>
            </a:pPr>
            <a:r>
              <a:rPr lang="en-US" sz="1400" b="1" dirty="0">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Tree>
    <p:extLst>
      <p:ext uri="{BB962C8B-B14F-4D97-AF65-F5344CB8AC3E}">
        <p14:creationId xmlns:p14="http://schemas.microsoft.com/office/powerpoint/2010/main" val="2100559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3">
            <a:extLst>
              <a:ext uri="{28A0092B-C50C-407E-A947-70E740481C1C}">
                <a14:useLocalDpi xmlns:a14="http://schemas.microsoft.com/office/drawing/2010/main" val="0"/>
              </a:ext>
            </a:extLst>
          </a:blip>
          <a:srcRect l="53134" b="4703"/>
          <a:stretch>
            <a:fillRect/>
          </a:stretch>
        </p:blipFill>
        <p:spPr bwMode="auto">
          <a:xfrm>
            <a:off x="2286000" y="2506663"/>
            <a:ext cx="4038600"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p:cNvSpPr>
            <a:spLocks noGrp="1" noChangeArrowheads="1"/>
          </p:cNvSpPr>
          <p:nvPr>
            <p:ph type="title"/>
          </p:nvPr>
        </p:nvSpPr>
        <p:spPr>
          <a:xfrm>
            <a:off x="381000" y="76200"/>
            <a:ext cx="8534400" cy="1143000"/>
          </a:xfrm>
        </p:spPr>
        <p:txBody>
          <a:bodyPr/>
          <a:lstStyle/>
          <a:p>
            <a:pPr eaLnBrk="1" hangingPunct="1"/>
            <a:r>
              <a:rPr lang="en-US" altLang="en-US" dirty="0" smtClean="0">
                <a:solidFill>
                  <a:srgbClr val="FFFF00"/>
                </a:solidFill>
              </a:rPr>
              <a:t>GOES-1 (1975)</a:t>
            </a:r>
          </a:p>
        </p:txBody>
      </p:sp>
      <p:sp>
        <p:nvSpPr>
          <p:cNvPr id="119812" name="Rectangle 3"/>
          <p:cNvSpPr>
            <a:spLocks noGrp="1" noChangeArrowheads="1"/>
          </p:cNvSpPr>
          <p:nvPr>
            <p:ph type="body" idx="1"/>
          </p:nvPr>
        </p:nvSpPr>
        <p:spPr>
          <a:xfrm>
            <a:off x="457200" y="914400"/>
            <a:ext cx="8534400" cy="4525963"/>
          </a:xfrm>
        </p:spPr>
        <p:txBody>
          <a:bodyPr/>
          <a:lstStyle/>
          <a:p>
            <a:pPr eaLnBrk="1" hangingPunct="1"/>
            <a:r>
              <a:rPr lang="en-US" altLang="en-US" dirty="0" smtClean="0">
                <a:solidFill>
                  <a:schemeClr val="bg1"/>
                </a:solidFill>
              </a:rPr>
              <a:t>GOES-1 launched on 16 October 1975</a:t>
            </a:r>
          </a:p>
          <a:p>
            <a:pPr lvl="1" eaLnBrk="1" hangingPunct="1"/>
            <a:r>
              <a:rPr lang="en-US" altLang="en-US" dirty="0" smtClean="0">
                <a:solidFill>
                  <a:schemeClr val="bg1"/>
                </a:solidFill>
              </a:rPr>
              <a:t>One visible and One infrared (IR) band</a:t>
            </a:r>
          </a:p>
        </p:txBody>
      </p:sp>
      <p:pic>
        <p:nvPicPr>
          <p:cNvPr id="119813" name="Picture 4" descr="GOES1launch_Caption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52800"/>
            <a:ext cx="1895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4" name="Group 6"/>
          <p:cNvGrpSpPr>
            <a:grpSpLocks/>
          </p:cNvGrpSpPr>
          <p:nvPr/>
        </p:nvGrpSpPr>
        <p:grpSpPr bwMode="auto">
          <a:xfrm>
            <a:off x="6477000" y="3733800"/>
            <a:ext cx="2617788" cy="2667000"/>
            <a:chOff x="576" y="12576"/>
            <a:chExt cx="4608" cy="3456"/>
          </a:xfrm>
        </p:grpSpPr>
        <p:pic>
          <p:nvPicPr>
            <p:cNvPr id="119817" name="Picture 7" descr="GOES3_CLEAN_NA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2576"/>
              <a:ext cx="460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 Box 8"/>
            <p:cNvSpPr txBox="1">
              <a:spLocks noChangeArrowheads="1"/>
            </p:cNvSpPr>
            <p:nvPr/>
          </p:nvSpPr>
          <p:spPr bwMode="auto">
            <a:xfrm>
              <a:off x="3207" y="12650"/>
              <a:ext cx="1851"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latin typeface="Times New Roman" pitchFamily="18" charset="0"/>
                </a:rPr>
                <a:t>GOES-3</a:t>
              </a:r>
            </a:p>
          </p:txBody>
        </p:sp>
      </p:grpSp>
      <p:sp>
        <p:nvSpPr>
          <p:cNvPr id="119815" name="Slide Number Placeholder 1"/>
          <p:cNvSpPr>
            <a:spLocks noGrp="1"/>
          </p:cNvSpPr>
          <p:nvPr>
            <p:ph type="sldNum" sz="quarter" idx="12"/>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92D70B-C16C-4280-BB0B-2277B522549F}" type="slidenum">
              <a:rPr lang="en-US" altLang="en-US" smtClean="0">
                <a:solidFill>
                  <a:srgbClr val="000000"/>
                </a:solidFill>
              </a:rPr>
              <a:pPr eaLnBrk="1" hangingPunct="1"/>
              <a:t>9</a:t>
            </a:fld>
            <a:endParaRPr lang="en-US" altLang="en-US" smtClean="0">
              <a:solidFill>
                <a:srgbClr val="000000"/>
              </a:solidFill>
            </a:endParaRPr>
          </a:p>
        </p:txBody>
      </p:sp>
      <p:sp>
        <p:nvSpPr>
          <p:cNvPr id="119816" name="Text Box 8"/>
          <p:cNvSpPr txBox="1">
            <a:spLocks noChangeArrowheads="1"/>
          </p:cNvSpPr>
          <p:nvPr/>
        </p:nvSpPr>
        <p:spPr bwMode="auto">
          <a:xfrm>
            <a:off x="2557463" y="2643188"/>
            <a:ext cx="12461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latin typeface="Times New Roman" pitchFamily="18" charset="0"/>
              </a:rPr>
              <a:t>GOES-1</a:t>
            </a:r>
          </a:p>
        </p:txBody>
      </p:sp>
    </p:spTree>
    <p:extLst>
      <p:ext uri="{BB962C8B-B14F-4D97-AF65-F5344CB8AC3E}">
        <p14:creationId xmlns:p14="http://schemas.microsoft.com/office/powerpoint/2010/main" val="22766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15807</TotalTime>
  <Words>3161</Words>
  <Application>Microsoft Office PowerPoint</Application>
  <PresentationFormat>On-screen Show (4:3)</PresentationFormat>
  <Paragraphs>645</Paragraphs>
  <Slides>49</Slides>
  <Notes>31</Notes>
  <HiddenSlides>0</HiddenSlides>
  <MMClips>1</MMClips>
  <ScaleCrop>false</ScaleCrop>
  <HeadingPairs>
    <vt:vector size="4" baseType="variant">
      <vt:variant>
        <vt:lpstr>Theme</vt:lpstr>
      </vt:variant>
      <vt:variant>
        <vt:i4>18</vt:i4>
      </vt:variant>
      <vt:variant>
        <vt:lpstr>Slide Titles</vt:lpstr>
      </vt:variant>
      <vt:variant>
        <vt:i4>49</vt:i4>
      </vt:variant>
    </vt:vector>
  </HeadingPairs>
  <TitlesOfParts>
    <vt:vector size="67" baseType="lpstr">
      <vt:lpstr>Office Theme</vt:lpstr>
      <vt:lpstr>26_Default Design</vt:lpstr>
      <vt:lpstr>18_Default Design</vt:lpstr>
      <vt:lpstr>3_Default Design</vt:lpstr>
      <vt:lpstr>Default Design</vt:lpstr>
      <vt:lpstr>11_Office Theme</vt:lpstr>
      <vt:lpstr>2_NOAA</vt:lpstr>
      <vt:lpstr>4_Default Design</vt:lpstr>
      <vt:lpstr>4_Office Theme</vt:lpstr>
      <vt:lpstr>14_Default Design</vt:lpstr>
      <vt:lpstr>1_Default Design</vt:lpstr>
      <vt:lpstr>2_Default Design</vt:lpstr>
      <vt:lpstr>9_Default Design</vt:lpstr>
      <vt:lpstr>1_Office Theme</vt:lpstr>
      <vt:lpstr>5_Default Design</vt:lpstr>
      <vt:lpstr>7_Office Theme</vt:lpstr>
      <vt:lpstr>6_Office Theme</vt:lpstr>
      <vt:lpstr>12_Office Theme</vt:lpstr>
      <vt:lpstr>PowerPoint Presentation</vt:lpstr>
      <vt:lpstr>Thanks to…</vt:lpstr>
      <vt:lpstr>Outline</vt:lpstr>
      <vt:lpstr>1966: ATS-1 launched</vt:lpstr>
      <vt:lpstr>PowerPoint Presentation</vt:lpstr>
      <vt:lpstr>ATS-3 </vt:lpstr>
      <vt:lpstr>Apollo 8</vt:lpstr>
      <vt:lpstr>GOES History</vt:lpstr>
      <vt:lpstr>GOES-1 (1975)</vt:lpstr>
      <vt:lpstr>Outline</vt:lpstr>
      <vt:lpstr>The Advanced Baseline Imager:</vt:lpstr>
      <vt:lpstr>Advanced Baseline Imager</vt:lpstr>
      <vt:lpstr>ABI bands 1-6</vt:lpstr>
      <vt:lpstr>PowerPoint Presentation</vt:lpstr>
      <vt:lpstr>Build a “green” band on the ABI</vt:lpstr>
      <vt:lpstr>Pseudo-Natural Color</vt:lpstr>
      <vt:lpstr>ABI bands 7-16</vt:lpstr>
      <vt:lpstr>PowerPoint Presentation</vt:lpstr>
      <vt:lpstr>PowerPoint Presentation</vt:lpstr>
      <vt:lpstr>Future vs. Current Spectral Bands</vt:lpstr>
      <vt:lpstr>Outline</vt:lpstr>
      <vt:lpstr>PowerPoint Presentation</vt:lpstr>
      <vt:lpstr>PowerPoint Presentation</vt:lpstr>
      <vt:lpstr>PowerPoint Presentation</vt:lpstr>
      <vt:lpstr>PowerPoint Presentation</vt:lpstr>
      <vt:lpstr>PowerPoint Presentation</vt:lpstr>
      <vt:lpstr>Outline</vt:lpstr>
      <vt:lpstr>Baseline ABI Scan Modes</vt:lpstr>
      <vt:lpstr>ABI Scan Loop </vt:lpstr>
      <vt:lpstr>PowerPoint Presentation</vt:lpstr>
      <vt:lpstr>PowerPoint Presentation</vt:lpstr>
      <vt:lpstr>GOES-15 Science Test</vt:lpstr>
      <vt:lpstr>GOES-14 Super Rapid Scan Operations to Prepare for GOES-R (SRSOR)</vt:lpstr>
      <vt:lpstr>PowerPoint Presentation</vt:lpstr>
      <vt:lpstr>Recent Mode 3 (Flex mode)  “Time-Time” chart</vt:lpstr>
      <vt:lpstr>Baseline Time-Time Mode 4 (Continuous Full Disk)</vt:lpstr>
      <vt:lpstr>Draft Scan Mode ”6” with 10-min FD</vt:lpstr>
      <vt:lpstr>Draft  Scan Mode ”6” with 10-min FD</vt:lpstr>
      <vt:lpstr>Outline</vt:lpstr>
      <vt:lpstr>Approximate spectral and spatial resolutions of US GOES Imagers</vt:lpstr>
      <vt:lpstr>Geostationary Imagers: Number of Spectral bands (~ resolution)</vt:lpstr>
      <vt:lpstr>Geostationary Imagers:  Spatial Resolution (approximate)</vt:lpstr>
      <vt:lpstr>Geostationary Imagers:  Temporal Resolution</vt:lpstr>
      <vt:lpstr>Three Groups of Users</vt:lpstr>
      <vt:lpstr>Training and User Education Materials</vt:lpstr>
      <vt:lpstr>ABI Bands Quick Information Guides</vt:lpstr>
      <vt:lpstr>Summary</vt:lpstr>
      <vt:lpstr>Acknowledgements</vt:lpstr>
      <vt:lpstr>GOES-14 SRSOR in SPC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11</cp:revision>
  <dcterms:created xsi:type="dcterms:W3CDTF">2015-05-15T18:30:15Z</dcterms:created>
  <dcterms:modified xsi:type="dcterms:W3CDTF">2015-05-26T17:57:39Z</dcterms:modified>
</cp:coreProperties>
</file>