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media/image30.gif" ContentType="image/gif"/>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0" r:id="rId4"/>
    <p:sldMasterId id="2147483722" r:id="rId5"/>
    <p:sldMasterId id="2147483736" r:id="rId6"/>
    <p:sldMasterId id="2147483742" r:id="rId7"/>
    <p:sldMasterId id="2147483756" r:id="rId8"/>
    <p:sldMasterId id="2147483769" r:id="rId9"/>
    <p:sldMasterId id="2147483786" r:id="rId10"/>
    <p:sldMasterId id="2147483791" r:id="rId11"/>
    <p:sldMasterId id="2147483804" r:id="rId12"/>
    <p:sldMasterId id="2147483817" r:id="rId13"/>
    <p:sldMasterId id="2147483829" r:id="rId14"/>
    <p:sldMasterId id="2147483841" r:id="rId15"/>
    <p:sldMasterId id="2147483853" r:id="rId16"/>
  </p:sldMasterIdLst>
  <p:notesMasterIdLst>
    <p:notesMasterId r:id="rId41"/>
  </p:notesMasterIdLst>
  <p:sldIdLst>
    <p:sldId id="257" r:id="rId17"/>
    <p:sldId id="258" r:id="rId18"/>
    <p:sldId id="259" r:id="rId19"/>
    <p:sldId id="275" r:id="rId20"/>
    <p:sldId id="260" r:id="rId21"/>
    <p:sldId id="261" r:id="rId22"/>
    <p:sldId id="262" r:id="rId23"/>
    <p:sldId id="276" r:id="rId24"/>
    <p:sldId id="277" r:id="rId25"/>
    <p:sldId id="278" r:id="rId26"/>
    <p:sldId id="279" r:id="rId27"/>
    <p:sldId id="280" r:id="rId28"/>
    <p:sldId id="263" r:id="rId29"/>
    <p:sldId id="264" r:id="rId30"/>
    <p:sldId id="265" r:id="rId31"/>
    <p:sldId id="266" r:id="rId32"/>
    <p:sldId id="273" r:id="rId33"/>
    <p:sldId id="270" r:id="rId34"/>
    <p:sldId id="267" r:id="rId35"/>
    <p:sldId id="271" r:id="rId36"/>
    <p:sldId id="272" r:id="rId37"/>
    <p:sldId id="268" r:id="rId38"/>
    <p:sldId id="269" r:id="rId39"/>
    <p:sldId id="27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99" autoAdjust="0"/>
    <p:restoredTop sz="94660"/>
  </p:normalViewPr>
  <p:slideViewPr>
    <p:cSldViewPr snapToGrid="0">
      <p:cViewPr varScale="1">
        <p:scale>
          <a:sx n="105" d="100"/>
          <a:sy n="105" d="100"/>
        </p:scale>
        <p:origin x="844" y="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0752A-4CDB-42E9-893F-66704267DC99}" type="datetimeFigureOut">
              <a:rPr lang="en-US" smtClean="0"/>
              <a:t>9/15/2017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ACD6E-64A2-4729-8E82-5DBC4E04A42D}" type="slidenum">
              <a:rPr lang="en-US" smtClean="0"/>
              <a:t>‹#›</a:t>
            </a:fld>
            <a:endParaRPr lang="en-US"/>
          </a:p>
        </p:txBody>
      </p:sp>
    </p:spTree>
    <p:extLst>
      <p:ext uri="{BB962C8B-B14F-4D97-AF65-F5344CB8AC3E}">
        <p14:creationId xmlns:p14="http://schemas.microsoft.com/office/powerpoint/2010/main" val="381224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36CFC4-3A41-4BC3-87F2-601E5BC6BE5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9007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80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9/15/2017</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6332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245EDA-05A8-43E4-B896-DFEF08EB73A9}"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extLst>
      <p:ext uri="{BB962C8B-B14F-4D97-AF65-F5344CB8AC3E}">
        <p14:creationId xmlns:p14="http://schemas.microsoft.com/office/powerpoint/2010/main" val="266280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this Short Course is to describe the advancements with the GOES-R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A94D-C181-46BB-896C-A16F1B32B4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8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 </a:t>
            </a:r>
          </a:p>
          <a:p>
            <a:r>
              <a:rPr lang="en-US" dirty="0" smtClean="0"/>
              <a:t> http://cimss.ssec.wisc.edu/goes/srsor2015/GOES-14_SRSOR.html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C6E42-B320-4003-8229-9D4E2119D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18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7B5875-F93D-4EE4-85BF-03CB3E330283}"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extLst>
      <p:ext uri="{BB962C8B-B14F-4D97-AF65-F5344CB8AC3E}">
        <p14:creationId xmlns:p14="http://schemas.microsoft.com/office/powerpoint/2010/main" val="424493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2FEF96-5084-4791-8AE6-9F7E9BF4FE3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extLst>
      <p:ext uri="{BB962C8B-B14F-4D97-AF65-F5344CB8AC3E}">
        <p14:creationId xmlns:p14="http://schemas.microsoft.com/office/powerpoint/2010/main" val="94541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AA87D4-FBF0-479C-80A4-44167E2C90FF}"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extLst>
      <p:ext uri="{BB962C8B-B14F-4D97-AF65-F5344CB8AC3E}">
        <p14:creationId xmlns:p14="http://schemas.microsoft.com/office/powerpoint/2010/main" val="30588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545E76-A93D-49FB-9C44-51A435C35C36}"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extLst>
      <p:ext uri="{BB962C8B-B14F-4D97-AF65-F5344CB8AC3E}">
        <p14:creationId xmlns:p14="http://schemas.microsoft.com/office/powerpoint/2010/main" val="27769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3E012B-F8E2-4EDC-93F1-2836EE1A3CA9}"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extLst>
      <p:ext uri="{BB962C8B-B14F-4D97-AF65-F5344CB8AC3E}">
        <p14:creationId xmlns:p14="http://schemas.microsoft.com/office/powerpoint/2010/main" val="80121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421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04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126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1137284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677026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983A2-715E-9647-9A22-8922923D527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394454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1309695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1135090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850988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16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4124" y="511952"/>
            <a:ext cx="6402495" cy="36933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66131" y="1163472"/>
            <a:ext cx="8229600" cy="1692771"/>
          </a:xfrm>
          <a:prstGeom prst="rect">
            <a:avLst/>
          </a:prstGeom>
        </p:spPr>
        <p:txBody>
          <a:bodyPr/>
          <a:lstStyle>
            <a:lvl1pPr marL="0" indent="0">
              <a:spcBef>
                <a:spcPts val="300"/>
              </a:spcBef>
              <a:spcAft>
                <a:spcPts val="300"/>
              </a:spcAft>
              <a:buClrTx/>
              <a:buFontTx/>
              <a:buNone/>
              <a:defRPr/>
            </a:lvl1pPr>
            <a:lvl2pPr marL="396875" indent="-171450">
              <a:spcBef>
                <a:spcPts val="300"/>
              </a:spcBef>
              <a:spcAft>
                <a:spcPts val="300"/>
              </a:spcAft>
              <a:buClrTx/>
              <a:buFont typeface="Arial" panose="020B0604020202020204" pitchFamily="34" charset="0"/>
              <a:buChar char="•"/>
              <a:defRPr/>
            </a:lvl2pPr>
            <a:lvl3pPr>
              <a:spcBef>
                <a:spcPts val="300"/>
              </a:spcBef>
              <a:spcAft>
                <a:spcPts val="300"/>
              </a:spcAft>
              <a:buClrTx/>
              <a:defRPr/>
            </a:lvl3pPr>
            <a:lvl4pPr>
              <a:spcBef>
                <a:spcPts val="300"/>
              </a:spcBef>
              <a:spcAft>
                <a:spcPts val="300"/>
              </a:spcAft>
              <a:buClrTx/>
              <a:defRPr/>
            </a:lvl4pPr>
            <a:lvl5pPr>
              <a:spcBef>
                <a:spcPts val="300"/>
              </a:spcBef>
              <a:spcAft>
                <a:spcPts val="300"/>
              </a:spcAft>
              <a:buClrTx/>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p:nvPr userDrawn="1"/>
        </p:nvPicPr>
        <p:blipFill>
          <a:blip r:embed="rId2"/>
          <a:stretch>
            <a:fillRect/>
          </a:stretch>
        </p:blipFill>
        <p:spPr>
          <a:xfrm rot="234055">
            <a:off x="7666074" y="-440139"/>
            <a:ext cx="1584090" cy="1810841"/>
          </a:xfrm>
          <a:prstGeom prst="rect">
            <a:avLst/>
          </a:prstGeom>
        </p:spPr>
      </p:pic>
    </p:spTree>
    <p:extLst>
      <p:ext uri="{BB962C8B-B14F-4D97-AF65-F5344CB8AC3E}">
        <p14:creationId xmlns:p14="http://schemas.microsoft.com/office/powerpoint/2010/main" val="1549644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4AED62-2230-4921-857F-D722A4699585}" type="datetimeFigureOut">
              <a:rPr lang="en-US" smtClean="0"/>
              <a:t>9/15/2017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1F37B9A-3308-4D47-B232-BBBB5C7B68EB}" type="slidenum">
              <a:rPr lang="en-US" smtClean="0"/>
              <a:t>‹#›</a:t>
            </a:fld>
            <a:endParaRPr lang="en-US"/>
          </a:p>
        </p:txBody>
      </p:sp>
    </p:spTree>
    <p:extLst>
      <p:ext uri="{BB962C8B-B14F-4D97-AF65-F5344CB8AC3E}">
        <p14:creationId xmlns:p14="http://schemas.microsoft.com/office/powerpoint/2010/main" val="3944761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6615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7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8108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4547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170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1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602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3370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856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851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753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4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FBD980-DABC-4B09-81C4-0806DED38EE6}" type="datetimeFigureOut">
              <a:rPr lang="en-US" altLang="en-US">
                <a:solidFill>
                  <a:prstClr val="white"/>
                </a:solidFill>
              </a:rPr>
              <a:pPr/>
              <a:t>9/15/2017</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4C07D2-CFD6-4A43-8A6E-B869CB98597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7472767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968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6512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23571015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6298036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8403554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568908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17272986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37844601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26129775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346177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11D13-2D6F-4048-B795-C55188476BA8}" type="datetimeFigureOut">
              <a:rPr lang="en-US" altLang="en-US">
                <a:solidFill>
                  <a:prstClr val="white"/>
                </a:solidFill>
              </a:rPr>
              <a:pPr/>
              <a:t>9/15/2017</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E810B35-1976-471E-9204-24E14DC1695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4968228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6752502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3032122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9006258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41140242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2594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999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836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688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7262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295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5B66B99-D95C-45C0-BD05-71C3F6676195}" type="datetimeFigureOut">
              <a:rPr lang="en-US" altLang="en-US">
                <a:solidFill>
                  <a:prstClr val="white"/>
                </a:solidFill>
              </a:rPr>
              <a:pPr/>
              <a:t>9/15/2017</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EFEAAE68-13CF-48C5-B57C-B8569E89A7B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851891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9753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66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8826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7551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7906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5129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1474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2311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0726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572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0BB277B-CCF8-4923-97D9-6157DFE5CAF2}" type="datetimeFigureOut">
              <a:rPr lang="en-US" altLang="en-US">
                <a:solidFill>
                  <a:prstClr val="white"/>
                </a:solidFill>
              </a:rPr>
              <a:pPr/>
              <a:t>9/15/2017</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A8E4E96-D84C-49E7-BC42-48864CBD632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6731099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6844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398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4434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736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3756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6072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11395774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40169808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925416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924958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25904F6-DBA6-410A-89DA-431542799835}" type="datetimeFigureOut">
              <a:rPr lang="en-US" altLang="en-US">
                <a:solidFill>
                  <a:prstClr val="white"/>
                </a:solidFill>
              </a:rPr>
              <a:pPr/>
              <a:t>9/15/2017</a:t>
            </a:fld>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45BD2F9-005C-4A85-9C52-A6559050DD3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642670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21216275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30583136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30029218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5450113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42350811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5845886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42751842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593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96311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70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6D3A2FB-48CF-430C-B472-CDBCDD6E4FBF}" type="datetimeFigureOut">
              <a:rPr lang="en-US" altLang="en-US">
                <a:solidFill>
                  <a:prstClr val="white"/>
                </a:solidFill>
              </a:rPr>
              <a:pPr/>
              <a:t>9/15/2017</a:t>
            </a:fld>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654B930A-8635-4E61-B481-446C5CC5EA4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0213239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843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6904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77330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46749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146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9229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2846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487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5272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211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BF12B7-7168-43C6-AC8B-A5A5359C0CFB}" type="datetimeFigureOut">
              <a:rPr lang="en-US" altLang="en-US">
                <a:solidFill>
                  <a:prstClr val="white"/>
                </a:solidFill>
              </a:rPr>
              <a:pPr/>
              <a:t>9/15/2017</a:t>
            </a:fld>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B29B1B0C-41F4-4C0B-8DF3-638C1DFEB9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783564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2568FC-7734-4F5A-AD82-07DFD853E1A5}" type="datetimeFigureOut">
              <a:rPr lang="en-US" altLang="en-US">
                <a:solidFill>
                  <a:prstClr val="white"/>
                </a:solidFill>
              </a:rPr>
              <a:pPr/>
              <a:t>9/15/2017</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7139CF9B-7A1F-4BE9-9114-9F66468F72D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4800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6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BB0CD3-E62C-4623-A447-FA36CC2CC9A1}" type="datetimeFigureOut">
              <a:rPr lang="en-US" altLang="en-US">
                <a:solidFill>
                  <a:prstClr val="white"/>
                </a:solidFill>
              </a:rPr>
              <a:pPr/>
              <a:t>9/15/2017</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DFA90316-DA3A-42FF-B5EB-F796248ED73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6609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CA3FB22-1D31-4DC4-86B4-9D70BB1A851C}" type="datetimeFigureOut">
              <a:rPr lang="en-US" altLang="en-US">
                <a:solidFill>
                  <a:prstClr val="white"/>
                </a:solidFill>
              </a:rPr>
              <a:pPr/>
              <a:t>9/15/2017</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1E0F804-17C7-44B6-B97E-12847A05D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82831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28FB71-BDB5-4CC0-BA0B-E3437BBC9CA9}" type="datetimeFigureOut">
              <a:rPr lang="en-US" altLang="en-US">
                <a:solidFill>
                  <a:prstClr val="white"/>
                </a:solidFill>
              </a:rPr>
              <a:pPr/>
              <a:t>9/15/2017</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0B5F243-53ED-4A3D-9E88-4D37927E102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05881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2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509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99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459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143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7678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81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610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696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025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96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98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425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996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605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38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936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92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550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88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566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15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952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082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010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786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961616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2898173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45502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111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553290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4254040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1376563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019507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987887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928604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045461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3870219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513338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65084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195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248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bg1"/>
                </a:solidFill>
              </a:defRPr>
            </a:lvl1pPr>
          </a:lstStyle>
          <a:p>
            <a:pPr algn="r"/>
            <a:fld id="{BC733824-2D8B-1A4D-BAE7-D7080C211F3B}" type="slidenum">
              <a:rPr lang="en-US" smtClean="0"/>
              <a:pPr algn="r"/>
              <a:t>‹#›</a:t>
            </a:fld>
            <a:endParaRPr lang="en-US" dirty="0"/>
          </a:p>
        </p:txBody>
      </p:sp>
    </p:spTree>
    <p:extLst>
      <p:ext uri="{BB962C8B-B14F-4D97-AF65-F5344CB8AC3E}">
        <p14:creationId xmlns:p14="http://schemas.microsoft.com/office/powerpoint/2010/main" val="240959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fld id="{6CFD7FBA-3FDC-4412-A234-7167E279350B}" type="datetimeFigureOut">
              <a:rPr lang="en-US" smtClean="0"/>
              <a:t>9/15/2017</a:t>
            </a:fld>
            <a:endParaRPr lang="en-US"/>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fld id="{F6730E7B-DDCB-4EB6-8835-F7819BD7B344}" type="slidenum">
              <a:rPr lang="en-US" smtClean="0"/>
              <a:t>‹#›</a:t>
            </a:fld>
            <a:endParaRPr lang="en-US"/>
          </a:p>
        </p:txBody>
      </p:sp>
    </p:spTree>
    <p:extLst>
      <p:ext uri="{BB962C8B-B14F-4D97-AF65-F5344CB8AC3E}">
        <p14:creationId xmlns:p14="http://schemas.microsoft.com/office/powerpoint/2010/main" val="2112753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564350" y="288575"/>
            <a:ext cx="5961300" cy="853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86542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0"/>
            <a:ext cx="7315200" cy="822960"/>
          </a:xfrm>
          <a:prstGeom prst="rect">
            <a:avLst/>
          </a:prstGeom>
        </p:spPr>
        <p:txBody>
          <a:bodyPr>
            <a:noAutofit/>
          </a:bodyPr>
          <a:lstStyle>
            <a:lvl1pPr>
              <a:defRPr baseline="0"/>
            </a:lvl1pPr>
          </a:lstStyle>
          <a:p>
            <a:r>
              <a:rPr lang="en-US" dirty="0" smtClean="0"/>
              <a:t>Slide title</a:t>
            </a:r>
            <a:endParaRPr lang="en-US" dirty="0"/>
          </a:p>
        </p:txBody>
      </p:sp>
      <p:sp>
        <p:nvSpPr>
          <p:cNvPr id="4"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Program Status Review</a:t>
            </a:r>
            <a:endParaRPr lang="en-US"/>
          </a:p>
        </p:txBody>
      </p:sp>
      <p:sp>
        <p:nvSpPr>
          <p:cNvPr id="6"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7"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smtClean="0"/>
              <a:t>March 3, 2017</a:t>
            </a:r>
            <a:endParaRPr lang="en-US"/>
          </a:p>
        </p:txBody>
      </p:sp>
    </p:spTree>
    <p:extLst>
      <p:ext uri="{BB962C8B-B14F-4D97-AF65-F5344CB8AC3E}">
        <p14:creationId xmlns:p14="http://schemas.microsoft.com/office/powerpoint/2010/main" val="3090594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06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949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979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9/15/2017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521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9/15/2017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54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177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9/15/2017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855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9/15/2017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0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9/15/2017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744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9/15/2017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584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8538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893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9/15/2017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535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9/15/2017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60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5104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18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90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485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545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0269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835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498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057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19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2815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76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01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9239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306405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3021364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867839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2845574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C328200D-3E0E-A54A-B831-DC75F3A8E772}"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983A2-715E-9647-9A22-8922923D527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87557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27403091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328200D-3E0E-A54A-B831-DC75F3A8E772}" type="datetimeFigureOut">
              <a:rPr lang="en-US" smtClean="0"/>
              <a:t>9/15/2017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10320911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328200D-3E0E-A54A-B831-DC75F3A8E772}" type="datetimeFigureOut">
              <a:rPr lang="en-US" smtClean="0"/>
              <a:t>9/15/2017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8983A2-715E-9647-9A22-8922923D527E}" type="slidenum">
              <a:rPr lang="en-US" smtClean="0"/>
              <a:t>‹#›</a:t>
            </a:fld>
            <a:endParaRPr lang="en-US"/>
          </a:p>
        </p:txBody>
      </p:sp>
    </p:spTree>
    <p:extLst>
      <p:ext uri="{BB962C8B-B14F-4D97-AF65-F5344CB8AC3E}">
        <p14:creationId xmlns:p14="http://schemas.microsoft.com/office/powerpoint/2010/main" val="22582308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8200D-3E0E-A54A-B831-DC75F3A8E772}" type="datetimeFigureOut">
              <a:rPr lang="en-US" smtClean="0"/>
              <a:t>9/15/2017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8983A2-715E-9647-9A22-8922923D527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28044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8200D-3E0E-A54A-B831-DC75F3A8E772}"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983A2-715E-9647-9A22-8922923D527E}"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92137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image" Target="../media/image3.jpg"/><Relationship Id="rId5" Type="http://schemas.openxmlformats.org/officeDocument/2006/relationships/theme" Target="../theme/theme10.xml"/><Relationship Id="rId4"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2.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9.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2069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3-16-17_GOES-R_PPT-Pres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9038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7733704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143451628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8873582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13980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068342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4027530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481666" y="-46037"/>
            <a:ext cx="612986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473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defTabSz="457200" fontAlgn="base">
              <a:spcBef>
                <a:spcPct val="0"/>
              </a:spcBef>
              <a:spcAft>
                <a:spcPct val="0"/>
              </a:spcAft>
            </a:pPr>
            <a:endParaRPr lang="en-US" altLang="en-US" dirty="0">
              <a:solidFill>
                <a:prstClr val="white"/>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mn-lt"/>
                <a:ea typeface="+mn-ea"/>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defTabSz="457200" fontAlgn="base">
              <a:spcBef>
                <a:spcPct val="0"/>
              </a:spcBef>
              <a:spcAft>
                <a:spcPct val="0"/>
              </a:spcAft>
            </a:pPr>
            <a:fld id="{C1749AA2-8A73-48CE-B297-0CC932749D90}" type="slidenum">
              <a:rPr lang="en-US" altLang="en-US" smtClean="0">
                <a:solidFill>
                  <a:prstClr val="white"/>
                </a:solidFill>
                <a:ea typeface="MS PGothic" panose="020B0600070205080204" pitchFamily="34" charset="-128"/>
              </a:rPr>
              <a:pPr defTabSz="457200" fontAlgn="base">
                <a:spcBef>
                  <a:spcPct val="0"/>
                </a:spcBef>
                <a:spcAft>
                  <a:spcPct val="0"/>
                </a:spcAft>
              </a:pPr>
              <a:t>‹#›</a:t>
            </a:fld>
            <a:endParaRPr lang="en-US" altLang="en-US"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2175253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a:spcBef>
          <a:spcPct val="0"/>
        </a:spcBef>
        <a:spcAft>
          <a:spcPct val="0"/>
        </a:spcAft>
        <a:defRPr sz="3600" b="1"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j-cs"/>
        </a:defRPr>
      </a:lvl1pPr>
      <a:lvl2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631490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929813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72949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016_Launch_5_5x10_PPT_Base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68744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9/15/2017</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535744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073936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C328200D-3E0E-A54A-B831-DC75F3A8E772}" type="datetimeFigureOut">
              <a:rPr lang="en-US" smtClean="0"/>
              <a:t>9/15/2017</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7B8983A2-715E-9647-9A22-8922923D527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08541361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1.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91.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8" Type="http://schemas.openxmlformats.org/officeDocument/2006/relationships/hyperlink" Target="http://cimss.ssec.wisc.edu/goes/srsor2014/GOES-14_SRSOR.html" TargetMode="External"/><Relationship Id="rId3" Type="http://schemas.openxmlformats.org/officeDocument/2006/relationships/slideLayout" Target="../slideLayouts/slideLayout26.xml"/><Relationship Id="rId7" Type="http://schemas.openxmlformats.org/officeDocument/2006/relationships/hyperlink" Target="http://cimss.ssec.wisc.edu/goes/srsor2013/GOES-14_SRSOR.html" TargetMode="Externa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hyperlink" Target="http://cimss.ssec.wisc.edu/goes/srsor/GOES-14_SRSOR.html" TargetMode="External"/><Relationship Id="rId5" Type="http://schemas.openxmlformats.org/officeDocument/2006/relationships/hyperlink" Target="http://cimss.ssec.wisc.edu/goes/srsor2016/GOES-14_SRSOR.html" TargetMode="External"/><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hyperlink" Target="cimss.ssec.wisc.edu/goes/srsor2015/GOES-14_SRSOR.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50312"/>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756673"/>
            <a:ext cx="8686800" cy="4525962"/>
          </a:xfrm>
        </p:spPr>
        <p:txBody>
          <a:bodyPr/>
          <a:lstStyle/>
          <a:p>
            <a:pPr eaLnBrk="1" hangingPunct="1"/>
            <a:r>
              <a:rPr lang="en-US" sz="2400" dirty="0" smtClean="0">
                <a:solidFill>
                  <a:schemeClr val="bg1"/>
                </a:solidFill>
              </a:rPr>
              <a:t>Applications Technology Satellite (ATS)-1 hosted the first geostationary imager, Spin-Scan Cloud Camera, launched 6 December  1966. </a:t>
            </a:r>
            <a:br>
              <a:rPr lang="en-US" sz="2400" dirty="0" smtClean="0">
                <a:solidFill>
                  <a:schemeClr val="bg1"/>
                </a:solidFill>
              </a:rPr>
            </a:br>
            <a:endParaRPr lang="en-US" sz="1000" dirty="0" smtClean="0">
              <a:solidFill>
                <a:schemeClr val="bg1"/>
              </a:solidFill>
            </a:endParaRPr>
          </a:p>
          <a:p>
            <a:pPr eaLnBrk="1" hangingPunct="1"/>
            <a:r>
              <a:rPr lang="en-US" sz="2400" dirty="0" smtClean="0">
                <a:solidFill>
                  <a:schemeClr val="bg1"/>
                </a:solidFill>
              </a:rPr>
              <a:t>Imaging instrument designer and SSEC co-founder, </a:t>
            </a:r>
            <a:r>
              <a:rPr lang="en-US" sz="2400" dirty="0" err="1" smtClean="0">
                <a:solidFill>
                  <a:schemeClr val="bg1"/>
                </a:solidFill>
              </a:rPr>
              <a:t>Verner</a:t>
            </a:r>
            <a:r>
              <a:rPr lang="en-US" sz="2400" dirty="0" smtClean="0">
                <a:solidFill>
                  <a:schemeClr val="bg1"/>
                </a:solidFill>
              </a:rPr>
              <a:t> E. Suomi, proclaimed, </a:t>
            </a:r>
            <a:r>
              <a:rPr lang="en-US" sz="2400" dirty="0">
                <a:solidFill>
                  <a:schemeClr val="bg1"/>
                </a:solidFill>
              </a:rPr>
              <a:t>“</a:t>
            </a:r>
            <a:r>
              <a:rPr lang="en-US" sz="2400" i="1" dirty="0" smtClean="0">
                <a:solidFill>
                  <a:schemeClr val="bg1"/>
                </a:solidFill>
              </a:rPr>
              <a:t>Now, the weather moves, </a:t>
            </a:r>
            <a:r>
              <a:rPr lang="en-US" sz="2400" i="1" dirty="0">
                <a:solidFill>
                  <a:schemeClr val="bg1"/>
                </a:solidFill>
              </a:rPr>
              <a:t>not the </a:t>
            </a:r>
            <a:r>
              <a:rPr lang="en-US" sz="2400" i="1" dirty="0" smtClean="0">
                <a:solidFill>
                  <a:schemeClr val="bg1"/>
                </a:solidFill>
              </a:rPr>
              <a:t>satellite</a:t>
            </a:r>
            <a:r>
              <a:rPr lang="en-US" sz="2400" dirty="0" smtClean="0">
                <a:solidFill>
                  <a:schemeClr val="bg1"/>
                </a:solidFill>
              </a:rPr>
              <a:t>.”</a:t>
            </a:r>
          </a:p>
        </p:txBody>
      </p:sp>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DE87C6-9474-45FE-A658-FCC22618F65B}"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11162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6396" y="3099147"/>
            <a:ext cx="4876800" cy="3780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2301875" y="3207544"/>
            <a:ext cx="2193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11 December </a:t>
            </a:r>
            <a:r>
              <a:rPr kumimoji="0" lang="en-US" sz="1800" b="0" i="0" u="none" strike="noStrike" kern="1200" cap="none" spc="0" normalizeH="0" baseline="0" noProof="0" dirty="0" smtClean="0">
                <a:ln>
                  <a:noFill/>
                </a:ln>
                <a:solidFill>
                  <a:srgbClr val="FFFFFF"/>
                </a:solidFill>
                <a:effectLst/>
                <a:uLnTx/>
                <a:uFillTx/>
                <a:latin typeface="Arial" charset="0"/>
                <a:ea typeface="+mn-ea"/>
                <a:cs typeface="+mn-cs"/>
              </a:rPr>
              <a:t>1966</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extBox 1"/>
          <p:cNvSpPr txBox="1"/>
          <p:nvPr/>
        </p:nvSpPr>
        <p:spPr>
          <a:xfrm>
            <a:off x="7357996" y="3937348"/>
            <a:ext cx="1646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mn-ea"/>
                <a:cs typeface="+mn-cs"/>
              </a:rPr>
              <a:t>North America</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 name="Straight Arrow Connector 3"/>
          <p:cNvCxnSpPr>
            <a:stCxn id="2" idx="1"/>
          </p:cNvCxnSpPr>
          <p:nvPr/>
        </p:nvCxnSpPr>
        <p:spPr>
          <a:xfrm flipH="1" flipV="1">
            <a:off x="5529196" y="3784948"/>
            <a:ext cx="1828800"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37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26" name="Document" r:id="rId4" imgW="5660425" imgH="3006741" progId="Word.Document.8">
                  <p:embed/>
                </p:oleObj>
              </mc:Choice>
              <mc:Fallback>
                <p:oleObj name="Document" r:id="rId4" imgW="5660425" imgH="3006741" progId="Word.Document.8">
                  <p:embed/>
                  <p:pic>
                    <p:nvPicPr>
                      <p:cNvPr id="1423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pitchFamily="18" charset="0"/>
                <a:ea typeface="+mn-ea"/>
                <a:cs typeface="+mn-cs"/>
              </a:rPr>
              <a:t>ABI Bands (proposed 18)</a:t>
            </a: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1818DE-190C-4A94-82C1-9C3D95098E06}"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719926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CC"/>
                </a:solidFill>
                <a:effectLst/>
                <a:uLnTx/>
                <a:uFillTx/>
                <a:latin typeface="Times New Roman" pitchFamily="18" charset="0"/>
                <a:ea typeface="+mn-ea"/>
                <a:cs typeface="+mn-cs"/>
              </a:rPr>
              <a:t>Improved products could be realized from combinations of ABI </a:t>
            </a:r>
            <a:r>
              <a:rPr kumimoji="0" lang="en-US" sz="2800" b="1" i="1" u="none" strike="noStrike" kern="1200" cap="none" spc="0" normalizeH="0" baseline="0" noProof="0">
                <a:ln>
                  <a:noFill/>
                </a:ln>
                <a:solidFill>
                  <a:srgbClr val="3333CC"/>
                </a:solidFill>
                <a:effectLst/>
                <a:uLnTx/>
                <a:uFillTx/>
                <a:latin typeface="Times New Roman" pitchFamily="18" charset="0"/>
                <a:ea typeface="+mn-ea"/>
                <a:cs typeface="+mn-cs"/>
              </a:rPr>
              <a:t>and</a:t>
            </a:r>
            <a:r>
              <a:rPr kumimoji="0" lang="en-US" sz="2800" b="1" i="0" u="none" strike="noStrike" kern="1200" cap="none" spc="0" normalizeH="0" baseline="0" noProof="0">
                <a:ln>
                  <a:noFill/>
                </a:ln>
                <a:solidFill>
                  <a:srgbClr val="3333CC"/>
                </a:solidFill>
                <a:effectLst/>
                <a:uLnTx/>
                <a:uFillTx/>
                <a:latin typeface="Times New Roman" pitchFamily="18" charset="0"/>
                <a:ea typeface="+mn-ea"/>
                <a:cs typeface="+mn-cs"/>
              </a:rPr>
              <a:t> HES (Hyperspectral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mn-ea"/>
                <a:cs typeface="+mn-cs"/>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mn-ea"/>
                <a:cs typeface="+mn-cs"/>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Surface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Spectral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a:ea typeface="+mn-ea"/>
                <a:cs typeface="+mn-cs"/>
              </a:rPr>
              <a:t>HES cancelled in 2006</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787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C3EBF-7244-4236-B696-A8ED4A107E4D}"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000" b="0" i="0" u="none" strike="noStrike" kern="1200" cap="none" spc="0" normalizeH="0" baseline="0" noProof="0" smtClean="0">
                <a:ln>
                  <a:noFill/>
                </a:ln>
                <a:solidFill>
                  <a:srgbClr val="FFFFFF"/>
                </a:solidFill>
                <a:effectLst/>
                <a:uLnTx/>
                <a:uFillTx/>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kumimoji="0" lang="en-US" altLang="ko-KR" sz="2000" b="0" i="0" u="none" strike="noStrike" kern="1200" cap="none" spc="0" normalizeH="0" baseline="0" noProof="0" smtClean="0">
              <a:ln>
                <a:noFill/>
              </a:ln>
              <a:solidFill>
                <a:srgbClr val="FFFFFF"/>
              </a:solidFill>
              <a:effectLst/>
              <a:uLnTx/>
              <a:uFillTx/>
              <a:latin typeface="Aria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rgbClr val="FFFF00"/>
                </a:solidFill>
                <a:effectLst/>
                <a:uLnTx/>
                <a:uFillTx/>
                <a:latin typeface="Arial"/>
                <a:ea typeface="+mn-ea"/>
                <a:cs typeface="+mn-cs"/>
              </a:rPr>
              <a:t>Example spectral coverage</a:t>
            </a:r>
          </a:p>
        </p:txBody>
      </p:sp>
    </p:spTree>
    <p:extLst>
      <p:ext uri="{BB962C8B-B14F-4D97-AF65-F5344CB8AC3E}">
        <p14:creationId xmlns:p14="http://schemas.microsoft.com/office/powerpoint/2010/main" val="1681386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371600" y="1697265"/>
          <a:ext cx="6400800" cy="2431849"/>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val="20000"/>
                    </a:ext>
                  </a:extLst>
                </a:gridCol>
                <a:gridCol w="927945">
                  <a:extLst>
                    <a:ext uri="{9D8B030D-6E8A-4147-A177-3AD203B41FA5}">
                      <a16:colId xmlns:a16="http://schemas.microsoft.com/office/drawing/2014/main" val="20001"/>
                    </a:ext>
                  </a:extLst>
                </a:gridCol>
                <a:gridCol w="1826912">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771650">
                  <a:extLst>
                    <a:ext uri="{9D8B030D-6E8A-4147-A177-3AD203B41FA5}">
                      <a16:colId xmlns:a16="http://schemas.microsoft.com/office/drawing/2014/main"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val="10000"/>
                  </a:ext>
                </a:extLst>
              </a:tr>
              <a:tr h="280460">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0.47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0.45 - 0.49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“Blue”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1"/>
                  </a:ext>
                </a:extLst>
              </a:tr>
              <a:tr h="280460">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0.64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0.60 - 0.68</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0.5</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“Red”</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80460">
                <a:tc>
                  <a:txBody>
                    <a:bodyPr/>
                    <a:lstStyle/>
                    <a:p>
                      <a:pPr marL="0" marR="0" algn="ctr">
                        <a:lnSpc>
                          <a:spcPct val="150000"/>
                        </a:lnSpc>
                        <a:spcBef>
                          <a:spcPts val="0"/>
                        </a:spcBef>
                        <a:spcAft>
                          <a:spcPts val="0"/>
                        </a:spcAft>
                      </a:pPr>
                      <a:r>
                        <a:rPr lang="en-US" sz="1100" kern="600" dirty="0">
                          <a:effectLst/>
                        </a:rPr>
                        <a:t>3</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a:effectLst/>
                        </a:rPr>
                        <a:t>0.864</a:t>
                      </a:r>
                      <a:endParaRPr lang="en-US" sz="1100" kern="60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smtClean="0">
                          <a:effectLst/>
                        </a:rPr>
                        <a:t>0.847 - 0.882</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kern="600" dirty="0">
                          <a:effectLst/>
                        </a:rPr>
                        <a:t>“Veggie”</a:t>
                      </a:r>
                      <a:endParaRPr lang="en-US" sz="1100" kern="600" dirty="0">
                        <a:solidFill>
                          <a:srgbClr val="000000"/>
                        </a:solidFill>
                        <a:effectLst/>
                        <a:latin typeface="Arial"/>
                        <a:ea typeface="Arial"/>
                      </a:endParaRPr>
                    </a:p>
                  </a:txBody>
                  <a:tcPr marL="20215" marR="20215" marT="20215" marB="20215"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80460">
                <a:tc>
                  <a:txBody>
                    <a:bodyPr/>
                    <a:lstStyle/>
                    <a:p>
                      <a:pPr marL="0" marR="0" algn="ctr">
                        <a:lnSpc>
                          <a:spcPct val="150000"/>
                        </a:lnSpc>
                        <a:spcBef>
                          <a:spcPts val="0"/>
                        </a:spcBef>
                        <a:spcAft>
                          <a:spcPts val="0"/>
                        </a:spcAft>
                      </a:pPr>
                      <a:r>
                        <a:rPr lang="en-US" sz="1100" kern="600" dirty="0">
                          <a:effectLst/>
                        </a:rPr>
                        <a:t>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1.373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1.366 - 1.380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“Cirrus”</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4"/>
                  </a:ext>
                </a:extLst>
              </a:tr>
              <a:tr h="280460">
                <a:tc>
                  <a:txBody>
                    <a:bodyPr/>
                    <a:lstStyle/>
                    <a:p>
                      <a:pPr marL="0" marR="0" algn="ctr">
                        <a:lnSpc>
                          <a:spcPct val="150000"/>
                        </a:lnSpc>
                        <a:spcBef>
                          <a:spcPts val="0"/>
                        </a:spcBef>
                        <a:spcAft>
                          <a:spcPts val="0"/>
                        </a:spcAft>
                      </a:pPr>
                      <a:r>
                        <a:rPr lang="en-US" sz="1100" kern="600">
                          <a:effectLst/>
                        </a:rPr>
                        <a:t>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1.61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1.59 - 1.63</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1</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“Snow/Ice”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5"/>
                  </a:ext>
                </a:extLst>
              </a:tr>
              <a:tr h="280460">
                <a:tc>
                  <a:txBody>
                    <a:bodyPr/>
                    <a:lstStyle/>
                    <a:p>
                      <a:pPr marL="0" marR="0" algn="ctr">
                        <a:lnSpc>
                          <a:spcPct val="150000"/>
                        </a:lnSpc>
                        <a:spcBef>
                          <a:spcPts val="0"/>
                        </a:spcBef>
                        <a:spcAft>
                          <a:spcPts val="0"/>
                        </a:spcAft>
                      </a:pPr>
                      <a:r>
                        <a:rPr lang="en-US" sz="1100" kern="600" dirty="0">
                          <a:effectLst/>
                        </a:rPr>
                        <a:t>6</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2.24</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smtClean="0">
                          <a:effectLst/>
                        </a:rPr>
                        <a:t>2.22 -2.27</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kern="600" dirty="0">
                          <a:effectLst/>
                        </a:rPr>
                        <a:t>“Cloud Particle Size”</a:t>
                      </a:r>
                      <a:endParaRPr lang="en-US" sz="1100" kern="600" dirty="0">
                        <a:solidFill>
                          <a:srgbClr val="000000"/>
                        </a:solidFill>
                        <a:effectLst/>
                        <a:latin typeface="Arial"/>
                        <a:ea typeface="Arial"/>
                      </a:endParaRPr>
                    </a:p>
                  </a:txBody>
                  <a:tcPr marL="20215" marR="20215" marT="20215" marB="20215"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1885952" y="914400"/>
            <a:ext cx="590366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Arial"/>
                <a:ea typeface="+mn-ea"/>
                <a:cs typeface="+mn-cs"/>
              </a:rPr>
              <a:t>ABI: Bands 1-6 (Visible / </a:t>
            </a:r>
            <a:r>
              <a:rPr kumimoji="0" lang="en-US" sz="3000" b="0" i="0" u="none" strike="noStrike" kern="1200" cap="none" spc="0" normalizeH="0" baseline="0" noProof="0" dirty="0" err="1">
                <a:ln>
                  <a:noFill/>
                </a:ln>
                <a:solidFill>
                  <a:srgbClr val="FFFF00"/>
                </a:solidFill>
                <a:effectLst/>
                <a:uLnTx/>
                <a:uFillTx/>
                <a:latin typeface="Arial"/>
                <a:ea typeface="+mn-ea"/>
                <a:cs typeface="+mn-cs"/>
              </a:rPr>
              <a:t>NearIR</a:t>
            </a:r>
            <a:r>
              <a:rPr kumimoji="0" lang="en-US" sz="3000" b="0" i="0" u="none" strike="noStrike" kern="1200" cap="none" spc="0" normalizeH="0" baseline="0" noProof="0" dirty="0">
                <a:ln>
                  <a:noFill/>
                </a:ln>
                <a:solidFill>
                  <a:srgbClr val="FFFF00"/>
                </a:solidFill>
                <a:effectLst/>
                <a:uLnTx/>
                <a:uFillTx/>
                <a:latin typeface="Arial"/>
                <a:ea typeface="+mn-ea"/>
                <a:cs typeface="+mn-cs"/>
              </a:rPr>
              <a:t>) </a:t>
            </a:r>
          </a:p>
        </p:txBody>
      </p:sp>
      <p:sp>
        <p:nvSpPr>
          <p:cNvPr id="5" name="Rounded Rectangle 4"/>
          <p:cNvSpPr>
            <a:spLocks noChangeArrowheads="1"/>
          </p:cNvSpPr>
          <p:nvPr/>
        </p:nvSpPr>
        <p:spPr bwMode="auto">
          <a:xfrm>
            <a:off x="1981200" y="4495800"/>
            <a:ext cx="5690616" cy="829818"/>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Six visible or near visible bands on ABI, one on heritage imager </a:t>
            </a:r>
          </a:p>
        </p:txBody>
      </p:sp>
      <p:sp>
        <p:nvSpPr>
          <p:cNvPr id="6" name="5-Point Star 5"/>
          <p:cNvSpPr/>
          <p:nvPr/>
        </p:nvSpPr>
        <p:spPr>
          <a:xfrm>
            <a:off x="1342239" y="26670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69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B0EEC719-6E03-4381-9D30-9FF2D4EC4F1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465" y="857250"/>
            <a:ext cx="6613071" cy="5143500"/>
          </a:xfrm>
          <a:prstGeom prst="rect">
            <a:avLst/>
          </a:prstGeom>
        </p:spPr>
      </p:pic>
      <p:sp>
        <p:nvSpPr>
          <p:cNvPr id="2" name="Title 1"/>
          <p:cNvSpPr>
            <a:spLocks noGrp="1"/>
          </p:cNvSpPr>
          <p:nvPr>
            <p:ph type="title"/>
          </p:nvPr>
        </p:nvSpPr>
        <p:spPr>
          <a:xfrm>
            <a:off x="457200" y="666750"/>
            <a:ext cx="8229600" cy="857250"/>
          </a:xfrm>
        </p:spPr>
        <p:txBody>
          <a:bodyPr/>
          <a:lstStyle/>
          <a:p>
            <a:r>
              <a:rPr lang="en-US" sz="3600" dirty="0">
                <a:solidFill>
                  <a:schemeClr val="tx1"/>
                </a:solidFill>
              </a:rPr>
              <a:t>ABI Spectral Bands (1-6)</a:t>
            </a:r>
          </a:p>
        </p:txBody>
      </p:sp>
      <p:sp>
        <p:nvSpPr>
          <p:cNvPr id="10" name="TextBox 9"/>
          <p:cNvSpPr txBox="1"/>
          <p:nvPr/>
        </p:nvSpPr>
        <p:spPr>
          <a:xfrm>
            <a:off x="3733800" y="2362201"/>
            <a:ext cx="860172" cy="36933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Visible</a:t>
            </a:r>
          </a:p>
        </p:txBody>
      </p:sp>
      <p:sp>
        <p:nvSpPr>
          <p:cNvPr id="11" name="TextBox 10"/>
          <p:cNvSpPr txBox="1"/>
          <p:nvPr/>
        </p:nvSpPr>
        <p:spPr>
          <a:xfrm>
            <a:off x="5103422" y="3886201"/>
            <a:ext cx="992579" cy="36933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Near-IR</a:t>
            </a:r>
          </a:p>
        </p:txBody>
      </p:sp>
      <p:sp>
        <p:nvSpPr>
          <p:cNvPr id="7" name="TextBox 6"/>
          <p:cNvSpPr txBox="1"/>
          <p:nvPr/>
        </p:nvSpPr>
        <p:spPr>
          <a:xfrm>
            <a:off x="5408737" y="6328243"/>
            <a:ext cx="21039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Mat Gunshor, CIMSS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85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1371600" y="1600200"/>
          <a:ext cx="6400800" cy="3850869"/>
        </p:xfrm>
        <a:graphic>
          <a:graphicData uri="http://schemas.openxmlformats.org/drawingml/2006/table">
            <a:tbl>
              <a:tblPr firstRow="1">
                <a:tableStyleId>{21E4AEA4-8DFA-4A89-87EB-49C32662AFE0}</a:tableStyleId>
              </a:tblPr>
              <a:tblGrid>
                <a:gridCol w="731293">
                  <a:extLst>
                    <a:ext uri="{9D8B030D-6E8A-4147-A177-3AD203B41FA5}">
                      <a16:colId xmlns:a16="http://schemas.microsoft.com/office/drawing/2014/main" val="20000"/>
                    </a:ext>
                  </a:extLst>
                </a:gridCol>
                <a:gridCol w="927945">
                  <a:extLst>
                    <a:ext uri="{9D8B030D-6E8A-4147-A177-3AD203B41FA5}">
                      <a16:colId xmlns:a16="http://schemas.microsoft.com/office/drawing/2014/main" val="20001"/>
                    </a:ext>
                  </a:extLst>
                </a:gridCol>
                <a:gridCol w="1826912">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771650">
                  <a:extLst>
                    <a:ext uri="{9D8B030D-6E8A-4147-A177-3AD203B41FA5}">
                      <a16:colId xmlns:a16="http://schemas.microsoft.com/office/drawing/2014/main" val="20004"/>
                    </a:ext>
                  </a:extLst>
                </a:gridCol>
              </a:tblGrid>
              <a:tr h="657650">
                <a:tc>
                  <a:txBody>
                    <a:bodyPr/>
                    <a:lstStyle/>
                    <a:p>
                      <a:pPr marL="0" marR="0" algn="ctr">
                        <a:lnSpc>
                          <a:spcPct val="100000"/>
                        </a:lnSpc>
                        <a:spcBef>
                          <a:spcPts val="0"/>
                        </a:spcBef>
                        <a:spcAft>
                          <a:spcPts val="0"/>
                        </a:spcAft>
                      </a:pPr>
                      <a:r>
                        <a:rPr lang="en-US" sz="1400" dirty="0">
                          <a:effectLst/>
                        </a:rPr>
                        <a:t>ABI </a:t>
                      </a:r>
                      <a:endParaRPr lang="en-US" sz="1400" dirty="0" smtClean="0">
                        <a:effectLst/>
                      </a:endParaRPr>
                    </a:p>
                    <a:p>
                      <a:pPr marL="0" marR="0" algn="ctr">
                        <a:lnSpc>
                          <a:spcPct val="100000"/>
                        </a:lnSpc>
                        <a:spcBef>
                          <a:spcPts val="0"/>
                        </a:spcBef>
                        <a:spcAft>
                          <a:spcPts val="0"/>
                        </a:spcAft>
                      </a:pPr>
                      <a:r>
                        <a:rPr lang="en-US" sz="1400" dirty="0" smtClean="0">
                          <a:effectLst/>
                        </a:rPr>
                        <a:t>Band</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smtClean="0">
                          <a:effectLst/>
                        </a:rPr>
                        <a:t>Wavelength</a:t>
                      </a:r>
                      <a:r>
                        <a:rPr lang="en-US" sz="1400" baseline="0" dirty="0" smtClean="0">
                          <a:effectLst/>
                        </a:rPr>
                        <a:t> range</a:t>
                      </a:r>
                      <a:r>
                        <a:rPr lang="en-US" sz="1400" dirty="0" smtClean="0">
                          <a:effectLst/>
                        </a:rPr>
                        <a:t> </a:t>
                      </a:r>
                      <a:r>
                        <a:rPr lang="en-US" sz="1400" baseline="0" dirty="0" smtClean="0">
                          <a:effectLst/>
                        </a:rPr>
                        <a:t> </a:t>
                      </a:r>
                      <a:r>
                        <a:rPr lang="en-US" sz="1400" dirty="0" smtClean="0">
                          <a:effectLst/>
                        </a:rPr>
                        <a:t>(µm</a:t>
                      </a:r>
                      <a:r>
                        <a:rPr lang="en-US" sz="1400" dirty="0">
                          <a:effectLst/>
                        </a:rPr>
                        <a:t>)</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Sub-point pixel </a:t>
                      </a:r>
                      <a:r>
                        <a:rPr lang="en-US" sz="1400" dirty="0" smtClean="0">
                          <a:effectLst/>
                        </a:rPr>
                        <a:t>spacing (km)</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tc>
                  <a:txBody>
                    <a:bodyPr/>
                    <a:lstStyle/>
                    <a:p>
                      <a:pPr marL="0" marR="0" algn="ctr">
                        <a:lnSpc>
                          <a:spcPct val="100000"/>
                        </a:lnSpc>
                        <a:spcBef>
                          <a:spcPts val="0"/>
                        </a:spcBef>
                        <a:spcAft>
                          <a:spcPts val="0"/>
                        </a:spcAft>
                      </a:pPr>
                      <a:r>
                        <a:rPr lang="en-US" sz="1400" dirty="0">
                          <a:effectLst/>
                        </a:rPr>
                        <a:t>Descriptive Name</a:t>
                      </a:r>
                      <a:endParaRPr lang="en-US" sz="1400" b="1" dirty="0">
                        <a:solidFill>
                          <a:srgbClr val="000000"/>
                        </a:solidFill>
                        <a:effectLst/>
                        <a:latin typeface="Arial"/>
                        <a:ea typeface="Arial"/>
                      </a:endParaRPr>
                    </a:p>
                  </a:txBody>
                  <a:tcPr marL="20215" marR="20215" marT="20215" marB="20215" anchor="ctr">
                    <a:solidFill>
                      <a:schemeClr val="tx2">
                        <a:lumMod val="40000"/>
                        <a:lumOff val="60000"/>
                      </a:schemeClr>
                    </a:solidFill>
                  </a:tcPr>
                </a:tc>
                <a:extLst>
                  <a:ext uri="{0D108BD9-81ED-4DB2-BD59-A6C34878D82A}">
                    <a16:rowId xmlns:a16="http://schemas.microsoft.com/office/drawing/2014/main" val="10000"/>
                  </a:ext>
                </a:extLst>
              </a:tr>
              <a:tr h="280460">
                <a:tc>
                  <a:txBody>
                    <a:bodyPr/>
                    <a:lstStyle/>
                    <a:p>
                      <a:pPr marL="0" marR="0" algn="ctr">
                        <a:lnSpc>
                          <a:spcPct val="150000"/>
                        </a:lnSpc>
                        <a:spcBef>
                          <a:spcPts val="0"/>
                        </a:spcBef>
                        <a:spcAft>
                          <a:spcPts val="0"/>
                        </a:spcAft>
                      </a:pPr>
                      <a:r>
                        <a:rPr lang="en-US" sz="1100" kern="600" dirty="0">
                          <a:effectLst/>
                        </a:rPr>
                        <a:t>7</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3.90</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3.80 - 3.99</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“Shortwave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1"/>
                  </a:ext>
                </a:extLst>
              </a:tr>
              <a:tr h="280460">
                <a:tc>
                  <a:txBody>
                    <a:bodyPr/>
                    <a:lstStyle/>
                    <a:p>
                      <a:pPr marL="0" marR="0" algn="ctr">
                        <a:lnSpc>
                          <a:spcPct val="150000"/>
                        </a:lnSpc>
                        <a:spcBef>
                          <a:spcPts val="0"/>
                        </a:spcBef>
                        <a:spcAft>
                          <a:spcPts val="0"/>
                        </a:spcAft>
                      </a:pPr>
                      <a:r>
                        <a:rPr lang="en-US" sz="1100" kern="600" dirty="0">
                          <a:effectLst/>
                        </a:rPr>
                        <a:t>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6.19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5.79 - 6.59</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“Upper-level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2"/>
                  </a:ext>
                </a:extLst>
              </a:tr>
              <a:tr h="280460">
                <a:tc>
                  <a:txBody>
                    <a:bodyPr/>
                    <a:lstStyle/>
                    <a:p>
                      <a:pPr marL="0" marR="0" algn="ctr">
                        <a:lnSpc>
                          <a:spcPct val="150000"/>
                        </a:lnSpc>
                        <a:spcBef>
                          <a:spcPts val="0"/>
                        </a:spcBef>
                        <a:spcAft>
                          <a:spcPts val="0"/>
                        </a:spcAft>
                      </a:pPr>
                      <a:r>
                        <a:rPr lang="en-US" sz="1100" kern="600">
                          <a:effectLst/>
                        </a:rPr>
                        <a:t>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6.93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6.72 - 7.14</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“Mid-Level Water Vapor”</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3"/>
                  </a:ext>
                </a:extLst>
              </a:tr>
              <a:tr h="520490">
                <a:tc>
                  <a:txBody>
                    <a:bodyPr/>
                    <a:lstStyle/>
                    <a:p>
                      <a:pPr marL="0" marR="0" algn="ctr">
                        <a:lnSpc>
                          <a:spcPct val="150000"/>
                        </a:lnSpc>
                        <a:spcBef>
                          <a:spcPts val="0"/>
                        </a:spcBef>
                        <a:spcAft>
                          <a:spcPts val="0"/>
                        </a:spcAft>
                      </a:pPr>
                      <a:r>
                        <a:rPr lang="en-US" sz="1100" kern="600" dirty="0">
                          <a:effectLst/>
                        </a:rPr>
                        <a:t>10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7.34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7.24 - 7.43</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“Lower/Mid-level Water Vapor”</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4"/>
                  </a:ext>
                </a:extLst>
              </a:tr>
              <a:tr h="280460">
                <a:tc>
                  <a:txBody>
                    <a:bodyPr/>
                    <a:lstStyle/>
                    <a:p>
                      <a:pPr marL="0" marR="0" algn="ctr">
                        <a:lnSpc>
                          <a:spcPct val="150000"/>
                        </a:lnSpc>
                        <a:spcBef>
                          <a:spcPts val="0"/>
                        </a:spcBef>
                        <a:spcAft>
                          <a:spcPts val="0"/>
                        </a:spcAft>
                      </a:pPr>
                      <a:r>
                        <a:rPr lang="en-US" sz="1100" kern="600">
                          <a:effectLst/>
                        </a:rPr>
                        <a:t>11</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8.44</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8.23 - 8.66</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“Cloud-top Phase”</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5"/>
                  </a:ext>
                </a:extLst>
              </a:tr>
              <a:tr h="280460">
                <a:tc>
                  <a:txBody>
                    <a:bodyPr/>
                    <a:lstStyle/>
                    <a:p>
                      <a:pPr marL="0" marR="0" algn="ctr">
                        <a:lnSpc>
                          <a:spcPct val="150000"/>
                        </a:lnSpc>
                        <a:spcBef>
                          <a:spcPts val="0"/>
                        </a:spcBef>
                        <a:spcAft>
                          <a:spcPts val="0"/>
                        </a:spcAft>
                      </a:pPr>
                      <a:r>
                        <a:rPr lang="en-US" sz="1100" kern="600" dirty="0">
                          <a:effectLst/>
                        </a:rPr>
                        <a:t>12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9.61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9.42 - 9.80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“Ozone”</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6"/>
                  </a:ext>
                </a:extLst>
              </a:tr>
              <a:tr h="280460">
                <a:tc>
                  <a:txBody>
                    <a:bodyPr/>
                    <a:lstStyle/>
                    <a:p>
                      <a:pPr marL="0" marR="0" algn="ctr">
                        <a:lnSpc>
                          <a:spcPct val="150000"/>
                        </a:lnSpc>
                        <a:spcBef>
                          <a:spcPts val="0"/>
                        </a:spcBef>
                        <a:spcAft>
                          <a:spcPts val="0"/>
                        </a:spcAft>
                      </a:pPr>
                      <a:r>
                        <a:rPr lang="en-US" sz="1100" kern="600">
                          <a:effectLst/>
                        </a:rPr>
                        <a:t>13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10.33</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10.18 - 10.48</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“Clean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7"/>
                  </a:ext>
                </a:extLst>
              </a:tr>
              <a:tr h="280460">
                <a:tc>
                  <a:txBody>
                    <a:bodyPr/>
                    <a:lstStyle/>
                    <a:p>
                      <a:pPr marL="0" marR="0" algn="ctr">
                        <a:lnSpc>
                          <a:spcPct val="150000"/>
                        </a:lnSpc>
                        <a:spcBef>
                          <a:spcPts val="0"/>
                        </a:spcBef>
                        <a:spcAft>
                          <a:spcPts val="0"/>
                        </a:spcAft>
                      </a:pPr>
                      <a:r>
                        <a:rPr lang="en-US" sz="1100" kern="600" dirty="0">
                          <a:effectLst/>
                        </a:rPr>
                        <a:t>14</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11.21</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10.82 - 11.60</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“Longwave window”</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08"/>
                  </a:ext>
                </a:extLst>
              </a:tr>
              <a:tr h="280460">
                <a:tc>
                  <a:txBody>
                    <a:bodyPr/>
                    <a:lstStyle/>
                    <a:p>
                      <a:pPr marL="0" marR="0" algn="ctr">
                        <a:lnSpc>
                          <a:spcPct val="150000"/>
                        </a:lnSpc>
                        <a:spcBef>
                          <a:spcPts val="0"/>
                        </a:spcBef>
                        <a:spcAft>
                          <a:spcPts val="0"/>
                        </a:spcAft>
                      </a:pPr>
                      <a:r>
                        <a:rPr lang="en-US" sz="1100" kern="600">
                          <a:effectLst/>
                        </a:rPr>
                        <a:t>15</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12.29</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smtClean="0">
                          <a:effectLst/>
                        </a:rPr>
                        <a:t>11.83 - 12.75</a:t>
                      </a:r>
                      <a:endParaRPr lang="en-US" sz="1100" kern="600" dirty="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a:effectLst/>
                        </a:rPr>
                        <a:t>2</a:t>
                      </a:r>
                      <a:endParaRPr lang="en-US" sz="1100" kern="600">
                        <a:solidFill>
                          <a:srgbClr val="000000"/>
                        </a:solidFill>
                        <a:effectLst/>
                        <a:latin typeface="Arial"/>
                        <a:ea typeface="Arial"/>
                      </a:endParaRPr>
                    </a:p>
                  </a:txBody>
                  <a:tcPr marL="20215" marR="20215" marT="20215" marB="20215" anchor="ctr"/>
                </a:tc>
                <a:tc>
                  <a:txBody>
                    <a:bodyPr/>
                    <a:lstStyle/>
                    <a:p>
                      <a:pPr marL="0" marR="0" algn="ctr">
                        <a:lnSpc>
                          <a:spcPct val="150000"/>
                        </a:lnSpc>
                        <a:spcBef>
                          <a:spcPts val="0"/>
                        </a:spcBef>
                        <a:spcAft>
                          <a:spcPts val="0"/>
                        </a:spcAft>
                      </a:pPr>
                      <a:r>
                        <a:rPr lang="en-US" sz="1100" kern="600" dirty="0">
                          <a:effectLst/>
                        </a:rPr>
                        <a:t>“Dirty longwave window”</a:t>
                      </a:r>
                      <a:endParaRPr lang="en-US" sz="1100" kern="600" dirty="0">
                        <a:solidFill>
                          <a:srgbClr val="000000"/>
                        </a:solidFill>
                        <a:effectLst/>
                        <a:latin typeface="Arial"/>
                        <a:ea typeface="Arial"/>
                      </a:endParaRPr>
                    </a:p>
                  </a:txBody>
                  <a:tcPr marL="20215" marR="20215" marT="20215" marB="20215" anchor="ctr"/>
                </a:tc>
                <a:extLst>
                  <a:ext uri="{0D108BD9-81ED-4DB2-BD59-A6C34878D82A}">
                    <a16:rowId xmlns:a16="http://schemas.microsoft.com/office/drawing/2014/main" val="10009"/>
                  </a:ext>
                </a:extLst>
              </a:tr>
              <a:tr h="280460">
                <a:tc>
                  <a:txBody>
                    <a:bodyPr/>
                    <a:lstStyle/>
                    <a:p>
                      <a:pPr marL="0" marR="0" algn="ctr">
                        <a:lnSpc>
                          <a:spcPct val="150000"/>
                        </a:lnSpc>
                        <a:spcBef>
                          <a:spcPts val="0"/>
                        </a:spcBef>
                        <a:spcAft>
                          <a:spcPts val="0"/>
                        </a:spcAft>
                      </a:pPr>
                      <a:r>
                        <a:rPr lang="en-US" sz="1100" kern="600" dirty="0">
                          <a:effectLst/>
                        </a:rPr>
                        <a:t>16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13.28</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smtClean="0">
                          <a:effectLst/>
                        </a:rPr>
                        <a:t>12.99 - 13.56</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2</a:t>
                      </a:r>
                      <a:endParaRPr lang="en-US" sz="1100" kern="600" dirty="0">
                        <a:solidFill>
                          <a:srgbClr val="000000"/>
                        </a:solidFill>
                        <a:effectLst/>
                        <a:latin typeface="Arial"/>
                        <a:ea typeface="Arial"/>
                      </a:endParaRPr>
                    </a:p>
                  </a:txBody>
                  <a:tcPr marL="20215" marR="20215" marT="20215" marB="20215" anchor="ctr">
                    <a:solidFill>
                      <a:srgbClr val="F7B5A3"/>
                    </a:solidFill>
                  </a:tcPr>
                </a:tc>
                <a:tc>
                  <a:txBody>
                    <a:bodyPr/>
                    <a:lstStyle/>
                    <a:p>
                      <a:pPr marL="0" marR="0" algn="ctr">
                        <a:lnSpc>
                          <a:spcPct val="150000"/>
                        </a:lnSpc>
                        <a:spcBef>
                          <a:spcPts val="0"/>
                        </a:spcBef>
                        <a:spcAft>
                          <a:spcPts val="0"/>
                        </a:spcAft>
                      </a:pPr>
                      <a:r>
                        <a:rPr lang="en-US" sz="1100" kern="600" dirty="0">
                          <a:effectLst/>
                        </a:rPr>
                        <a:t>“CO</a:t>
                      </a:r>
                      <a:r>
                        <a:rPr lang="en-US" sz="1100" kern="600" baseline="-25000" dirty="0">
                          <a:effectLst/>
                        </a:rPr>
                        <a:t>2</a:t>
                      </a:r>
                      <a:r>
                        <a:rPr lang="en-US" sz="1100" kern="600" dirty="0">
                          <a:effectLst/>
                        </a:rPr>
                        <a:t>”</a:t>
                      </a:r>
                      <a:endParaRPr lang="en-US" sz="1100" kern="600" dirty="0">
                        <a:solidFill>
                          <a:srgbClr val="000000"/>
                        </a:solidFill>
                        <a:effectLst/>
                        <a:latin typeface="Arial"/>
                        <a:ea typeface="Arial"/>
                      </a:endParaRPr>
                    </a:p>
                  </a:txBody>
                  <a:tcPr marL="20215" marR="20215" marT="20215" marB="20215"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133600" y="914400"/>
            <a:ext cx="477887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Arial"/>
                <a:ea typeface="+mn-ea"/>
                <a:cs typeface="+mn-cs"/>
              </a:rPr>
              <a:t>ABI: Bands 7-16 (Infrared) </a:t>
            </a:r>
          </a:p>
        </p:txBody>
      </p:sp>
      <p:sp>
        <p:nvSpPr>
          <p:cNvPr id="5" name="Rounded Rectangle 4"/>
          <p:cNvSpPr>
            <a:spLocks noChangeArrowheads="1"/>
          </p:cNvSpPr>
          <p:nvPr/>
        </p:nvSpPr>
        <p:spPr bwMode="auto">
          <a:xfrm>
            <a:off x="1473514" y="5571140"/>
            <a:ext cx="6196972" cy="315311"/>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10 infrared bands on the ABI, four on heritage imager </a:t>
            </a:r>
          </a:p>
        </p:txBody>
      </p:sp>
      <p:sp>
        <p:nvSpPr>
          <p:cNvPr id="6" name="5-Point Star 5"/>
          <p:cNvSpPr/>
          <p:nvPr/>
        </p:nvSpPr>
        <p:spPr>
          <a:xfrm>
            <a:off x="1398484" y="272715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5-Point Star 6"/>
          <p:cNvSpPr/>
          <p:nvPr/>
        </p:nvSpPr>
        <p:spPr>
          <a:xfrm>
            <a:off x="1371600" y="22860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8" name="5-Point Star 7"/>
          <p:cNvSpPr/>
          <p:nvPr/>
        </p:nvSpPr>
        <p:spPr>
          <a:xfrm>
            <a:off x="1341280" y="4576327"/>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9" name="5-Point Star 8"/>
          <p:cNvSpPr/>
          <p:nvPr/>
        </p:nvSpPr>
        <p:spPr>
          <a:xfrm>
            <a:off x="1335418" y="5181600"/>
            <a:ext cx="264782"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455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465" y="857250"/>
            <a:ext cx="6613071" cy="5143500"/>
          </a:xfrm>
          <a:prstGeom prst="rect">
            <a:avLst/>
          </a:prstGeom>
        </p:spPr>
      </p:pic>
      <p:sp>
        <p:nvSpPr>
          <p:cNvPr id="4" name="Slide Number Placeholder 3"/>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B0EEC719-6E03-4381-9D30-9FF2D4EC4F1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Title 1"/>
          <p:cNvSpPr>
            <a:spLocks noGrp="1"/>
          </p:cNvSpPr>
          <p:nvPr>
            <p:ph type="title"/>
          </p:nvPr>
        </p:nvSpPr>
        <p:spPr>
          <a:xfrm>
            <a:off x="457200" y="3028950"/>
            <a:ext cx="8229600" cy="857250"/>
          </a:xfrm>
        </p:spPr>
        <p:txBody>
          <a:bodyPr/>
          <a:lstStyle/>
          <a:p>
            <a:r>
              <a:rPr lang="en-US" sz="2800" dirty="0">
                <a:solidFill>
                  <a:schemeClr val="tx1"/>
                </a:solidFill>
              </a:rPr>
              <a:t>ABI IR Spectral Bands (7-16)</a:t>
            </a:r>
          </a:p>
        </p:txBody>
      </p:sp>
      <p:sp>
        <p:nvSpPr>
          <p:cNvPr id="2" name="TextBox 1"/>
          <p:cNvSpPr txBox="1"/>
          <p:nvPr/>
        </p:nvSpPr>
        <p:spPr>
          <a:xfrm>
            <a:off x="7503459" y="2965078"/>
            <a:ext cx="425116"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hot</a:t>
            </a:r>
          </a:p>
        </p:txBody>
      </p:sp>
      <p:sp>
        <p:nvSpPr>
          <p:cNvPr id="6" name="TextBox 5"/>
          <p:cNvSpPr txBox="1"/>
          <p:nvPr/>
        </p:nvSpPr>
        <p:spPr>
          <a:xfrm>
            <a:off x="7459245" y="1235482"/>
            <a:ext cx="50206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cool</a:t>
            </a:r>
          </a:p>
        </p:txBody>
      </p:sp>
      <p:sp>
        <p:nvSpPr>
          <p:cNvPr id="9" name="TextBox 8"/>
          <p:cNvSpPr txBox="1"/>
          <p:nvPr/>
        </p:nvSpPr>
        <p:spPr>
          <a:xfrm>
            <a:off x="5920800" y="6228639"/>
            <a:ext cx="21039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Mat Gunshor, CIMSS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36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421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2" name="Title 1"/>
          <p:cNvSpPr>
            <a:spLocks noGrp="1"/>
          </p:cNvSpPr>
          <p:nvPr>
            <p:ph type="title"/>
          </p:nvPr>
        </p:nvSpPr>
        <p:spPr>
          <a:xfrm>
            <a:off x="1363929" y="9707"/>
            <a:ext cx="6402495" cy="369332"/>
          </a:xfrm>
        </p:spPr>
        <p:txBody>
          <a:bodyPr/>
          <a:lstStyle/>
          <a:p>
            <a:r>
              <a:rPr lang="en-US" sz="4000" dirty="0" smtClean="0">
                <a:solidFill>
                  <a:schemeClr val="bg1"/>
                </a:solidFill>
              </a:rPr>
              <a:t>GOES-R Series Instruments</a:t>
            </a:r>
            <a:endParaRPr lang="en-US" sz="4000" dirty="0">
              <a:solidFill>
                <a:schemeClr val="bg1"/>
              </a:solidFill>
            </a:endParaRPr>
          </a:p>
        </p:txBody>
      </p:sp>
      <p:pic>
        <p:nvPicPr>
          <p:cNvPr id="4" name="Picture 6" descr="https://www.nasa.gov/sites/default/files/thumbnails/image/first_mag_plot_line_12-22-16_from_goes-16.jpg.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8692" y="3023913"/>
            <a:ext cx="2571580" cy="127196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136479" y="14117"/>
            <a:ext cx="8857396" cy="752475"/>
          </a:xfrm>
          <a:prstGeom prst="rect">
            <a:avLst/>
          </a:prstGeom>
        </p:spPr>
        <p:txBody>
          <a:bodyPr vert="horz" wrap="square" lIns="0" tIns="0" rIns="0" bIns="0" rtlCol="0" anchor="ctr">
            <a:normAutofit fontScale="97500"/>
          </a:bodyPr>
          <a:lstStyle>
            <a:lvl1pPr algn="ctr" defTabSz="914400" rtl="0" eaLnBrk="1" latinLnBrk="0" hangingPunct="1">
              <a:spcBef>
                <a:spcPct val="0"/>
              </a:spcBef>
              <a:buNone/>
              <a:defRPr sz="2400" b="1" i="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sp>
        <p:nvSpPr>
          <p:cNvPr id="6" name="Slide Number Placeholder 3"/>
          <p:cNvSpPr txBox="1">
            <a:spLocks/>
          </p:cNvSpPr>
          <p:nvPr/>
        </p:nvSpPr>
        <p:spPr>
          <a:xfrm>
            <a:off x="7010400" y="6553200"/>
            <a:ext cx="2133600" cy="2889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smtClean="0">
                <a:ln>
                  <a:noFill/>
                </a:ln>
                <a:solidFill>
                  <a:srgbClr val="000000"/>
                </a:solidFill>
                <a:effectLst/>
                <a:uLnTx/>
                <a:uFillTx/>
                <a:latin typeface="Calibri"/>
                <a:ea typeface="+mn-ea"/>
                <a:cs typeface="+mn-cs"/>
              </a:rPr>
              <a:t> 3-</a:t>
            </a:r>
            <a:fld id="{13AF08EC-556D-4A1C-845F-2ABFACE9E84C}" type="slidenum">
              <a:rPr kumimoji="0"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1" b="-2481"/>
          <a:stretch/>
        </p:blipFill>
        <p:spPr>
          <a:xfrm>
            <a:off x="645459" y="1171198"/>
            <a:ext cx="5399894" cy="5437419"/>
          </a:xfrm>
          <a:prstGeom prst="rect">
            <a:avLst/>
          </a:prstGeom>
        </p:spPr>
      </p:pic>
      <p:pic>
        <p:nvPicPr>
          <p:cNvPr id="8" name="Picture 4" descr="http://www.goes-r.gov/multimedia/originalImageCopies/goes-16DataAndImagery/31841764464_57c16871d4_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5044" y="1047500"/>
            <a:ext cx="2571580" cy="190209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goes-r.gov/multimedia/originalImageCopies/goes-16DataAndImagery/32821903865_dbbfc17b62_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74085" y="4373044"/>
            <a:ext cx="2574693" cy="205975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388842">
            <a:off x="3787364" y="4505462"/>
            <a:ext cx="1455077" cy="1250768"/>
          </a:xfrm>
          <a:prstGeom prst="ellipse">
            <a:avLst/>
          </a:prstGeom>
          <a:ln>
            <a:solidFill>
              <a:schemeClr val="bg1"/>
            </a:solidFill>
          </a:ln>
        </p:spPr>
      </p:pic>
      <p:sp>
        <p:nvSpPr>
          <p:cNvPr id="12" name="Isosceles Triangle 11"/>
          <p:cNvSpPr/>
          <p:nvPr/>
        </p:nvSpPr>
        <p:spPr bwMode="auto">
          <a:xfrm rot="8098286">
            <a:off x="4645387" y="5547300"/>
            <a:ext cx="2070477" cy="115036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smtClean="0">
              <a:ln>
                <a:noFill/>
              </a:ln>
              <a:solidFill>
                <a:prstClr val="white"/>
              </a:solidFill>
              <a:effectLst/>
              <a:uLnTx/>
              <a:uFillTx/>
              <a:latin typeface="Arial" charset="0"/>
              <a:ea typeface="+mn-ea"/>
              <a:cs typeface="+mn-cs"/>
            </a:endParaRPr>
          </a:p>
        </p:txBody>
      </p:sp>
      <p:sp>
        <p:nvSpPr>
          <p:cNvPr id="13" name="Slide Number Placeholder 3"/>
          <p:cNvSpPr txBox="1">
            <a:spLocks/>
          </p:cNvSpPr>
          <p:nvPr/>
        </p:nvSpPr>
        <p:spPr>
          <a:xfrm>
            <a:off x="6860275" y="6553200"/>
            <a:ext cx="2133600" cy="288925"/>
          </a:xfrm>
          <a:prstGeom prst="rect">
            <a:avLst/>
          </a:prstGeom>
        </p:spPr>
        <p:txBody>
          <a:bodyPr anchor="ctr"/>
          <a:lstStyle>
            <a:defPPr>
              <a:defRPr lang="en-US"/>
            </a:defPPr>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t> 3-</a:t>
            </a:r>
            <a:fld id="{13AF08EC-556D-4A1C-845F-2ABFACE9E84C}" type="slidenum">
              <a:rPr kumimoji="0" lang="fi-FI" sz="10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 name="TextBox 13"/>
          <p:cNvSpPr txBox="1"/>
          <p:nvPr/>
        </p:nvSpPr>
        <p:spPr>
          <a:xfrm>
            <a:off x="8317194" y="4331176"/>
            <a:ext cx="48122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SEISS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8206688" y="2091023"/>
            <a:ext cx="48763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EUVS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8381202" y="2976798"/>
            <a:ext cx="47641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MAG</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4030634" y="4691192"/>
            <a:ext cx="96853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GLM</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p:cNvSpPr txBox="1"/>
          <p:nvPr/>
        </p:nvSpPr>
        <p:spPr>
          <a:xfrm>
            <a:off x="988801" y="5860871"/>
            <a:ext cx="74892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ABI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8270367" y="1110816"/>
            <a:ext cx="39946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XRS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8328098" y="1859360"/>
            <a:ext cx="42672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mn-ea"/>
                <a:cs typeface="+mn-cs"/>
              </a:rPr>
              <a:t>EXIS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6312" t="8835" r="883" b="10487"/>
          <a:stretch/>
        </p:blipFill>
        <p:spPr>
          <a:xfrm>
            <a:off x="93521" y="635277"/>
            <a:ext cx="1422297" cy="1236418"/>
          </a:xfrm>
          <a:prstGeom prst="rect">
            <a:avLst/>
          </a:prstGeom>
        </p:spPr>
      </p:pic>
      <p:sp>
        <p:nvSpPr>
          <p:cNvPr id="18" name="TextBox 17"/>
          <p:cNvSpPr txBox="1"/>
          <p:nvPr/>
        </p:nvSpPr>
        <p:spPr>
          <a:xfrm>
            <a:off x="1295004" y="803039"/>
            <a:ext cx="97334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SUVI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4211652" y="6392643"/>
            <a:ext cx="23534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alibri"/>
                <a:ea typeface="+mn-ea"/>
                <a:cs typeface="+mn-cs"/>
              </a:rPr>
              <a:t>GOES-R Program Office</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274326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31" indent="-285743" eaLnBrk="0" hangingPunct="0">
              <a:defRPr>
                <a:solidFill>
                  <a:schemeClr val="tx1"/>
                </a:solidFill>
                <a:latin typeface="Arial" charset="0"/>
              </a:defRPr>
            </a:lvl2pPr>
            <a:lvl3pPr marL="1142972" indent="-228594" eaLnBrk="0" hangingPunct="0">
              <a:defRPr>
                <a:solidFill>
                  <a:schemeClr val="tx1"/>
                </a:solidFill>
                <a:latin typeface="Arial" charset="0"/>
              </a:defRPr>
            </a:lvl3pPr>
            <a:lvl4pPr marL="1600160" indent="-228594" eaLnBrk="0" hangingPunct="0">
              <a:defRPr>
                <a:solidFill>
                  <a:schemeClr val="tx1"/>
                </a:solidFill>
                <a:latin typeface="Arial" charset="0"/>
              </a:defRPr>
            </a:lvl4pPr>
            <a:lvl5pPr marL="2057348" indent="-228594" eaLnBrk="0" hangingPunct="0">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5"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pPr marL="0" marR="0" lvl="0" indent="0" algn="r" defTabSz="914378" rtl="0" eaLnBrk="1" fontAlgn="auto" latinLnBrk="0" hangingPunct="1">
              <a:lnSpc>
                <a:spcPct val="100000"/>
              </a:lnSpc>
              <a:spcBef>
                <a:spcPts val="0"/>
              </a:spcBef>
              <a:spcAft>
                <a:spcPts val="0"/>
              </a:spcAft>
              <a:buClrTx/>
              <a:buSzTx/>
              <a:buFontTx/>
              <a:buNone/>
              <a:tabLst/>
              <a:defRPr/>
            </a:pPr>
            <a:fld id="{2F4914A6-2A92-4790-A36D-282932745CB9}" type="slidenum">
              <a:rPr kumimoji="0" lang="en-US" sz="1867"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18</a:t>
            </a:fld>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208" y="2052969"/>
            <a:ext cx="4948689" cy="3501139"/>
          </a:xfrm>
          <a:prstGeom prst="rect">
            <a:avLst/>
          </a:prstGeom>
          <a:ln>
            <a:solidFill>
              <a:schemeClr val="tx1"/>
            </a:solidFill>
          </a:ln>
        </p:spPr>
      </p:pic>
      <p:sp>
        <p:nvSpPr>
          <p:cNvPr id="11" name="Content Placeholder 3"/>
          <p:cNvSpPr>
            <a:spLocks noGrp="1"/>
          </p:cNvSpPr>
          <p:nvPr>
            <p:ph idx="1"/>
          </p:nvPr>
        </p:nvSpPr>
        <p:spPr>
          <a:xfrm>
            <a:off x="196405" y="269655"/>
            <a:ext cx="9057068" cy="3394472"/>
          </a:xfrm>
        </p:spPr>
        <p:txBody>
          <a:bodyPr/>
          <a:lstStyle/>
          <a:p>
            <a:pPr eaLnBrk="1" hangingPunct="1"/>
            <a:r>
              <a:rPr lang="en-US" dirty="0" smtClean="0">
                <a:solidFill>
                  <a:schemeClr val="bg1"/>
                </a:solidFill>
              </a:rPr>
              <a:t>GOES-R Advanced Baseline Imager (ABI)</a:t>
            </a:r>
          </a:p>
          <a:p>
            <a:pPr lvl="1" eaLnBrk="1" hangingPunct="1"/>
            <a:r>
              <a:rPr lang="en-US" dirty="0" smtClean="0">
                <a:solidFill>
                  <a:schemeClr val="bg1"/>
                </a:solidFill>
              </a:rPr>
              <a:t>Spectral</a:t>
            </a:r>
          </a:p>
          <a:p>
            <a:pPr lvl="2" eaLnBrk="1" hangingPunct="1"/>
            <a:r>
              <a:rPr lang="en-US" dirty="0" smtClean="0">
                <a:solidFill>
                  <a:schemeClr val="bg1"/>
                </a:solidFill>
              </a:rPr>
              <a:t>Improved!</a:t>
            </a:r>
          </a:p>
          <a:p>
            <a:pPr lvl="1" eaLnBrk="1" hangingPunct="1"/>
            <a:r>
              <a:rPr lang="en-US" dirty="0" smtClean="0">
                <a:solidFill>
                  <a:schemeClr val="bg1"/>
                </a:solidFill>
              </a:rPr>
              <a:t>Spatial</a:t>
            </a:r>
          </a:p>
          <a:p>
            <a:pPr lvl="2" eaLnBrk="1" hangingPunct="1"/>
            <a:r>
              <a:rPr lang="en-US" dirty="0" smtClean="0">
                <a:solidFill>
                  <a:schemeClr val="bg1"/>
                </a:solidFill>
              </a:rPr>
              <a:t>Improved!</a:t>
            </a:r>
          </a:p>
          <a:p>
            <a:pPr lvl="1" eaLnBrk="1" hangingPunct="1"/>
            <a:r>
              <a:rPr lang="en-US" dirty="0" smtClean="0">
                <a:solidFill>
                  <a:schemeClr val="bg1"/>
                </a:solidFill>
              </a:rPr>
              <a:t>Temporal</a:t>
            </a:r>
          </a:p>
          <a:p>
            <a:pPr lvl="2" eaLnBrk="1" hangingPunct="1"/>
            <a:r>
              <a:rPr lang="en-US" dirty="0" smtClean="0">
                <a:solidFill>
                  <a:schemeClr val="bg1"/>
                </a:solidFill>
              </a:rPr>
              <a:t>Improved!</a:t>
            </a:r>
          </a:p>
          <a:p>
            <a:pPr lvl="1" eaLnBrk="1" hangingPunct="1"/>
            <a:r>
              <a:rPr lang="en-US" dirty="0">
                <a:solidFill>
                  <a:schemeClr val="bg1"/>
                </a:solidFill>
              </a:rPr>
              <a:t> </a:t>
            </a:r>
            <a:r>
              <a:rPr lang="en-US" dirty="0" smtClean="0">
                <a:solidFill>
                  <a:schemeClr val="bg1"/>
                </a:solidFill>
              </a:rPr>
              <a:t>Calibration</a:t>
            </a:r>
          </a:p>
          <a:p>
            <a:pPr lvl="2" eaLnBrk="1" hangingPunct="1"/>
            <a:r>
              <a:rPr lang="en-US" dirty="0" smtClean="0">
                <a:solidFill>
                  <a:schemeClr val="bg1"/>
                </a:solidFill>
              </a:rPr>
              <a:t>Improved! </a:t>
            </a:r>
          </a:p>
        </p:txBody>
      </p:sp>
      <p:sp>
        <p:nvSpPr>
          <p:cNvPr id="104453" name="TextBox 2"/>
          <p:cNvSpPr txBox="1">
            <a:spLocks noChangeArrowheads="1"/>
          </p:cNvSpPr>
          <p:nvPr/>
        </p:nvSpPr>
        <p:spPr bwMode="auto">
          <a:xfrm>
            <a:off x="7162803" y="5715001"/>
            <a:ext cx="18902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Lockheed Martin</a:t>
            </a:r>
          </a:p>
        </p:txBody>
      </p:sp>
    </p:spTree>
    <p:extLst>
      <p:ext uri="{BB962C8B-B14F-4D97-AF65-F5344CB8AC3E}">
        <p14:creationId xmlns:p14="http://schemas.microsoft.com/office/powerpoint/2010/main" val="2148641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26"/>
            <a:ext cx="8229600" cy="1143000"/>
          </a:xfrm>
        </p:spPr>
        <p:txBody>
          <a:bodyPr/>
          <a:lstStyle/>
          <a:p>
            <a:r>
              <a:rPr lang="en-US" dirty="0" smtClean="0">
                <a:solidFill>
                  <a:schemeClr val="bg1"/>
                </a:solidFill>
              </a:rPr>
              <a:t>Squall Line</a:t>
            </a:r>
            <a:endParaRPr lang="en-US" dirty="0">
              <a:solidFill>
                <a:schemeClr val="bg1"/>
              </a:solidFill>
            </a:endParaRPr>
          </a:p>
        </p:txBody>
      </p:sp>
      <p:sp>
        <p:nvSpPr>
          <p:cNvPr id="3" name="Content Placeholder 2"/>
          <p:cNvSpPr>
            <a:spLocks noGrp="1"/>
          </p:cNvSpPr>
          <p:nvPr>
            <p:ph idx="1"/>
          </p:nvPr>
        </p:nvSpPr>
        <p:spPr>
          <a:xfrm>
            <a:off x="84338" y="6163322"/>
            <a:ext cx="8229600" cy="4525963"/>
          </a:xfrm>
        </p:spPr>
        <p:txBody>
          <a:bodyPr/>
          <a:lstStyle/>
          <a:p>
            <a:r>
              <a:rPr lang="en-US" dirty="0" smtClean="0">
                <a:solidFill>
                  <a:srgbClr val="FFFF00"/>
                </a:solidFill>
              </a:rPr>
              <a:t>Visible and infrared </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117FE8-98F9-41FA-9392-33A066033D3C}"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5" name="170306_severe_s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342" y="1019974"/>
            <a:ext cx="6560598" cy="5057585"/>
          </a:xfrm>
          <a:prstGeom prst="rect">
            <a:avLst/>
          </a:prstGeom>
        </p:spPr>
      </p:pic>
      <p:sp>
        <p:nvSpPr>
          <p:cNvPr id="6" name="TextBox 5"/>
          <p:cNvSpPr txBox="1"/>
          <p:nvPr/>
        </p:nvSpPr>
        <p:spPr>
          <a:xfrm>
            <a:off x="6410919" y="6245225"/>
            <a:ext cx="14787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Bill Line, NWS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14452"/>
            <a:ext cx="8229600" cy="857250"/>
          </a:xfrm>
        </p:spPr>
        <p:txBody>
          <a:bodyPr/>
          <a:lstStyle/>
          <a:p>
            <a:r>
              <a:rPr lang="en-US" sz="3000" dirty="0"/>
              <a:t>A History of GOES </a:t>
            </a:r>
            <a:r>
              <a:rPr lang="en-US" sz="3000" dirty="0" smtClean="0"/>
              <a:t>“Weather” </a:t>
            </a:r>
            <a:r>
              <a:rPr lang="en-US" sz="3000" dirty="0"/>
              <a:t>Satellites</a:t>
            </a:r>
            <a:br>
              <a:rPr lang="en-US" sz="3000" dirty="0"/>
            </a:br>
            <a:endParaRPr lang="en-US" sz="3000" dirty="0"/>
          </a:p>
        </p:txBody>
      </p:sp>
      <p:sp>
        <p:nvSpPr>
          <p:cNvPr id="2" name="Slide Number Placeholder 1"/>
          <p:cNvSpPr>
            <a:spLocks noGrp="1"/>
          </p:cNvSpPr>
          <p:nvPr>
            <p:ph type="sldNum" sz="quarter" idx="12"/>
          </p:nvPr>
        </p:nvSpPr>
        <p:spPr>
          <a:xfrm>
            <a:off x="7010400" y="6533270"/>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5EF8-31B4-4F78-B46E-860652303D3D}"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1" y="1284698"/>
            <a:ext cx="8801288" cy="4958058"/>
          </a:xfrm>
          <a:prstGeom prst="rect">
            <a:avLst/>
          </a:prstGeom>
        </p:spPr>
      </p:pic>
      <p:sp>
        <p:nvSpPr>
          <p:cNvPr id="5" name="TextBox 4"/>
          <p:cNvSpPr txBox="1"/>
          <p:nvPr/>
        </p:nvSpPr>
        <p:spPr>
          <a:xfrm>
            <a:off x="0" y="1905000"/>
            <a:ext cx="10743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     SMS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5239757" y="5829146"/>
            <a:ext cx="2837443"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ABI=Advanced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Baseline Imager</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94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3.9 </a:t>
            </a:r>
            <a:r>
              <a:rPr lang="en-US" sz="3600" dirty="0" smtClean="0">
                <a:latin typeface="Symbol" panose="05050102010706020507" pitchFamily="18" charset="2"/>
              </a:rPr>
              <a:t>m</a:t>
            </a:r>
            <a:r>
              <a:rPr lang="en-US" sz="3600" dirty="0" smtClean="0"/>
              <a:t>m Fire pixels in Yellow, Band 1 to show smoke</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4541" y="1828800"/>
            <a:ext cx="5384632" cy="4714774"/>
          </a:xfrm>
        </p:spPr>
      </p:pic>
      <p:sp>
        <p:nvSpPr>
          <p:cNvPr id="3" name="TextBox 2"/>
          <p:cNvSpPr txBox="1"/>
          <p:nvPr/>
        </p:nvSpPr>
        <p:spPr>
          <a:xfrm>
            <a:off x="575285" y="6543574"/>
            <a:ext cx="14787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Bill Line, NWS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63992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GOES-16 and -13</a:t>
            </a:r>
            <a:endParaRPr lang="en-US" dirty="0">
              <a:solidFill>
                <a:srgbClr val="FFFF00"/>
              </a:solidFill>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65F424-A057-41D9-9808-928C5B6B6085}"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4" name="HARVEY_ABI_IMAGER_loop_2017237_220025_2017237_2359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403350"/>
            <a:ext cx="7620000" cy="5080000"/>
          </a:xfrm>
          <a:prstGeom prst="rect">
            <a:avLst/>
          </a:prstGeom>
        </p:spPr>
      </p:pic>
    </p:spTree>
    <p:extLst>
      <p:ext uri="{BB962C8B-B14F-4D97-AF65-F5344CB8AC3E}">
        <p14:creationId xmlns:p14="http://schemas.microsoft.com/office/powerpoint/2010/main" val="3578463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70" y="136028"/>
            <a:ext cx="8413955" cy="822960"/>
          </a:xfrm>
        </p:spPr>
        <p:txBody>
          <a:bodyPr/>
          <a:lstStyle/>
          <a:p>
            <a:r>
              <a:rPr lang="en-US" sz="3600" b="1" dirty="0" smtClean="0">
                <a:solidFill>
                  <a:schemeClr val="bg1"/>
                </a:solidFill>
              </a:rPr>
              <a:t>GOES-16 Products</a:t>
            </a:r>
            <a:endParaRPr lang="en-US" sz="3600" b="1" dirty="0">
              <a:solidFill>
                <a:schemeClr val="bg1"/>
              </a:solidFill>
            </a:endParaRPr>
          </a:p>
        </p:txBody>
      </p:sp>
      <p:sp>
        <p:nvSpPr>
          <p:cNvPr id="4" name="Slide Number Placeholder 3"/>
          <p:cNvSpPr>
            <a:spLocks noGrp="1"/>
          </p:cNvSpPr>
          <p:nvPr>
            <p:ph type="sldNum" sz="quarter" idx="4"/>
          </p:nvPr>
        </p:nvSpPr>
        <p:spPr>
          <a:xfrm>
            <a:off x="7157842" y="6514316"/>
            <a:ext cx="17415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49A42C-7C3A-1946-A459-68A8AD418034}"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8" name="Table 7"/>
          <p:cNvGraphicFramePr>
            <a:graphicFrameLocks noGrp="1"/>
          </p:cNvGraphicFramePr>
          <p:nvPr>
            <p:extLst/>
          </p:nvPr>
        </p:nvGraphicFramePr>
        <p:xfrm>
          <a:off x="280736" y="1475937"/>
          <a:ext cx="2892610" cy="3657599"/>
        </p:xfrm>
        <a:graphic>
          <a:graphicData uri="http://schemas.openxmlformats.org/drawingml/2006/table">
            <a:tbl>
              <a:tblPr firstRow="1" bandRow="1"/>
              <a:tblGrid>
                <a:gridCol w="2892610">
                  <a:extLst>
                    <a:ext uri="{9D8B030D-6E8A-4147-A177-3AD203B41FA5}">
                      <a16:colId xmlns:a16="http://schemas.microsoft.com/office/drawing/2014/main" val="20000"/>
                    </a:ext>
                  </a:extLst>
                </a:gridCol>
              </a:tblGrid>
              <a:tr h="295638">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400" dirty="0" smtClean="0">
                          <a:solidFill>
                            <a:schemeClr val="tx1"/>
                          </a:solidFill>
                        </a:rPr>
                        <a:t>ABI L2+ Products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 and Moisture Imagery (KPP)</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Aerosol Detection (Smoke &amp; Dust)</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Aerosol Optical Depth (AOD)</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Clear Sky Mask</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a:t>
                      </a:r>
                      <a:r>
                        <a:rPr lang="en-US" sz="1400" baseline="0" dirty="0" smtClean="0">
                          <a:solidFill>
                            <a:schemeClr val="tx1"/>
                          </a:solidFill>
                        </a:rPr>
                        <a:t> Particle Size Distribution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a:t>
                      </a:r>
                      <a:r>
                        <a:rPr lang="en-US" sz="1400" baseline="0" dirty="0" smtClean="0">
                          <a:solidFill>
                            <a:schemeClr val="tx1"/>
                          </a:solidFill>
                        </a:rPr>
                        <a:t> Top Height</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a:t>
                      </a:r>
                      <a:r>
                        <a:rPr lang="en-US" sz="1400" baseline="0" dirty="0" smtClean="0">
                          <a:solidFill>
                            <a:schemeClr val="tx1"/>
                          </a:solidFill>
                        </a:rPr>
                        <a:t> Top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a:t>
                      </a:r>
                      <a:r>
                        <a:rPr lang="en-US" sz="1400" baseline="0" dirty="0" smtClean="0">
                          <a:solidFill>
                            <a:schemeClr val="tx1"/>
                          </a:solidFill>
                        </a:rPr>
                        <a:t> Top Pressure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Cloud Top Temperature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Derived Motion Winds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Derived Stability Indices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9" name="Table 8"/>
          <p:cNvGraphicFramePr>
            <a:graphicFrameLocks noGrp="1"/>
          </p:cNvGraphicFramePr>
          <p:nvPr>
            <p:extLst/>
          </p:nvPr>
        </p:nvGraphicFramePr>
        <p:xfrm>
          <a:off x="3176336" y="865455"/>
          <a:ext cx="2903625" cy="4175759"/>
        </p:xfrm>
        <a:graphic>
          <a:graphicData uri="http://schemas.openxmlformats.org/drawingml/2006/table">
            <a:tbl>
              <a:tblPr firstRow="1" bandRow="1"/>
              <a:tblGrid>
                <a:gridCol w="2903625">
                  <a:extLst>
                    <a:ext uri="{9D8B030D-6E8A-4147-A177-3AD203B41FA5}">
                      <a16:colId xmlns:a16="http://schemas.microsoft.com/office/drawing/2014/main" val="20000"/>
                    </a:ext>
                  </a:extLst>
                </a:gridCol>
              </a:tblGrid>
              <a:tr h="292113">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400" dirty="0" smtClean="0">
                          <a:solidFill>
                            <a:schemeClr val="tx1"/>
                          </a:solidFill>
                        </a:rPr>
                        <a:t>ABI L2+ Products (</a:t>
                      </a:r>
                      <a:r>
                        <a:rPr lang="en-US" sz="1400" dirty="0" err="1" smtClean="0">
                          <a:solidFill>
                            <a:schemeClr val="tx1"/>
                          </a:solidFill>
                        </a:rPr>
                        <a:t>con’t</a:t>
                      </a:r>
                      <a:r>
                        <a:rPr lang="en-US" sz="1400" dirty="0" smtClean="0">
                          <a:solidFill>
                            <a:schemeClr val="tx1"/>
                          </a:solidFill>
                        </a:rPr>
                        <a:t>)</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1070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anose="020B0604020202020204" pitchFamily="34" charset="0"/>
                          <a:cs typeface="Arial" panose="020B0604020202020204" pitchFamily="34" charset="0"/>
                        </a:rPr>
                        <a:t>Downward S/W</a:t>
                      </a:r>
                      <a:r>
                        <a:rPr lang="en-US" sz="1400" baseline="0" dirty="0" smtClean="0">
                          <a:solidFill>
                            <a:schemeClr val="tx1"/>
                          </a:solidFill>
                          <a:latin typeface="Arial" panose="020B0604020202020204" pitchFamily="34" charset="0"/>
                          <a:cs typeface="Arial" panose="020B0604020202020204" pitchFamily="34" charset="0"/>
                        </a:rPr>
                        <a:t> Radiation:  Surface</a:t>
                      </a:r>
                      <a:endParaRPr lang="en-US" sz="1400" dirty="0" smtClean="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Fire/Hot Spot Characterization</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Hurricane</a:t>
                      </a:r>
                      <a:r>
                        <a:rPr lang="en-US" sz="1400" baseline="0" dirty="0" smtClean="0">
                          <a:solidFill>
                            <a:schemeClr val="tx1"/>
                          </a:solidFill>
                        </a:rPr>
                        <a:t> Intensity Estimation</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Land Surface Temperature </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Legacy Vertical</a:t>
                      </a:r>
                      <a:r>
                        <a:rPr lang="en-US" sz="1400" baseline="0" dirty="0" smtClean="0">
                          <a:solidFill>
                            <a:schemeClr val="tx1"/>
                          </a:solidFill>
                        </a:rPr>
                        <a:t> Moisture Profile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chemeClr val="tx1"/>
                          </a:solidFill>
                        </a:rPr>
                        <a:t>Legacy Vertical Temperature Profile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Rainfall Rate/QPE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chemeClr val="tx1"/>
                          </a:solidFill>
                        </a:rPr>
                        <a:t>Reflected S/W Radiation:  TOA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Sea Surface Temperature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Snow Cover</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Total Perceptible Water</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Volcanic Ash:  Detection and Height</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2"/>
                  </a:ext>
                </a:extLst>
              </a:tr>
            </a:tbl>
          </a:graphicData>
        </a:graphic>
      </p:graphicFrame>
      <p:graphicFrame>
        <p:nvGraphicFramePr>
          <p:cNvPr id="10" name="Table 9"/>
          <p:cNvGraphicFramePr>
            <a:graphicFrameLocks noGrp="1"/>
          </p:cNvGraphicFramePr>
          <p:nvPr>
            <p:extLst/>
          </p:nvPr>
        </p:nvGraphicFramePr>
        <p:xfrm>
          <a:off x="6079962" y="870719"/>
          <a:ext cx="2819396" cy="4480559"/>
        </p:xfrm>
        <a:graphic>
          <a:graphicData uri="http://schemas.openxmlformats.org/drawingml/2006/table">
            <a:tbl>
              <a:tblPr firstRow="1" bandRow="1"/>
              <a:tblGrid>
                <a:gridCol w="2819396">
                  <a:extLst>
                    <a:ext uri="{9D8B030D-6E8A-4147-A177-3AD203B41FA5}">
                      <a16:colId xmlns:a16="http://schemas.microsoft.com/office/drawing/2014/main" val="20000"/>
                    </a:ext>
                  </a:extLst>
                </a:gridCol>
              </a:tblGrid>
              <a:tr h="296061">
                <a:tc>
                  <a:txBody>
                    <a:bodyPr/>
                    <a:lstStyle/>
                    <a:p>
                      <a:pPr algn="ctr"/>
                      <a:r>
                        <a:rPr lang="en-US" sz="1400" b="1" dirty="0" smtClean="0">
                          <a:solidFill>
                            <a:schemeClr val="tx1"/>
                          </a:solidFill>
                          <a:latin typeface="Arial" panose="020B0604020202020204" pitchFamily="34" charset="0"/>
                          <a:cs typeface="Arial" panose="020B0604020202020204" pitchFamily="34" charset="0"/>
                        </a:rPr>
                        <a:t>GLM L2 Product</a:t>
                      </a:r>
                      <a:endParaRPr lang="en-US"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6061">
                <a:tc>
                  <a:txBody>
                    <a:bodyPr/>
                    <a:lstStyle/>
                    <a:p>
                      <a:pPr algn="ctr"/>
                      <a:r>
                        <a:rPr lang="en-US" sz="1400" b="0" dirty="0" smtClean="0">
                          <a:solidFill>
                            <a:schemeClr val="tx1"/>
                          </a:solidFill>
                          <a:latin typeface="Arial" panose="020B0604020202020204" pitchFamily="34" charset="0"/>
                          <a:cs typeface="Arial" panose="020B0604020202020204" pitchFamily="34" charset="0"/>
                        </a:rPr>
                        <a:t>Lightning:</a:t>
                      </a:r>
                      <a:r>
                        <a:rPr lang="en-US" sz="1400" b="0" baseline="0" dirty="0" smtClean="0">
                          <a:solidFill>
                            <a:schemeClr val="tx1"/>
                          </a:solidFill>
                          <a:latin typeface="Arial" panose="020B0604020202020204" pitchFamily="34" charset="0"/>
                          <a:cs typeface="Arial" panose="020B0604020202020204" pitchFamily="34" charset="0"/>
                        </a:rPr>
                        <a:t>  Events, Groups, Flashes</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smtClean="0">
                          <a:solidFill>
                            <a:schemeClr val="tx1"/>
                          </a:solidFill>
                        </a:rPr>
                        <a:t>SEISS L1b Products</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Energetic Heavy Ions</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err="1" smtClean="0">
                          <a:solidFill>
                            <a:schemeClr val="tx1"/>
                          </a:solidFill>
                        </a:rPr>
                        <a:t>Magnetospheric</a:t>
                      </a:r>
                      <a:r>
                        <a:rPr lang="en-US" sz="1400" baseline="0" dirty="0" smtClean="0">
                          <a:solidFill>
                            <a:schemeClr val="tx1"/>
                          </a:solidFill>
                        </a:rPr>
                        <a:t> e</a:t>
                      </a:r>
                      <a:r>
                        <a:rPr lang="en-US" sz="1400" baseline="30000" dirty="0" smtClean="0">
                          <a:solidFill>
                            <a:schemeClr val="tx1"/>
                          </a:solidFill>
                        </a:rPr>
                        <a:t>-</a:t>
                      </a:r>
                      <a:r>
                        <a:rPr lang="en-US" sz="1400" baseline="0" dirty="0" smtClean="0">
                          <a:solidFill>
                            <a:schemeClr val="tx1"/>
                          </a:solidFill>
                        </a:rPr>
                        <a:t>/p</a:t>
                      </a:r>
                      <a:r>
                        <a:rPr lang="en-US" sz="1400" baseline="30000" dirty="0" smtClean="0">
                          <a:solidFill>
                            <a:schemeClr val="tx1"/>
                          </a:solidFill>
                        </a:rPr>
                        <a:t>+</a:t>
                      </a:r>
                      <a:r>
                        <a:rPr lang="en-US" sz="1400" baseline="0" dirty="0" smtClean="0">
                          <a:solidFill>
                            <a:schemeClr val="tx1"/>
                          </a:solidFill>
                        </a:rPr>
                        <a:t>: Low Energy</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err="1" smtClean="0">
                          <a:solidFill>
                            <a:schemeClr val="tx1"/>
                          </a:solidFill>
                        </a:rPr>
                        <a:t>Magnetospheric</a:t>
                      </a:r>
                      <a:r>
                        <a:rPr lang="en-US" sz="1400" baseline="0" dirty="0" smtClean="0">
                          <a:solidFill>
                            <a:schemeClr val="tx1"/>
                          </a:solidFill>
                        </a:rPr>
                        <a:t> e</a:t>
                      </a:r>
                      <a:r>
                        <a:rPr lang="en-US" sz="1400" baseline="30000" dirty="0" smtClean="0">
                          <a:solidFill>
                            <a:schemeClr val="tx1"/>
                          </a:solidFill>
                        </a:rPr>
                        <a:t>-</a:t>
                      </a:r>
                      <a:r>
                        <a:rPr lang="en-US" sz="1400" baseline="0" dirty="0" smtClean="0">
                          <a:solidFill>
                            <a:schemeClr val="tx1"/>
                          </a:solidFill>
                        </a:rPr>
                        <a:t>/p</a:t>
                      </a:r>
                      <a:r>
                        <a:rPr lang="en-US" sz="1400" baseline="30000" dirty="0" smtClean="0">
                          <a:solidFill>
                            <a:schemeClr val="tx1"/>
                          </a:solidFill>
                        </a:rPr>
                        <a:t>+</a:t>
                      </a:r>
                      <a:r>
                        <a:rPr lang="en-US" sz="1400" baseline="0" dirty="0" smtClean="0">
                          <a:solidFill>
                            <a:schemeClr val="tx1"/>
                          </a:solidFill>
                        </a:rPr>
                        <a:t>: High Energy</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chemeClr val="tx1"/>
                          </a:solidFill>
                        </a:rPr>
                        <a:t>Solar &amp; Galactic Protons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smtClean="0">
                          <a:solidFill>
                            <a:schemeClr val="tx1"/>
                          </a:solidFill>
                        </a:rPr>
                        <a:t>EXIS L1b Product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chemeClr val="tx1"/>
                          </a:solidFill>
                        </a:rPr>
                        <a:t>Solar Flux: EUV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Solar Flux:  X-ray Irradiance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smtClean="0">
                          <a:solidFill>
                            <a:schemeClr val="tx1"/>
                          </a:solidFill>
                        </a:rPr>
                        <a:t>SUVI L1b Product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tx1"/>
                          </a:solidFill>
                        </a:rPr>
                        <a:t>Solar EUV Imagery</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29606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400" b="1" dirty="0" smtClean="0">
                          <a:solidFill>
                            <a:schemeClr val="tx1"/>
                          </a:solidFill>
                        </a:rPr>
                        <a:t>MAG L1b Product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6061">
                <a:tc>
                  <a:txBody>
                    <a:bodyPr/>
                    <a:lstStyle/>
                    <a:p>
                      <a:pPr algn="ctr"/>
                      <a:r>
                        <a:rPr lang="en-US" sz="1400" b="0" dirty="0" smtClean="0">
                          <a:solidFill>
                            <a:schemeClr val="tx1"/>
                          </a:solidFill>
                          <a:latin typeface="Arial" panose="020B0604020202020204" pitchFamily="34" charset="0"/>
                          <a:cs typeface="Arial" panose="020B0604020202020204" pitchFamily="34" charset="0"/>
                        </a:rPr>
                        <a:t>Geomagnetic Field</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3"/>
                  </a:ext>
                </a:extLst>
              </a:tr>
            </a:tbl>
          </a:graphicData>
        </a:graphic>
      </p:graphicFrame>
      <p:graphicFrame>
        <p:nvGraphicFramePr>
          <p:cNvPr id="11" name="Table 10"/>
          <p:cNvGraphicFramePr>
            <a:graphicFrameLocks noGrp="1"/>
          </p:cNvGraphicFramePr>
          <p:nvPr>
            <p:extLst/>
          </p:nvPr>
        </p:nvGraphicFramePr>
        <p:xfrm>
          <a:off x="283726" y="865756"/>
          <a:ext cx="2892614" cy="609599"/>
        </p:xfrm>
        <a:graphic>
          <a:graphicData uri="http://schemas.openxmlformats.org/drawingml/2006/table">
            <a:tbl>
              <a:tblPr firstRow="1" bandRow="1">
                <a:tableStyleId>{00A15C55-8517-42AA-B614-E9B94910E393}</a:tableStyleId>
              </a:tblPr>
              <a:tblGrid>
                <a:gridCol w="2892614">
                  <a:extLst>
                    <a:ext uri="{9D8B030D-6E8A-4147-A177-3AD203B41FA5}">
                      <a16:colId xmlns:a16="http://schemas.microsoft.com/office/drawing/2014/main" val="20000"/>
                    </a:ext>
                  </a:extLst>
                </a:gridCol>
              </a:tblGrid>
              <a:tr h="299633">
                <a:tc>
                  <a:txBody>
                    <a:bodyPr/>
                    <a:lstStyle/>
                    <a:p>
                      <a:pPr algn="ctr"/>
                      <a:r>
                        <a:rPr lang="en-US" sz="1400" dirty="0" smtClean="0">
                          <a:solidFill>
                            <a:schemeClr val="tx1"/>
                          </a:solidFill>
                          <a:latin typeface="Arial" panose="020B0604020202020204" pitchFamily="34" charset="0"/>
                          <a:cs typeface="Arial" panose="020B0604020202020204" pitchFamily="34" charset="0"/>
                        </a:rPr>
                        <a:t>ABI L1b Product</a:t>
                      </a:r>
                      <a:endParaRPr lang="en-US"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9633">
                <a:tc>
                  <a:txBody>
                    <a:bodyPr/>
                    <a:lstStyle/>
                    <a:p>
                      <a:r>
                        <a:rPr lang="en-US" sz="1400" dirty="0" smtClean="0">
                          <a:solidFill>
                            <a:schemeClr val="tx1"/>
                          </a:solidFill>
                          <a:latin typeface="Arial" panose="020B0604020202020204" pitchFamily="34" charset="0"/>
                          <a:cs typeface="Arial" panose="020B0604020202020204" pitchFamily="34" charset="0"/>
                        </a:rPr>
                        <a:t>Radiances</a:t>
                      </a:r>
                      <a:endParaRPr lang="en-US"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Content Placeholder 4"/>
          <p:cNvGraphicFramePr>
            <a:graphicFrameLocks/>
          </p:cNvGraphicFramePr>
          <p:nvPr>
            <p:extLst/>
          </p:nvPr>
        </p:nvGraphicFramePr>
        <p:xfrm>
          <a:off x="6326190" y="4596715"/>
          <a:ext cx="2646381" cy="1742440"/>
        </p:xfrm>
        <a:graphic>
          <a:graphicData uri="http://schemas.openxmlformats.org/drawingml/2006/table">
            <a:tbl>
              <a:tblPr firstRow="1" bandRow="1">
                <a:tableStyleId>{5C22544A-7EE6-4342-B048-85BDC9FD1C3A}</a:tableStyleId>
              </a:tblPr>
              <a:tblGrid>
                <a:gridCol w="2646381">
                  <a:extLst>
                    <a:ext uri="{9D8B030D-6E8A-4147-A177-3AD203B41FA5}">
                      <a16:colId xmlns:a16="http://schemas.microsoft.com/office/drawing/2014/main" val="20000"/>
                    </a:ext>
                  </a:extLst>
                </a:gridCol>
              </a:tblGrid>
              <a:tr h="370840">
                <a:tc>
                  <a:txBody>
                    <a:bodyPr/>
                    <a:lstStyle/>
                    <a:p>
                      <a:r>
                        <a:rPr lang="en-US" sz="1400" b="1" dirty="0" smtClean="0">
                          <a:solidFill>
                            <a:schemeClr val="bg1"/>
                          </a:solidFill>
                        </a:rPr>
                        <a:t>Plus  from the </a:t>
                      </a:r>
                      <a:r>
                        <a:rPr lang="en-US" sz="1400" b="1" baseline="0" dirty="0" smtClean="0">
                          <a:solidFill>
                            <a:schemeClr val="bg1"/>
                          </a:solidFill>
                        </a:rPr>
                        <a:t>ABI (Pathfinders)</a:t>
                      </a:r>
                      <a:endParaRPr lang="en-US" sz="1400" b="1" dirty="0">
                        <a:solidFill>
                          <a:schemeClr val="bg1"/>
                        </a:solidFill>
                      </a:endParaRPr>
                    </a:p>
                  </a:txBody>
                  <a:tcPr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370840">
                <a:tc>
                  <a:txBody>
                    <a:bodyPr/>
                    <a:lstStyle/>
                    <a:p>
                      <a:pPr>
                        <a:spcAft>
                          <a:spcPts val="0"/>
                        </a:spcAft>
                      </a:pPr>
                      <a:r>
                        <a:rPr lang="en-US" sz="1400" baseline="0" dirty="0" smtClean="0">
                          <a:latin typeface="Arial" panose="020B0604020202020204" pitchFamily="34" charset="0"/>
                          <a:cs typeface="Arial" panose="020B0604020202020204" pitchFamily="34" charset="0"/>
                        </a:rPr>
                        <a:t>Aerosol Particle Size</a:t>
                      </a:r>
                    </a:p>
                    <a:p>
                      <a:pPr>
                        <a:spcAft>
                          <a:spcPts val="0"/>
                        </a:spcAft>
                      </a:pPr>
                      <a:r>
                        <a:rPr lang="en-US" sz="1400" baseline="0" dirty="0" smtClean="0">
                          <a:latin typeface="Arial" panose="020B0604020202020204" pitchFamily="34" charset="0"/>
                          <a:cs typeface="Arial" panose="020B0604020202020204" pitchFamily="34" charset="0"/>
                        </a:rPr>
                        <a:t>Cloud Layers/Heights</a:t>
                      </a:r>
                    </a:p>
                    <a:p>
                      <a:pPr>
                        <a:spcAft>
                          <a:spcPts val="0"/>
                        </a:spcAft>
                      </a:pPr>
                      <a:r>
                        <a:rPr lang="en-US" sz="1400" baseline="0" dirty="0" smtClean="0">
                          <a:latin typeface="Arial" panose="020B0604020202020204" pitchFamily="34" charset="0"/>
                          <a:cs typeface="Arial" panose="020B0604020202020204" pitchFamily="34" charset="0"/>
                        </a:rPr>
                        <a:t>Ice Thickness</a:t>
                      </a:r>
                    </a:p>
                    <a:p>
                      <a:pPr>
                        <a:spcAft>
                          <a:spcPts val="0"/>
                        </a:spcAft>
                      </a:pPr>
                      <a:r>
                        <a:rPr lang="en-US" sz="1400" baseline="0" dirty="0" smtClean="0">
                          <a:latin typeface="Arial" panose="020B0604020202020204" pitchFamily="34" charset="0"/>
                          <a:cs typeface="Arial" panose="020B0604020202020204" pitchFamily="34" charset="0"/>
                        </a:rPr>
                        <a:t>Low Cloud and Fog</a:t>
                      </a:r>
                    </a:p>
                    <a:p>
                      <a:pPr>
                        <a:spcAft>
                          <a:spcPts val="0"/>
                        </a:spcAft>
                      </a:pPr>
                      <a:r>
                        <a:rPr lang="en-US" sz="1400" baseline="0" dirty="0" smtClean="0">
                          <a:latin typeface="Arial" panose="020B0604020202020204" pitchFamily="34" charset="0"/>
                          <a:cs typeface="Arial" panose="020B0604020202020204" pitchFamily="34" charset="0"/>
                        </a:rPr>
                        <a:t>Ice: Concentration</a:t>
                      </a:r>
                    </a:p>
                    <a:p>
                      <a:pPr>
                        <a:spcAft>
                          <a:spcPts val="0"/>
                        </a:spcAft>
                      </a:pPr>
                      <a:r>
                        <a:rPr lang="en-US" sz="1400" baseline="0" dirty="0" smtClean="0">
                          <a:latin typeface="Arial" panose="020B0604020202020204" pitchFamily="34" charset="0"/>
                          <a:cs typeface="Arial" panose="020B0604020202020204" pitchFamily="34" charset="0"/>
                        </a:rPr>
                        <a:t>Ice: Motion</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150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http://www.goes-r.gov</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CD224-1A74-47C7-937F-D2AF1EDE567F}"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p:cNvSpPr txBox="1"/>
          <p:nvPr/>
        </p:nvSpPr>
        <p:spPr>
          <a:xfrm>
            <a:off x="0" y="5783560"/>
            <a:ext cx="439735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n-ea"/>
                <a:cs typeface="+mn-cs"/>
              </a:rPr>
              <a:t>Many critical derived quantities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06816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nvPr>
        </p:nvGraphicFramePr>
        <p:xfrm>
          <a:off x="292101" y="434241"/>
          <a:ext cx="8686801" cy="6374110"/>
        </p:xfrm>
        <a:graphic>
          <a:graphicData uri="http://schemas.openxmlformats.org/drawingml/2006/table">
            <a:tbl>
              <a:tblPr/>
              <a:tblGrid>
                <a:gridCol w="1079499">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gridCol w="1206502">
                  <a:extLst>
                    <a:ext uri="{9D8B030D-6E8A-4147-A177-3AD203B41FA5}">
                      <a16:colId xmlns:a16="http://schemas.microsoft.com/office/drawing/2014/main" val="20006"/>
                    </a:ext>
                  </a:extLst>
                </a:gridCol>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1"/>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2"/>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3"/>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4"/>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5"/>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7"/>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8"/>
                  </a:ext>
                </a:extLst>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9"/>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0"/>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1"/>
                  </a:ext>
                </a:extLst>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2"/>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3"/>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4"/>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5"/>
                  </a:ext>
                </a:extLst>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16"/>
                  </a:ext>
                </a:extLst>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FFF00"/>
                </a:solidFill>
                <a:effectLst/>
                <a:uLnTx/>
                <a:uFillTx/>
                <a:latin typeface="Times New Roman" pitchFamily="18" charset="0"/>
                <a:ea typeface="+mn-ea"/>
                <a:cs typeface="+mn-cs"/>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Times New Roman" pitchFamily="18" charset="0"/>
                <a:ea typeface="+mn-ea"/>
                <a:cs typeface="+mn-cs"/>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73" name="Text Box 169"/>
          <p:cNvSpPr txBox="1">
            <a:spLocks noChangeArrowheads="1"/>
          </p:cNvSpPr>
          <p:nvPr/>
        </p:nvSpPr>
        <p:spPr bwMode="auto">
          <a:xfrm>
            <a:off x="1828800" y="1981200"/>
            <a:ext cx="4038600" cy="830997"/>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mn-cs"/>
              </a:rPr>
              <a:t>Box size represents </a:t>
            </a:r>
            <a:r>
              <a:rPr kumimoji="0" lang="en-US" sz="2400" b="0" i="1" u="none" strike="noStrike" kern="1200" cap="none" spc="0" normalizeH="0" baseline="0" noProof="0" dirty="0" smtClean="0">
                <a:ln>
                  <a:noFill/>
                </a:ln>
                <a:solidFill>
                  <a:srgbClr val="000000"/>
                </a:solidFill>
                <a:effectLst/>
                <a:uLnTx/>
                <a:uFillTx/>
                <a:latin typeface="Times New Roman" pitchFamily="18" charset="0"/>
                <a:ea typeface="+mn-ea"/>
                <a:cs typeface="+mn-cs"/>
              </a:rPr>
              <a:t>pixel size,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Times New Roman" pitchFamily="18" charset="0"/>
                <a:ea typeface="+mn-ea"/>
                <a:cs typeface="+mn-cs"/>
              </a:rPr>
              <a:t>smaller is better</a:t>
            </a:r>
            <a:endPar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itchFamily="18" charset="0"/>
                <a:ea typeface="+mn-ea"/>
                <a:cs typeface="+mn-cs"/>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960096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47800" y="125413"/>
            <a:ext cx="6172200" cy="857250"/>
          </a:xfrm>
        </p:spPr>
        <p:txBody>
          <a:bodyPr>
            <a:normAutofit/>
          </a:bodyPr>
          <a:lstStyle/>
          <a:p>
            <a:r>
              <a:rPr lang="en-US" sz="2025" b="1" dirty="0">
                <a:solidFill>
                  <a:srgbClr val="FFFF00"/>
                </a:solidFill>
              </a:rPr>
              <a:t>GOES-14 Super Rapid Scan Operations to Prepare for GOES-R (SRSOR)</a:t>
            </a:r>
            <a:endParaRPr lang="en-US" sz="1350" b="1" dirty="0">
              <a:solidFill>
                <a:srgbClr val="FFFF00"/>
              </a:solidFill>
            </a:endParaRPr>
          </a:p>
        </p:txBody>
      </p:sp>
      <p:sp>
        <p:nvSpPr>
          <p:cNvPr id="13" name="Content Placeholder 12"/>
          <p:cNvSpPr>
            <a:spLocks noGrp="1"/>
          </p:cNvSpPr>
          <p:nvPr>
            <p:ph sz="half" idx="1"/>
          </p:nvPr>
        </p:nvSpPr>
        <p:spPr>
          <a:xfrm>
            <a:off x="304800" y="1600201"/>
            <a:ext cx="3920971" cy="3834289"/>
          </a:xfrm>
        </p:spPr>
        <p:txBody>
          <a:bodyPr>
            <a:noAutofit/>
          </a:bodyPr>
          <a:lstStyle/>
          <a:p>
            <a:pPr marL="0" indent="0">
              <a:buNone/>
              <a:defRPr/>
            </a:pPr>
            <a:r>
              <a:rPr lang="en-US" sz="1500" dirty="0">
                <a:solidFill>
                  <a:schemeClr val="bg1"/>
                </a:solidFill>
              </a:rPr>
              <a:t>SRSOR for 2016 included February 1- 25, and April 18-May 15 (Fort McMurray fires), and </a:t>
            </a:r>
            <a:r>
              <a:rPr lang="en-US" sz="1500" b="1" dirty="0">
                <a:solidFill>
                  <a:schemeClr val="bg1"/>
                </a:solidFill>
              </a:rPr>
              <a:t>August 9-28</a:t>
            </a:r>
            <a:r>
              <a:rPr lang="en-US" sz="1500" dirty="0">
                <a:solidFill>
                  <a:schemeClr val="bg1"/>
                </a:solidFill>
              </a:rPr>
              <a:t>: </a:t>
            </a:r>
          </a:p>
          <a:p>
            <a:pPr marL="342900" lvl="1" indent="0">
              <a:buNone/>
              <a:defRPr/>
            </a:pPr>
            <a:r>
              <a:rPr lang="en-US" sz="1050" dirty="0">
                <a:solidFill>
                  <a:schemeClr val="bg1"/>
                </a:solidFill>
                <a:hlinkClick r:id="rId5"/>
              </a:rPr>
              <a:t>http://cimss.ssec.wisc.edu/goes/srsor2016/GOES-14_SRSOR.html</a:t>
            </a:r>
            <a:endParaRPr lang="en-US" sz="1050" dirty="0">
              <a:solidFill>
                <a:schemeClr val="bg1"/>
              </a:solidFill>
            </a:endParaRPr>
          </a:p>
          <a:p>
            <a:pPr marL="342900" lvl="1" indent="0">
              <a:buNone/>
              <a:defRPr/>
            </a:pPr>
            <a:endParaRPr lang="en-US" sz="750" dirty="0">
              <a:solidFill>
                <a:schemeClr val="bg1"/>
              </a:solidFill>
            </a:endParaRPr>
          </a:p>
          <a:p>
            <a:pPr marL="0" lvl="1" indent="0">
              <a:buNone/>
              <a:defRPr/>
            </a:pPr>
            <a:r>
              <a:rPr lang="en-US" sz="1500" dirty="0">
                <a:solidFill>
                  <a:schemeClr val="bg1"/>
                </a:solidFill>
              </a:rPr>
              <a:t>Data during parts of 2012 (Hurricane Sandy, convection), 2013 (CA Rim Fire, convection) and 2014 (Hurricane Marie, convection) and 2015 (convection): </a:t>
            </a:r>
          </a:p>
          <a:p>
            <a:pPr marL="342900" lvl="1" indent="0">
              <a:lnSpc>
                <a:spcPct val="95000"/>
              </a:lnSpc>
              <a:buNone/>
              <a:defRPr/>
            </a:pPr>
            <a:r>
              <a:rPr lang="en-US" sz="1050" i="1" dirty="0">
                <a:solidFill>
                  <a:schemeClr val="bg1"/>
                </a:solidFill>
                <a:hlinkClick r:id="rId6"/>
              </a:rPr>
              <a:t>http://cimss.ssec.wisc.edu/goes/srsor/GOES-14_SRSOR.html</a:t>
            </a:r>
            <a:r>
              <a:rPr lang="en-US" sz="1050" i="1" dirty="0">
                <a:solidFill>
                  <a:schemeClr val="bg1"/>
                </a:solidFill>
              </a:rPr>
              <a:t> </a:t>
            </a:r>
          </a:p>
          <a:p>
            <a:pPr marL="342900" lvl="1" indent="0">
              <a:lnSpc>
                <a:spcPct val="95000"/>
              </a:lnSpc>
              <a:buNone/>
              <a:defRPr/>
            </a:pPr>
            <a:r>
              <a:rPr lang="en-US" sz="1050" i="1" dirty="0">
                <a:solidFill>
                  <a:schemeClr val="bg1"/>
                </a:solidFill>
                <a:hlinkClick r:id="rId7"/>
              </a:rPr>
              <a:t>http://cimss.ssec.wisc.edu/goes/srsor2013/GOES-14_SRSOR.html</a:t>
            </a:r>
            <a:endParaRPr lang="en-US" sz="1050" i="1" dirty="0">
              <a:solidFill>
                <a:schemeClr val="bg1"/>
              </a:solidFill>
            </a:endParaRPr>
          </a:p>
          <a:p>
            <a:pPr marL="342900" lvl="1" indent="0">
              <a:lnSpc>
                <a:spcPct val="95000"/>
              </a:lnSpc>
              <a:buNone/>
              <a:defRPr/>
            </a:pPr>
            <a:r>
              <a:rPr lang="en-US" sz="1050" i="1" dirty="0">
                <a:solidFill>
                  <a:schemeClr val="bg1"/>
                </a:solidFill>
                <a:hlinkClick r:id="rId8"/>
              </a:rPr>
              <a:t>http://cimss.ssec.wisc.edu/goes/srsor2014/GOES-14_SRSOR.html</a:t>
            </a:r>
            <a:endParaRPr lang="en-US" sz="1050" i="1" dirty="0">
              <a:solidFill>
                <a:schemeClr val="bg1"/>
              </a:solidFill>
            </a:endParaRPr>
          </a:p>
          <a:p>
            <a:pPr marL="342900" lvl="1" indent="0">
              <a:lnSpc>
                <a:spcPct val="95000"/>
              </a:lnSpc>
              <a:buNone/>
              <a:defRPr/>
            </a:pPr>
            <a:r>
              <a:rPr lang="en-US" sz="1050" i="1" dirty="0">
                <a:solidFill>
                  <a:schemeClr val="bg1"/>
                </a:solidFill>
                <a:hlinkClick r:id="rId9"/>
              </a:rPr>
              <a:t>http://cimss.ssec.wisc.edu/goes/srsor2015/GOES-14_SRSOR.html</a:t>
            </a:r>
            <a:endParaRPr lang="en-US" sz="1050" i="1" dirty="0">
              <a:solidFill>
                <a:schemeClr val="bg1"/>
              </a:solidFill>
            </a:endParaRPr>
          </a:p>
          <a:p>
            <a:pPr marL="342900" lvl="1" indent="0">
              <a:lnSpc>
                <a:spcPct val="95000"/>
              </a:lnSpc>
              <a:buNone/>
              <a:defRPr/>
            </a:pPr>
            <a:endParaRPr lang="en-US" sz="750" i="1" dirty="0">
              <a:solidFill>
                <a:schemeClr val="bg1"/>
              </a:solidFill>
            </a:endParaRPr>
          </a:p>
          <a:p>
            <a:pPr marL="0" indent="0">
              <a:lnSpc>
                <a:spcPct val="95000"/>
              </a:lnSpc>
              <a:buNone/>
              <a:defRPr/>
            </a:pPr>
            <a:r>
              <a:rPr lang="en-US" sz="1500" dirty="0">
                <a:solidFill>
                  <a:schemeClr val="bg1"/>
                </a:solidFill>
              </a:rPr>
              <a:t>GOES-14 provides unique data and offered a glimpse into the possibilities that will be provided by the ABI in one minute mode</a:t>
            </a:r>
            <a:br>
              <a:rPr lang="en-US" sz="1500" dirty="0">
                <a:solidFill>
                  <a:schemeClr val="bg1"/>
                </a:solidFill>
              </a:rPr>
            </a:br>
            <a:endParaRPr lang="en-US" sz="1500" dirty="0">
              <a:solidFill>
                <a:schemeClr val="bg1"/>
              </a:solidFill>
            </a:endParaRP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8BF32-6F5A-422F-A146-B65F2B98D5BA}"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extBox 1"/>
          <p:cNvSpPr txBox="1"/>
          <p:nvPr/>
        </p:nvSpPr>
        <p:spPr>
          <a:xfrm>
            <a:off x="4580877" y="5762620"/>
            <a:ext cx="4258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GOES-14 visible image showing rapid convective development over just 30 minutes</a:t>
            </a:r>
          </a:p>
        </p:txBody>
      </p:sp>
      <p:pic>
        <p:nvPicPr>
          <p:cNvPr id="4" name="800x800_AGOES14_OTHER_B1_OK_VIS_TORN_VS_animated_2016130_214500_182_2016130_221500_182_EB_TSTORM.gif">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10"/>
          <a:stretch>
            <a:fillRect/>
          </a:stretch>
        </p:blipFill>
        <p:spPr>
          <a:xfrm>
            <a:off x="4225771" y="1025679"/>
            <a:ext cx="4722920" cy="4722920"/>
          </a:xfrm>
        </p:spPr>
      </p:pic>
    </p:spTree>
    <p:extLst>
      <p:ext uri="{BB962C8B-B14F-4D97-AF65-F5344CB8AC3E}">
        <p14:creationId xmlns:p14="http://schemas.microsoft.com/office/powerpoint/2010/main" val="31701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5B131A6F-4076-4987-8858-34DB54C7E08D}" type="slidenum">
              <a:rPr kumimoji="0" lang="en-US" sz="14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4</a:t>
            </a:fld>
            <a:endParaRPr kumimoji="0" lang="en-US" sz="1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138243" name="Rectangle 2"/>
          <p:cNvSpPr>
            <a:spLocks noGrp="1" noChangeArrowheads="1"/>
          </p:cNvSpPr>
          <p:nvPr>
            <p:ph type="title"/>
          </p:nvPr>
        </p:nvSpPr>
        <p:spPr/>
        <p:txBody>
          <a:bodyPr/>
          <a:lstStyle/>
          <a:p>
            <a:pPr eaLnBrk="1" hangingPunct="1"/>
            <a:r>
              <a:rPr lang="en-US" dirty="0" smtClean="0">
                <a:solidFill>
                  <a:srgbClr val="FFFF00"/>
                </a:solidFill>
              </a:rPr>
              <a:t>GOES-R Mission </a:t>
            </a:r>
            <a:r>
              <a:rPr lang="en-US" dirty="0" smtClean="0">
                <a:solidFill>
                  <a:srgbClr val="FFFF00"/>
                </a:solidFill>
              </a:rPr>
              <a:t>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Originally ABI was only 8 spectral bands, now it is 16. All ABI bands were modified with input from STAR and </a:t>
            </a:r>
            <a:r>
              <a:rPr kumimoji="0" lang="en-US" sz="1600" b="0" i="0" u="none" strike="noStrike" kern="1200" cap="none" spc="0" normalizeH="0" baseline="0" noProof="0" dirty="0" smtClean="0">
                <a:ln>
                  <a:noFill/>
                </a:ln>
                <a:solidFill>
                  <a:srgbClr val="000000"/>
                </a:solidFill>
                <a:effectLst/>
                <a:uLnTx/>
                <a:uFillTx/>
                <a:latin typeface="Arial" charset="0"/>
                <a:ea typeface="+mn-ea"/>
                <a:cs typeface="+mn-cs"/>
              </a:rPr>
              <a:t>its </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ABI/ABS Requirements.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995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pitchFamily="18" charset="0"/>
                <a:ea typeface="+mn-ea"/>
                <a:cs typeface="+mn-cs"/>
              </a:rPr>
              <a:t>ABI - 8 </a:t>
            </a:r>
            <a:endParaRPr kumimoji="0" lang="en-US" sz="24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FF"/>
                </a:solidFill>
                <a:effectLst/>
                <a:uLnTx/>
                <a:uFillTx/>
                <a:latin typeface="Times New Roman" pitchFamily="18" charset="0"/>
                <a:ea typeface="+mn-ea"/>
                <a:cs typeface="+mn-cs"/>
              </a:rPr>
              <a:t>#</a:t>
            </a:r>
            <a:r>
              <a:rPr kumimoji="0" lang="en-US" sz="1800" b="0" i="0" u="none" strike="noStrike" kern="1200" cap="none" spc="0" normalizeH="0" baseline="0" noProof="0">
                <a:ln>
                  <a:noFill/>
                </a:ln>
                <a:solidFill>
                  <a:srgbClr val="FFFFFF"/>
                </a:solidFill>
                <a:effectLst/>
                <a:uLnTx/>
                <a:uFillTx/>
                <a:latin typeface="Times New Roman" pitchFamily="18" charset="0"/>
                <a:ea typeface="+mn-ea"/>
                <a:cs typeface="+mn-cs"/>
              </a:rPr>
              <a:t>        </a:t>
            </a:r>
            <a:r>
              <a:rPr kumimoji="0" lang="en-US" sz="1800" b="0" i="0" u="sng" strike="noStrike" kern="1200" cap="none" spc="0" normalizeH="0" baseline="0" noProof="0">
                <a:ln>
                  <a:noFill/>
                </a:ln>
                <a:solidFill>
                  <a:srgbClr val="FFFFFF"/>
                </a:solidFill>
                <a:effectLst/>
                <a:uLnTx/>
                <a:uFillTx/>
                <a:latin typeface="Times New Roman" pitchFamily="18" charset="0"/>
                <a:ea typeface="+mn-ea"/>
                <a:cs typeface="+mn-cs"/>
              </a:rPr>
              <a:t>Wavelengths		Description</a:t>
            </a:r>
            <a:r>
              <a:rPr kumimoji="0" lang="en-US" sz="1800" b="0" i="0" u="none" strike="noStrike" kern="1200" cap="none" spc="0" normalizeH="0" baseline="0" noProof="0">
                <a:ln>
                  <a:noFill/>
                </a:ln>
                <a:solidFill>
                  <a:srgbClr val="FFFFFF"/>
                </a:solidFill>
                <a:effectLst/>
                <a:uLnTx/>
                <a:uFillTx/>
                <a:latin typeface="Times New Roman" pitchFamily="18" charset="0"/>
                <a:ea typeface="+mn-ea"/>
                <a:cs typeface="+mn-cs"/>
              </a:rPr>
              <a:t>	</a:t>
            </a:r>
            <a:r>
              <a:rPr kumimoji="0" lang="en-US" sz="1800" b="0" i="0" u="sng" strike="noStrike" kern="1200" cap="none" spc="0" normalizeH="0" baseline="0" noProof="0">
                <a:ln>
                  <a:noFill/>
                </a:ln>
                <a:solidFill>
                  <a:srgbClr val="FFFFFF"/>
                </a:solidFill>
                <a:effectLst/>
                <a:uLnTx/>
                <a:uFillTx/>
                <a:latin typeface="Times New Roman" pitchFamily="18" charset="0"/>
                <a:ea typeface="+mn-ea"/>
                <a:cs typeface="+mn-cs"/>
              </a:rPr>
              <a:t>Primary Use</a:t>
            </a: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   </a:t>
            </a:r>
            <a:r>
              <a:rPr kumimoji="0" lang="en-US" sz="1600" b="0" i="0" u="none" strike="noStrike" kern="1200" cap="none" spc="0" normalizeH="0" baseline="0" noProof="0">
                <a:ln>
                  <a:noFill/>
                </a:ln>
                <a:solidFill>
                  <a:srgbClr val="FFFFFF"/>
                </a:solidFill>
                <a:effectLst/>
                <a:uLnTx/>
                <a:uFillTx/>
                <a:latin typeface="Times New Roman" pitchFamily="18" charset="0"/>
                <a:ea typeface="+mn-ea"/>
                <a:cs typeface="+mn-cs"/>
              </a:rPr>
              <a:t>Range  (</a:t>
            </a:r>
            <a:r>
              <a:rPr kumimoji="0" lang="en-US" sz="1600" b="0" i="0" u="none" strike="noStrike" kern="1200" cap="none" spc="0" normalizeH="0" baseline="0" noProof="0">
                <a:ln>
                  <a:noFill/>
                </a:ln>
                <a:solidFill>
                  <a:srgbClr val="FFFFFF"/>
                </a:solidFill>
                <a:effectLst/>
                <a:uLnTx/>
                <a:uFillTx/>
                <a:latin typeface="Times New Roman" pitchFamily="18" charset="0"/>
                <a:ea typeface="+mn-ea"/>
                <a:cs typeface="+mn-cs"/>
                <a:sym typeface="Symbol" pitchFamily="18" charset="2"/>
              </a:rPr>
              <a:t></a:t>
            </a:r>
            <a:r>
              <a:rPr kumimoji="0" lang="en-US" sz="1600" b="0" i="0" u="none" strike="noStrike" kern="1200" cap="none" spc="0" normalizeH="0" baseline="0" noProof="0">
                <a:ln>
                  <a:noFill/>
                </a:ln>
                <a:solidFill>
                  <a:srgbClr val="FFFFFF"/>
                </a:solidFill>
                <a:effectLst/>
                <a:uLnTx/>
                <a:uFillTx/>
                <a:latin typeface="Times New Roman" pitchFamily="18" charset="0"/>
                <a:ea typeface="+mn-ea"/>
                <a:cs typeface="+mn-cs"/>
              </a:rPr>
              <a:t>m)        Center</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mn-ea"/>
                <a:cs typeface="+mn-cs"/>
              </a:rPr>
              <a:t>ABI – circa 1999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charset="0"/>
                <a:ea typeface="+mn-ea"/>
                <a:cs typeface="+mn-cs"/>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3EED7D-1667-4518-B8C4-DE0B2BDB6C08}"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07778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dirty="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CCADFA-8B11-4C6D-AF89-CA1FD71A0715}"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smtClean="0">
              <a:ln>
                <a:noFill/>
              </a:ln>
              <a:solidFill>
                <a:srgbClr val="000000"/>
              </a:solidFill>
              <a:effectLst/>
              <a:uLnTx/>
              <a:uFillTx/>
              <a:latin typeface="Arial" charset="0"/>
              <a:ea typeface="+mn-ea"/>
              <a:cs typeface="+mn-cs"/>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2196" y="1249918"/>
            <a:ext cx="5359079" cy="3960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nvPr>
        </p:nvGraphicFramePr>
        <p:xfrm>
          <a:off x="228600" y="228600"/>
          <a:ext cx="3276600" cy="6303957"/>
        </p:xfrm>
        <a:graphic>
          <a:graphicData uri="http://schemas.openxmlformats.org/drawingml/2006/table">
            <a:tbl>
              <a:tblPr firstRow="1" bandRow="1">
                <a:tableStyleId>{5C22544A-7EE6-4342-B048-85BDC9FD1C3A}</a:tableStyleId>
              </a:tblPr>
              <a:tblGrid>
                <a:gridCol w="1076417">
                  <a:extLst>
                    <a:ext uri="{9D8B030D-6E8A-4147-A177-3AD203B41FA5}">
                      <a16:colId xmlns:a16="http://schemas.microsoft.com/office/drawing/2014/main" val="20000"/>
                    </a:ext>
                  </a:extLst>
                </a:gridCol>
                <a:gridCol w="752383">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70821">
                <a:tc>
                  <a:txBody>
                    <a:bodyPr/>
                    <a:lstStyle/>
                    <a:p>
                      <a:pPr algn="ctr" fontAlgn="b"/>
                      <a:r>
                        <a:rPr lang="en-US" sz="1600" b="1" i="0" u="none" strike="noStrike" dirty="0" smtClean="0">
                          <a:solidFill>
                            <a:srgbClr val="000000"/>
                          </a:solidFill>
                          <a:effectLst/>
                          <a:latin typeface="Calibri"/>
                        </a:rPr>
                        <a:t>Wavelength</a:t>
                      </a:r>
                      <a:endParaRPr lang="en-US" sz="1600" b="1" i="0" u="none" strike="noStrike" dirty="0">
                        <a:solidFill>
                          <a:srgbClr val="000000"/>
                        </a:solidFill>
                        <a:effectLst/>
                        <a:latin typeface="Calibri"/>
                      </a:endParaRP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extLst>
                  <a:ext uri="{0D108BD9-81ED-4DB2-BD59-A6C34878D82A}">
                    <a16:rowId xmlns:a16="http://schemas.microsoft.com/office/drawing/2014/main" val="10000"/>
                  </a:ext>
                </a:extLst>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dirty="0">
                          <a:solidFill>
                            <a:srgbClr val="FF0000"/>
                          </a:solidFill>
                          <a:effectLst/>
                          <a:latin typeface="Calibri"/>
                        </a:rPr>
                        <a:t>Fred Mosher</a:t>
                      </a:r>
                    </a:p>
                  </a:txBody>
                  <a:tcPr marL="0" marR="0" marT="0" marB="0" anchor="ctr"/>
                </a:tc>
                <a:extLst>
                  <a:ext uri="{0D108BD9-81ED-4DB2-BD59-A6C34878D82A}">
                    <a16:rowId xmlns:a16="http://schemas.microsoft.com/office/drawing/2014/main" val="10001"/>
                  </a:ext>
                </a:extLst>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1" i="0" u="none" strike="noStrike" dirty="0">
                          <a:solidFill>
                            <a:srgbClr val="FF0000"/>
                          </a:solidFill>
                          <a:effectLst/>
                          <a:latin typeface="Calibri"/>
                        </a:rPr>
                        <a:t>Vern Suomi</a:t>
                      </a:r>
                    </a:p>
                  </a:txBody>
                  <a:tcPr marL="0" marR="0" marT="0" marB="0" anchor="ctr"/>
                </a:tc>
                <a:extLst>
                  <a:ext uri="{0D108BD9-81ED-4DB2-BD59-A6C34878D82A}">
                    <a16:rowId xmlns:a16="http://schemas.microsoft.com/office/drawing/2014/main" val="10002"/>
                  </a:ext>
                </a:extLst>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extLst>
                  <a:ext uri="{0D108BD9-81ED-4DB2-BD59-A6C34878D82A}">
                    <a16:rowId xmlns:a16="http://schemas.microsoft.com/office/drawing/2014/main" val="10003"/>
                  </a:ext>
                </a:extLst>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4"/>
                  </a:ext>
                </a:extLst>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extLst>
                  <a:ext uri="{0D108BD9-81ED-4DB2-BD59-A6C34878D82A}">
                    <a16:rowId xmlns:a16="http://schemas.microsoft.com/office/drawing/2014/main" val="10005"/>
                  </a:ext>
                </a:extLst>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extLst>
                  <a:ext uri="{0D108BD9-81ED-4DB2-BD59-A6C34878D82A}">
                    <a16:rowId xmlns:a16="http://schemas.microsoft.com/office/drawing/2014/main" val="10006"/>
                  </a:ext>
                </a:extLst>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1" i="0" u="none" strike="noStrike" dirty="0">
                          <a:solidFill>
                            <a:srgbClr val="FF0000"/>
                          </a:solidFill>
                          <a:effectLst/>
                          <a:latin typeface="Calibri"/>
                        </a:rPr>
                        <a:t>Vern </a:t>
                      </a:r>
                      <a:r>
                        <a:rPr lang="en-US" sz="1400" b="1" i="0" u="none" strike="noStrike" dirty="0" err="1">
                          <a:solidFill>
                            <a:srgbClr val="FF0000"/>
                          </a:solidFill>
                          <a:effectLst/>
                          <a:latin typeface="Calibri"/>
                        </a:rPr>
                        <a:t>Suomi</a:t>
                      </a:r>
                      <a:endParaRPr lang="en-US" sz="1400" b="1"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extLst>
                  <a:ext uri="{0D108BD9-81ED-4DB2-BD59-A6C34878D82A}">
                    <a16:rowId xmlns:a16="http://schemas.microsoft.com/office/drawing/2014/main" val="10008"/>
                  </a:ext>
                </a:extLst>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1" i="0" u="none" strike="noStrike" dirty="0">
                          <a:solidFill>
                            <a:srgbClr val="FF0000"/>
                          </a:solidFill>
                          <a:effectLst/>
                          <a:latin typeface="Calibri"/>
                        </a:rPr>
                        <a:t>W. L. Smith</a:t>
                      </a:r>
                    </a:p>
                  </a:txBody>
                  <a:tcPr marL="0" marR="0" marT="0" marB="0" anchor="ctr"/>
                </a:tc>
                <a:extLst>
                  <a:ext uri="{0D108BD9-81ED-4DB2-BD59-A6C34878D82A}">
                    <a16:rowId xmlns:a16="http://schemas.microsoft.com/office/drawing/2014/main" val="10009"/>
                  </a:ext>
                </a:extLst>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FF0000"/>
                          </a:solidFill>
                          <a:effectLst/>
                          <a:latin typeface="Calibri"/>
                        </a:rPr>
                        <a:t>Gary </a:t>
                      </a:r>
                      <a:r>
                        <a:rPr lang="en-US" sz="1400" b="0" i="0" u="none" strike="noStrike" dirty="0" err="1">
                          <a:solidFill>
                            <a:srgbClr val="FF0000"/>
                          </a:solidFill>
                          <a:effectLst/>
                          <a:latin typeface="Calibri"/>
                        </a:rPr>
                        <a:t>Ellrod</a:t>
                      </a:r>
                      <a:endParaRPr lang="en-US" sz="14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0"/>
                  </a:ext>
                </a:extLst>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1" i="0" u="none" strike="noStrike" dirty="0">
                          <a:solidFill>
                            <a:srgbClr val="FF0000"/>
                          </a:solidFill>
                          <a:effectLst/>
                          <a:latin typeface="Calibri"/>
                        </a:rPr>
                        <a:t>S. Ackerman</a:t>
                      </a:r>
                    </a:p>
                  </a:txBody>
                  <a:tcPr marL="0" marR="0" marT="0" marB="0" anchor="ctr"/>
                </a:tc>
                <a:extLst>
                  <a:ext uri="{0D108BD9-81ED-4DB2-BD59-A6C34878D82A}">
                    <a16:rowId xmlns:a16="http://schemas.microsoft.com/office/drawing/2014/main" val="10011"/>
                  </a:ext>
                </a:extLst>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12"/>
                  </a:ext>
                </a:extLst>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1" i="0" u="none" strike="noStrike" dirty="0">
                          <a:solidFill>
                            <a:srgbClr val="FF0000"/>
                          </a:solidFill>
                          <a:effectLst/>
                          <a:latin typeface="Calibri"/>
                        </a:rPr>
                        <a:t>W. P. </a:t>
                      </a:r>
                      <a:r>
                        <a:rPr lang="en-US" sz="1400" b="1" i="0" u="none" strike="noStrike" dirty="0" err="1">
                          <a:solidFill>
                            <a:srgbClr val="FF0000"/>
                          </a:solidFill>
                          <a:effectLst/>
                          <a:latin typeface="Calibri"/>
                        </a:rPr>
                        <a:t>Menzel</a:t>
                      </a:r>
                      <a:endParaRPr lang="en-US" sz="1400" b="1"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3"/>
                  </a:ext>
                </a:extLst>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1" i="0" u="none" strike="noStrike" dirty="0">
                          <a:solidFill>
                            <a:srgbClr val="FF0000"/>
                          </a:solidFill>
                          <a:effectLst/>
                          <a:latin typeface="Calibri"/>
                        </a:rPr>
                        <a:t>Vern </a:t>
                      </a:r>
                      <a:r>
                        <a:rPr lang="en-US" sz="1400" b="1" i="0" u="none" strike="noStrike" dirty="0" err="1">
                          <a:solidFill>
                            <a:srgbClr val="FF0000"/>
                          </a:solidFill>
                          <a:effectLst/>
                          <a:latin typeface="Calibri"/>
                        </a:rPr>
                        <a:t>Suomi</a:t>
                      </a:r>
                      <a:endParaRPr lang="en-US" sz="1400" b="1"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4"/>
                  </a:ext>
                </a:extLst>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1" i="0" u="none" strike="noStrike" dirty="0">
                          <a:solidFill>
                            <a:srgbClr val="FF0000"/>
                          </a:solidFill>
                          <a:effectLst/>
                          <a:latin typeface="Calibri"/>
                        </a:rPr>
                        <a:t>Vern </a:t>
                      </a:r>
                      <a:r>
                        <a:rPr lang="en-US" sz="1400" b="1" i="0" u="none" strike="noStrike" dirty="0" err="1">
                          <a:solidFill>
                            <a:srgbClr val="FF0000"/>
                          </a:solidFill>
                          <a:effectLst/>
                          <a:latin typeface="Calibri"/>
                        </a:rPr>
                        <a:t>Suomi</a:t>
                      </a:r>
                      <a:endParaRPr lang="en-US" sz="1400" b="1"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5"/>
                  </a:ext>
                </a:extLst>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1" i="0" u="none" strike="noStrike" dirty="0">
                          <a:solidFill>
                            <a:srgbClr val="FF0000"/>
                          </a:solidFill>
                          <a:effectLst/>
                          <a:latin typeface="Calibri"/>
                        </a:rPr>
                        <a:t>W. L. Smith</a:t>
                      </a:r>
                    </a:p>
                  </a:txBody>
                  <a:tcPr marL="0" marR="0" marT="0" marB="0" anchor="ctr"/>
                </a:tc>
                <a:extLst>
                  <a:ext uri="{0D108BD9-81ED-4DB2-BD59-A6C34878D82A}">
                    <a16:rowId xmlns:a16="http://schemas.microsoft.com/office/drawing/2014/main" val="10016"/>
                  </a:ext>
                </a:extLst>
              </a:tr>
            </a:tbl>
          </a:graphicData>
        </a:graphic>
      </p:graphicFrame>
      <p:sp>
        <p:nvSpPr>
          <p:cNvPr id="2" name="TextBox 1"/>
          <p:cNvSpPr txBox="1"/>
          <p:nvPr/>
        </p:nvSpPr>
        <p:spPr>
          <a:xfrm>
            <a:off x="3682196" y="6352143"/>
            <a:ext cx="28730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ea typeface="+mn-ea"/>
                <a:cs typeface="+mn-cs"/>
              </a:rPr>
              <a:t>UW-Madison connection</a:t>
            </a:r>
            <a:endParaRPr kumimoji="0" lang="en-US" sz="18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71370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B08F8-47CD-4F08-98C9-54447DBBF63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charset="0"/>
                <a:ea typeface="+mn-ea"/>
                <a:cs typeface="+mn-cs"/>
              </a:rPr>
              <a:t>8 micrometer…very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useful in detecting …</a:t>
            </a:r>
            <a:r>
              <a:rPr kumimoji="0" lang="en-US" sz="1800" b="0" i="0" u="none" strike="noStrike" kern="1200" cap="none" spc="0" normalizeH="0" baseline="0" noProof="0" dirty="0" smtClean="0">
                <a:ln>
                  <a:noFill/>
                </a:ln>
                <a:solidFill>
                  <a:srgbClr val="000000"/>
                </a:solidFill>
                <a:effectLst/>
                <a:uLnTx/>
                <a:uFillTx/>
                <a:latin typeface="Arial" charset="0"/>
                <a:ea typeface="+mn-ea"/>
                <a:cs typeface="+mn-cs"/>
              </a:rPr>
              <a:t>cirrus information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microphysical properties</a:t>
            </a:r>
          </a:p>
        </p:txBody>
      </p:sp>
    </p:spTree>
    <p:extLst>
      <p:ext uri="{BB962C8B-B14F-4D97-AF65-F5344CB8AC3E}">
        <p14:creationId xmlns:p14="http://schemas.microsoft.com/office/powerpoint/2010/main" val="987318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itchFamily="18" charset="0"/>
                <a:ea typeface="+mn-ea"/>
                <a:cs typeface="+mn-cs"/>
              </a:rPr>
              <a:t>Proposed ABI (8 or 12) channels</a:t>
            </a:r>
            <a:endParaRPr kumimoji="0" lang="en-US" sz="2400" b="1"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1800" b="0" i="0" u="sng" strike="noStrike" kern="1200" cap="none" spc="0" normalizeH="0" baseline="0" noProof="0">
                <a:ln>
                  <a:noFill/>
                </a:ln>
                <a:solidFill>
                  <a:srgbClr val="000000"/>
                </a:solidFill>
                <a:effectLst/>
                <a:uLnTx/>
                <a:uFillTx/>
                <a:latin typeface="Times New Roman" pitchFamily="18" charset="0"/>
                <a:ea typeface="+mn-ea"/>
                <a:cs typeface="+mn-cs"/>
              </a:rPr>
              <a:t>Wavelengths	Description</a:t>
            </a: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1800" b="0" i="0" u="sng" strike="noStrike" kern="1200" cap="none" spc="0" normalizeH="0" baseline="0" noProof="0">
                <a:ln>
                  <a:noFill/>
                </a:ln>
                <a:solidFill>
                  <a:srgbClr val="000000"/>
                </a:solidFill>
                <a:effectLst/>
                <a:uLnTx/>
                <a:uFillTx/>
                <a:latin typeface="Times New Roman" pitchFamily="18" charset="0"/>
                <a:ea typeface="+mn-ea"/>
                <a:cs typeface="+mn-cs"/>
              </a:rPr>
              <a:t>Primary Use</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rPr>
              <a:t>Range   (</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sym typeface="Symbol" pitchFamily="18" charset="2"/>
              </a:rPr>
              <a:t></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mn-cs"/>
              </a:rPr>
              <a:t>m)        Center</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99"/>
                </a:solidFill>
                <a:effectLst/>
                <a:uLnTx/>
                <a:uFillTx/>
                <a:latin typeface="Times New Roman" pitchFamily="18" charset="0"/>
                <a:ea typeface="+mn-ea"/>
                <a:cs typeface="+mn-cs"/>
              </a:rPr>
              <a:t>*</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BD8438D-2C24-4FCA-97DD-C7639F61E044}"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5985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IR channels on the current </a:t>
            </a:r>
            <a:r>
              <a:rPr kumimoji="0" lang="en-US" sz="2000" b="1" i="1" u="none" strike="noStrike" kern="1200" cap="none" spc="0" normalizeH="0" baseline="0" noProof="0">
                <a:ln>
                  <a:noFill/>
                </a:ln>
                <a:solidFill>
                  <a:srgbClr val="FF3300"/>
                </a:solidFill>
                <a:effectLst/>
                <a:uLnTx/>
                <a:uFillTx/>
                <a:latin typeface="Times New Roman" pitchFamily="18" charset="0"/>
                <a:ea typeface="+mn-ea"/>
                <a:cs typeface="+mn-cs"/>
              </a:rPr>
              <a:t>GOES</a:t>
            </a: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 and the proposed </a:t>
            </a:r>
            <a:r>
              <a:rPr kumimoji="0" lang="en-US" sz="2000" b="1" i="1" u="none" strike="noStrike" kern="1200" cap="none" spc="0" normalizeH="0" baseline="0" noProof="0">
                <a:ln>
                  <a:noFill/>
                </a:ln>
                <a:solidFill>
                  <a:srgbClr val="339933"/>
                </a:solidFill>
                <a:effectLst/>
                <a:uLnTx/>
                <a:uFillTx/>
                <a:latin typeface="Times New Roman" pitchFamily="18" charset="0"/>
                <a:ea typeface="+mn-ea"/>
                <a:cs typeface="+mn-cs"/>
              </a:rPr>
              <a:t>ABI</a:t>
            </a:r>
            <a:endPar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imes New Roman" pitchFamily="18" charset="0"/>
                <a:ea typeface="+mn-ea"/>
                <a:cs typeface="+mn-cs"/>
              </a:rPr>
              <a:t>UW-Madison/CIMSS</a:t>
            </a:r>
            <a:endParaRPr kumimoji="0" lang="en-US" sz="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9269" name="Text Box 6"/>
          <p:cNvSpPr txBox="1">
            <a:spLocks noChangeArrowheads="1"/>
          </p:cNvSpPr>
          <p:nvPr/>
        </p:nvSpPr>
        <p:spPr bwMode="auto">
          <a:xfrm>
            <a:off x="6781800" y="4343400"/>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Based on a NWS 1999 requirements document</a:t>
            </a: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8A6E9A-F151-4A15-9786-2ED1540A57D2}"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096930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TotalTime>
  <Words>1844</Words>
  <Application>Microsoft Office PowerPoint</Application>
  <PresentationFormat>On-screen Show (4:3)</PresentationFormat>
  <Paragraphs>396</Paragraphs>
  <Slides>24</Slides>
  <Notes>12</Notes>
  <HiddenSlides>0</HiddenSlides>
  <MMClips>3</MMClips>
  <ScaleCrop>false</ScaleCrop>
  <HeadingPairs>
    <vt:vector size="8" baseType="variant">
      <vt:variant>
        <vt:lpstr>Fonts Used</vt:lpstr>
      </vt:variant>
      <vt:variant>
        <vt:i4>10</vt:i4>
      </vt:variant>
      <vt:variant>
        <vt:lpstr>Theme</vt:lpstr>
      </vt:variant>
      <vt:variant>
        <vt:i4>16</vt:i4>
      </vt:variant>
      <vt:variant>
        <vt:lpstr>Embedded OLE Servers</vt:lpstr>
      </vt:variant>
      <vt:variant>
        <vt:i4>1</vt:i4>
      </vt:variant>
      <vt:variant>
        <vt:lpstr>Slide Titles</vt:lpstr>
      </vt:variant>
      <vt:variant>
        <vt:i4>24</vt:i4>
      </vt:variant>
    </vt:vector>
  </HeadingPairs>
  <TitlesOfParts>
    <vt:vector size="51" baseType="lpstr">
      <vt:lpstr>Batang</vt:lpstr>
      <vt:lpstr>ＭＳ Ｐゴシック</vt:lpstr>
      <vt:lpstr>ＭＳ Ｐゴシック</vt:lpstr>
      <vt:lpstr>Arial</vt:lpstr>
      <vt:lpstr>Arial Black</vt:lpstr>
      <vt:lpstr>Calibri</vt:lpstr>
      <vt:lpstr>Corbel</vt:lpstr>
      <vt:lpstr>Symbol</vt:lpstr>
      <vt:lpstr>Times New Roman</vt:lpstr>
      <vt:lpstr>Wingdings</vt:lpstr>
      <vt:lpstr>3_Default Design</vt:lpstr>
      <vt:lpstr>1_Custom Design</vt:lpstr>
      <vt:lpstr>8_Default Design</vt:lpstr>
      <vt:lpstr>Default Design</vt:lpstr>
      <vt:lpstr>9_Default Design</vt:lpstr>
      <vt:lpstr>3_Custom Design</vt:lpstr>
      <vt:lpstr>7_Default Design</vt:lpstr>
      <vt:lpstr>5_Default Design</vt:lpstr>
      <vt:lpstr>Spectrum</vt:lpstr>
      <vt:lpstr>2_Custom Design</vt:lpstr>
      <vt:lpstr>14_Default Design</vt:lpstr>
      <vt:lpstr>STAR External Review</vt:lpstr>
      <vt:lpstr>1_Default Design</vt:lpstr>
      <vt:lpstr>2_Default Design</vt:lpstr>
      <vt:lpstr>Blank Presentation</vt:lpstr>
      <vt:lpstr>10_Default Design</vt:lpstr>
      <vt:lpstr>Document</vt:lpstr>
      <vt:lpstr>1966: ATS-1 launched</vt:lpstr>
      <vt:lpstr>A History of GOES “Weather” Satellites </vt:lpstr>
      <vt:lpstr>GOES-14 Super Rapid Scan Operations to Prepare for GOES-R (SRSOR)</vt:lpstr>
      <vt:lpstr>GOES-R 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ABI Band “Champions”</vt:lpstr>
      <vt:lpstr>Ackerman memo (1989)</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PowerPoint Presentation</vt:lpstr>
      <vt:lpstr>PowerPoint Presentation</vt:lpstr>
      <vt:lpstr>PowerPoint Presentation</vt:lpstr>
      <vt:lpstr>ABI Spectral Bands (1-6)</vt:lpstr>
      <vt:lpstr>PowerPoint Presentation</vt:lpstr>
      <vt:lpstr>ABI IR Spectral Bands (7-16)</vt:lpstr>
      <vt:lpstr>GOES-R Series Instruments</vt:lpstr>
      <vt:lpstr>PowerPoint Presentation</vt:lpstr>
      <vt:lpstr>Squall Line</vt:lpstr>
      <vt:lpstr>3.9 mm Fire pixels in Yellow, Band 1 to show smoke</vt:lpstr>
      <vt:lpstr>GOES-16 and -13</vt:lpstr>
      <vt:lpstr>GOES-16 Products</vt:lpstr>
      <vt:lpstr>PowerPoint Presentation</vt:lpstr>
      <vt:lpstr>Approximate spectral and spatial resolutions of US GOES Imagers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1966: ATS-1 launched</dc:title>
  <dc:creator>Tim Schmit</dc:creator>
  <cp:lastModifiedBy>Tim Schmit</cp:lastModifiedBy>
  <cp:revision>4</cp:revision>
  <dcterms:created xsi:type="dcterms:W3CDTF">2017-09-15T17:50:38Z</dcterms:created>
  <dcterms:modified xsi:type="dcterms:W3CDTF">2017-09-15T18:00:13Z</dcterms:modified>
</cp:coreProperties>
</file>