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8" r:id="rId3"/>
    <p:sldMasterId id="2147483710" r:id="rId4"/>
    <p:sldMasterId id="2147483724" r:id="rId5"/>
    <p:sldMasterId id="2147483738" r:id="rId6"/>
    <p:sldMasterId id="2147483754" r:id="rId7"/>
    <p:sldMasterId id="2147483766" r:id="rId8"/>
  </p:sldMasterIdLst>
  <p:notesMasterIdLst>
    <p:notesMasterId r:id="rId17"/>
  </p:notesMasterIdLst>
  <p:sldIdLst>
    <p:sldId id="257" r:id="rId9"/>
    <p:sldId id="261" r:id="rId10"/>
    <p:sldId id="266" r:id="rId11"/>
    <p:sldId id="267" r:id="rId12"/>
    <p:sldId id="264" r:id="rId13"/>
    <p:sldId id="268" r:id="rId14"/>
    <p:sldId id="262" r:id="rId15"/>
    <p:sldId id="263"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014" autoAdjust="0"/>
    <p:restoredTop sz="94660"/>
  </p:normalViewPr>
  <p:slideViewPr>
    <p:cSldViewPr snapToGrid="0">
      <p:cViewPr varScale="1">
        <p:scale>
          <a:sx n="185" d="100"/>
          <a:sy n="185" d="100"/>
        </p:scale>
        <p:origin x="1074" y="1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10" Type="http://schemas.openxmlformats.org/officeDocument/2006/relationships/slide" Target="slides/slide2.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6D23E-BE77-4A06-A5D5-FBD15FA656D6}" type="datetimeFigureOut">
              <a:rPr lang="en-US" smtClean="0"/>
              <a:t>7/2/2019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768DE-DA35-43C6-801F-F6680106D893}" type="slidenum">
              <a:rPr lang="en-US" smtClean="0"/>
              <a:t>‹#›</a:t>
            </a:fld>
            <a:endParaRPr lang="en-US"/>
          </a:p>
        </p:txBody>
      </p:sp>
    </p:spTree>
    <p:extLst>
      <p:ext uri="{BB962C8B-B14F-4D97-AF65-F5344CB8AC3E}">
        <p14:creationId xmlns:p14="http://schemas.microsoft.com/office/powerpoint/2010/main" val="1576372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Times New Roman"/>
                <a:cs typeface="Times New Roman"/>
                <a:sym typeface="Times New Roman"/>
                <a:rtl val="0"/>
              </a:rPr>
              <a:pPr marL="0" marR="0" lvl="0" indent="0" algn="r" defTabSz="914400" rtl="0" eaLnBrk="1" fontAlgn="auto" latinLnBrk="0" hangingPunct="1">
                <a:lnSpc>
                  <a:spcPct val="100000"/>
                </a:lnSpc>
                <a:spcBef>
                  <a:spcPts val="0"/>
                </a:spcBef>
                <a:spcAft>
                  <a:spcPts val="0"/>
                </a:spcAft>
                <a:buClrTx/>
                <a:buSzPct val="25000"/>
                <a:buFontTx/>
                <a:buNone/>
                <a:tabLst/>
                <a:defRPr/>
              </a:pPr>
              <a:t>2</a:t>
            </a:fld>
            <a:endParaRPr kumimoji="0" lang="en-US" sz="1200" b="0" i="0" u="none" strike="noStrike" kern="0" cap="none" spc="0" normalizeH="0" baseline="0" noProof="0">
              <a:ln>
                <a:noFill/>
              </a:ln>
              <a:solidFill>
                <a:srgbClr val="000000"/>
              </a:solidFill>
              <a:effectLst/>
              <a:uLnTx/>
              <a:uFillTx/>
              <a:latin typeface="Times New Roman"/>
              <a:cs typeface="Times New Roman"/>
              <a:sym typeface="Times New Roman"/>
              <a:rtl val="0"/>
            </a:endParaRPr>
          </a:p>
        </p:txBody>
      </p:sp>
    </p:spTree>
    <p:extLst>
      <p:ext uri="{BB962C8B-B14F-4D97-AF65-F5344CB8AC3E}">
        <p14:creationId xmlns:p14="http://schemas.microsoft.com/office/powerpoint/2010/main" val="1430684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pPr lvl="0"/>
            <a:endParaRPr/>
          </a:p>
        </p:txBody>
      </p:sp>
      <p:sp>
        <p:nvSpPr>
          <p:cNvPr id="161" name="Shape 161"/>
          <p:cNvSpPr>
            <a:spLocks noGrp="1"/>
          </p:cNvSpPr>
          <p:nvPr>
            <p:ph type="body" sz="quarter" idx="1"/>
          </p:nvPr>
        </p:nvSpPr>
        <p:spPr>
          <a:prstGeom prst="rect">
            <a:avLst/>
          </a:prstGeom>
        </p:spPr>
        <p:txBody>
          <a:bodyPr/>
          <a:lstStyle/>
          <a:p>
            <a:pPr lvl="0" defTabSz="914400">
              <a:lnSpc>
                <a:spcPct val="100000"/>
              </a:lnSpc>
              <a:defRPr sz="1800"/>
            </a:pPr>
            <a:r>
              <a:rPr lang="en-US" sz="1200" baseline="0" dirty="0" smtClean="0">
                <a:latin typeface="Calibri"/>
                <a:ea typeface="Calibri"/>
                <a:cs typeface="Calibri"/>
                <a:sym typeface="Calibri"/>
              </a:rPr>
              <a:t>First version from Steve </a:t>
            </a:r>
            <a:r>
              <a:rPr lang="en-US" sz="1200" baseline="0" dirty="0" err="1" smtClean="0">
                <a:latin typeface="Calibri"/>
                <a:ea typeface="Calibri"/>
                <a:cs typeface="Calibri"/>
                <a:sym typeface="Calibri"/>
              </a:rPr>
              <a:t>Wanzong</a:t>
            </a:r>
            <a:r>
              <a:rPr lang="en-US" sz="1200" baseline="0" dirty="0" smtClean="0">
                <a:latin typeface="Calibri"/>
                <a:ea typeface="Calibri"/>
                <a:cs typeface="Calibri"/>
                <a:sym typeface="Calibri"/>
              </a:rPr>
              <a:t>, CIMSS</a:t>
            </a:r>
          </a:p>
        </p:txBody>
      </p:sp>
    </p:spTree>
    <p:extLst>
      <p:ext uri="{BB962C8B-B14F-4D97-AF65-F5344CB8AC3E}">
        <p14:creationId xmlns:p14="http://schemas.microsoft.com/office/powerpoint/2010/main" val="2165408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9714E-928D-49FF-A2FD-F39129EFE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024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D9714E-928D-49FF-A2FD-F39129EFE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095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669925"/>
            <a:ext cx="4651375" cy="3489325"/>
          </a:xfrm>
        </p:spPr>
      </p:sp>
      <p:sp>
        <p:nvSpPr>
          <p:cNvPr id="3" name="Notes Placeholder 2"/>
          <p:cNvSpPr>
            <a:spLocks noGrp="1"/>
          </p:cNvSpPr>
          <p:nvPr>
            <p:ph type="body" idx="1"/>
          </p:nvPr>
        </p:nvSpPr>
        <p:spPr/>
        <p:txBody>
          <a:bodyPr/>
          <a:lstStyle/>
          <a:p>
            <a:r>
              <a:rPr lang="en-US" dirty="0" smtClean="0"/>
              <a:t>The</a:t>
            </a:r>
            <a:r>
              <a:rPr lang="en-US" baseline="0" dirty="0" smtClean="0"/>
              <a:t> only other thing I wanted to say about AWG is show the list of baseline and Pathfinder ABI products. There are about this many “option 2” products too that are sort of just in limbo now.</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9CC82F-FDC0-441D-B8FD-7274716355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Times New Roman"/>
                <a:sym typeface="Times New Roman"/>
                <a:rtl val="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Times New Roman"/>
              <a:sym typeface="Times New Roman"/>
              <a:rtl val="0"/>
            </a:endParaRPr>
          </a:p>
        </p:txBody>
      </p:sp>
    </p:spTree>
    <p:extLst>
      <p:ext uri="{BB962C8B-B14F-4D97-AF65-F5344CB8AC3E}">
        <p14:creationId xmlns:p14="http://schemas.microsoft.com/office/powerpoint/2010/main" val="3162359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8A81E-466B-45E1-8D12-F35C0F534A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0223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www.noaa.gov/satellites" TargetMode="External"/><Relationship Id="rId13"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2.png"/><Relationship Id="rId12" Type="http://schemas.openxmlformats.org/officeDocument/2006/relationships/hyperlink" Target="http://www.noaa.gov/oceans-coasts" TargetMode="External"/><Relationship Id="rId2" Type="http://schemas.openxmlformats.org/officeDocument/2006/relationships/hyperlink" Target="http://www.noaa.gov/" TargetMode="External"/><Relationship Id="rId1" Type="http://schemas.openxmlformats.org/officeDocument/2006/relationships/slideMaster" Target="../slideMasters/slideMaster1.xml"/><Relationship Id="rId6" Type="http://schemas.openxmlformats.org/officeDocument/2006/relationships/hyperlink" Target="http://www.noaa.gov/research" TargetMode="External"/><Relationship Id="rId11" Type="http://schemas.openxmlformats.org/officeDocument/2006/relationships/image" Target="../media/image4.png"/><Relationship Id="rId5" Type="http://schemas.openxmlformats.org/officeDocument/2006/relationships/image" Target="../media/image1.png"/><Relationship Id="rId15" Type="http://schemas.openxmlformats.org/officeDocument/2006/relationships/image" Target="../media/image6.png"/><Relationship Id="rId10" Type="http://schemas.openxmlformats.org/officeDocument/2006/relationships/hyperlink" Target="http://www.noaa.gov/fisheries" TargetMode="External"/><Relationship Id="rId4" Type="http://schemas.openxmlformats.org/officeDocument/2006/relationships/hyperlink" Target="http://www.noaa.gov/marine-aviation" TargetMode="External"/><Relationship Id="rId9" Type="http://schemas.openxmlformats.org/officeDocument/2006/relationships/image" Target="../media/image3.png"/><Relationship Id="rId14" Type="http://schemas.openxmlformats.org/officeDocument/2006/relationships/hyperlink" Target="http://www.noaa.gov/weather"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 Column, Small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5" name="Picture Placeholder 3"/>
          <p:cNvSpPr>
            <a:spLocks noGrp="1"/>
          </p:cNvSpPr>
          <p:nvPr>
            <p:ph type="pic" sz="quarter" idx="16"/>
          </p:nvPr>
        </p:nvSpPr>
        <p:spPr>
          <a:xfrm>
            <a:off x="4953000" y="1219200"/>
            <a:ext cx="3733800" cy="1981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8" name="Content Placeholder 2"/>
          <p:cNvSpPr>
            <a:spLocks noGrp="1"/>
          </p:cNvSpPr>
          <p:nvPr>
            <p:ph idx="1" hasCustomPrompt="1"/>
          </p:nvPr>
        </p:nvSpPr>
        <p:spPr>
          <a:xfrm>
            <a:off x="752888"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7" hasCustomPrompt="1"/>
          </p:nvPr>
        </p:nvSpPr>
        <p:spPr>
          <a:xfrm>
            <a:off x="4953000" y="3429000"/>
            <a:ext cx="3742912" cy="2743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5080802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3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8" name="Picture Placeholder 3"/>
          <p:cNvSpPr>
            <a:spLocks noGrp="1"/>
          </p:cNvSpPr>
          <p:nvPr>
            <p:ph type="pic" sz="quarter" idx="15"/>
          </p:nvPr>
        </p:nvSpPr>
        <p:spPr>
          <a:xfrm>
            <a:off x="762000"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4" name="Picture Placeholder 3"/>
          <p:cNvSpPr>
            <a:spLocks noGrp="1"/>
          </p:cNvSpPr>
          <p:nvPr>
            <p:ph type="pic" sz="quarter" idx="17"/>
          </p:nvPr>
        </p:nvSpPr>
        <p:spPr>
          <a:xfrm>
            <a:off x="3508162"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6" name="Picture Placeholder 3"/>
          <p:cNvSpPr>
            <a:spLocks noGrp="1"/>
          </p:cNvSpPr>
          <p:nvPr>
            <p:ph type="pic" sz="quarter" idx="19"/>
          </p:nvPr>
        </p:nvSpPr>
        <p:spPr>
          <a:xfrm>
            <a:off x="6251362"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7" name="Content Placeholder 2"/>
          <p:cNvSpPr>
            <a:spLocks noGrp="1"/>
          </p:cNvSpPr>
          <p:nvPr>
            <p:ph idx="21" hasCustomPrompt="1"/>
          </p:nvPr>
        </p:nvSpPr>
        <p:spPr>
          <a:xfrm>
            <a:off x="752888"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9" name="Content Placeholder 2"/>
          <p:cNvSpPr>
            <a:spLocks noGrp="1"/>
          </p:cNvSpPr>
          <p:nvPr>
            <p:ph idx="22" hasCustomPrompt="1"/>
          </p:nvPr>
        </p:nvSpPr>
        <p:spPr>
          <a:xfrm>
            <a:off x="6248400"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20" name="Content Placeholder 2"/>
          <p:cNvSpPr>
            <a:spLocks noGrp="1"/>
          </p:cNvSpPr>
          <p:nvPr>
            <p:ph idx="23" hasCustomPrompt="1"/>
          </p:nvPr>
        </p:nvSpPr>
        <p:spPr>
          <a:xfrm>
            <a:off x="3500644"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6352823"/>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fld id="{136D3870-0974-42F1-AD3F-7ADBD8D11EA0}" type="slidenum">
              <a:rPr lang="en-US" altLang="en-US" smtClean="0">
                <a:solidFill>
                  <a:srgbClr val="000000"/>
                </a:solidFill>
              </a:rPr>
              <a:pPr defTabSz="685800"/>
              <a:t>‹#›</a:t>
            </a:fld>
            <a:endParaRPr lang="en-US" altLang="en-US">
              <a:solidFill>
                <a:srgbClr val="000000"/>
              </a:solidFill>
            </a:endParaRPr>
          </a:p>
        </p:txBody>
      </p:sp>
    </p:spTree>
    <p:extLst>
      <p:ext uri="{BB962C8B-B14F-4D97-AF65-F5344CB8AC3E}">
        <p14:creationId xmlns:p14="http://schemas.microsoft.com/office/powerpoint/2010/main" val="94529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Lg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4" name="Picture Placeholder 3"/>
          <p:cNvSpPr>
            <a:spLocks noGrp="1"/>
          </p:cNvSpPr>
          <p:nvPr>
            <p:ph type="pic" sz="quarter" idx="14"/>
          </p:nvPr>
        </p:nvSpPr>
        <p:spPr>
          <a:xfrm>
            <a:off x="762000" y="1219200"/>
            <a:ext cx="7924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Tree>
    <p:extLst>
      <p:ext uri="{BB962C8B-B14F-4D97-AF65-F5344CB8AC3E}">
        <p14:creationId xmlns:p14="http://schemas.microsoft.com/office/powerpoint/2010/main" val="34222708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k Blue">
    <p:spTree>
      <p:nvGrpSpPr>
        <p:cNvPr id="1" name=""/>
        <p:cNvGrpSpPr/>
        <p:nvPr/>
      </p:nvGrpSpPr>
      <p:grpSpPr>
        <a:xfrm>
          <a:off x="0" y="0"/>
          <a:ext cx="0" cy="0"/>
          <a:chOff x="0" y="0"/>
          <a:chExt cx="0" cy="0"/>
        </a:xfrm>
      </p:grpSpPr>
      <p:sp>
        <p:nvSpPr>
          <p:cNvPr id="20" name="Rectangle 19"/>
          <p:cNvSpPr/>
          <p:nvPr userDrawn="1"/>
        </p:nvSpPr>
        <p:spPr>
          <a:xfrm>
            <a:off x="410810" y="0"/>
            <a:ext cx="8730845" cy="42671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18" name="Picture Placeholder 3"/>
          <p:cNvSpPr>
            <a:spLocks noGrp="1"/>
          </p:cNvSpPr>
          <p:nvPr>
            <p:ph type="pic" sz="quarter" idx="15"/>
          </p:nvPr>
        </p:nvSpPr>
        <p:spPr>
          <a:xfrm>
            <a:off x="412576" y="4267200"/>
            <a:ext cx="8729079" cy="2590800"/>
          </a:xfrm>
          <a:prstGeom prst="rect">
            <a:avLst/>
          </a:prstGeo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0" name="Text Placeholder 9"/>
          <p:cNvSpPr>
            <a:spLocks noGrp="1"/>
          </p:cNvSpPr>
          <p:nvPr>
            <p:ph type="body" sz="quarter" idx="20" hasCustomPrompt="1"/>
          </p:nvPr>
        </p:nvSpPr>
        <p:spPr>
          <a:xfrm>
            <a:off x="780334" y="2590798"/>
            <a:ext cx="1371600" cy="960120"/>
          </a:xfrm>
          <a:prstGeom prst="rect">
            <a:avLst/>
          </a:prstGeom>
        </p:spPr>
        <p:txBody>
          <a:bodyPr lIns="0" tIns="0" rIns="0" bIns="0"/>
          <a:lstStyle>
            <a:lvl1pPr marL="0" indent="0">
              <a:buNone/>
              <a:defRPr sz="1800" b="1" baseline="0">
                <a:solidFill>
                  <a:srgbClr val="D6F5FF"/>
                </a:solidFill>
                <a:latin typeface="Arial Narrow" panose="020B0606020202030204" pitchFamily="34" charset="0"/>
              </a:defRPr>
            </a:lvl1pPr>
            <a:lvl2pPr marL="457200" indent="0">
              <a:buNone/>
              <a:defRPr sz="1800" b="1">
                <a:latin typeface="Arial Narrow" panose="020B0606020202030204" pitchFamily="34" charset="0"/>
              </a:defRPr>
            </a:lvl2pPr>
            <a:lvl3pPr marL="914400" indent="0">
              <a:buNone/>
              <a:defRPr sz="1800" b="1">
                <a:latin typeface="Arial Narrow" panose="020B0606020202030204" pitchFamily="34" charset="0"/>
              </a:defRPr>
            </a:lvl3pPr>
            <a:lvl4pPr marL="1371600" indent="0">
              <a:buNone/>
              <a:defRPr sz="1800" b="1">
                <a:latin typeface="Arial Narrow" panose="020B0606020202030204" pitchFamily="34" charset="0"/>
              </a:defRPr>
            </a:lvl4pPr>
            <a:lvl5pPr marL="1828800" indent="0">
              <a:buNone/>
              <a:defRPr sz="1800" b="1">
                <a:latin typeface="Arial Narrow" panose="020B0606020202030204" pitchFamily="34" charset="0"/>
              </a:defRPr>
            </a:lvl5pPr>
          </a:lstStyle>
          <a:p>
            <a:pPr lvl="0"/>
            <a:r>
              <a:rPr lang="en-US" dirty="0" smtClean="0"/>
              <a:t>Office Information</a:t>
            </a:r>
            <a:endParaRPr lang="en-US" dirty="0"/>
          </a:p>
        </p:txBody>
      </p:sp>
      <p:sp>
        <p:nvSpPr>
          <p:cNvPr id="37" name="Text Placeholder 9"/>
          <p:cNvSpPr>
            <a:spLocks noGrp="1"/>
          </p:cNvSpPr>
          <p:nvPr>
            <p:ph type="body" sz="quarter" idx="21" hasCustomPrompt="1"/>
          </p:nvPr>
        </p:nvSpPr>
        <p:spPr>
          <a:xfrm>
            <a:off x="780334" y="3733800"/>
            <a:ext cx="1295400" cy="268921"/>
          </a:xfrm>
          <a:prstGeom prst="rect">
            <a:avLst/>
          </a:prstGeom>
        </p:spPr>
        <p:txBody>
          <a:bodyPr lIns="0" tIns="0" rIns="0" bIns="0"/>
          <a:lstStyle>
            <a:lvl1pPr marL="0" indent="0">
              <a:buNone/>
              <a:defRPr sz="1600" b="0" baseline="0">
                <a:solidFill>
                  <a:srgbClr val="D6F5FF"/>
                </a:solidFill>
                <a:latin typeface="Arial Narrow" panose="020B0606020202030204" pitchFamily="34" charset="0"/>
              </a:defRPr>
            </a:lvl1pPr>
            <a:lvl2pPr marL="457200" indent="0">
              <a:buNone/>
              <a:defRPr sz="1800" b="1">
                <a:latin typeface="Arial Narrow" panose="020B0606020202030204" pitchFamily="34" charset="0"/>
              </a:defRPr>
            </a:lvl2pPr>
            <a:lvl3pPr marL="914400" indent="0">
              <a:buNone/>
              <a:defRPr sz="1800" b="1">
                <a:latin typeface="Arial Narrow" panose="020B0606020202030204" pitchFamily="34" charset="0"/>
              </a:defRPr>
            </a:lvl3pPr>
            <a:lvl4pPr marL="1371600" indent="0">
              <a:buNone/>
              <a:defRPr sz="1800" b="1">
                <a:latin typeface="Arial Narrow" panose="020B0606020202030204" pitchFamily="34" charset="0"/>
              </a:defRPr>
            </a:lvl4pPr>
            <a:lvl5pPr marL="1828800" indent="0">
              <a:buNone/>
              <a:defRPr sz="1800" b="1">
                <a:latin typeface="Arial Narrow" panose="020B0606020202030204" pitchFamily="34" charset="0"/>
              </a:defRPr>
            </a:lvl5pPr>
          </a:lstStyle>
          <a:p>
            <a:pPr lvl="0"/>
            <a:r>
              <a:rPr lang="en-US" dirty="0" smtClean="0"/>
              <a:t>MM/DD/YYYY</a:t>
            </a:r>
            <a:endParaRPr lang="en-US" dirty="0"/>
          </a:p>
        </p:txBody>
      </p:sp>
      <p:sp>
        <p:nvSpPr>
          <p:cNvPr id="12" name="Text Placeholder 11"/>
          <p:cNvSpPr>
            <a:spLocks noGrp="1"/>
          </p:cNvSpPr>
          <p:nvPr>
            <p:ph type="body" sz="quarter" idx="22" hasCustomPrompt="1"/>
          </p:nvPr>
        </p:nvSpPr>
        <p:spPr>
          <a:xfrm>
            <a:off x="2514600" y="768745"/>
            <a:ext cx="6096000" cy="1358585"/>
          </a:xfrm>
          <a:prstGeom prst="rect">
            <a:avLst/>
          </a:prstGeom>
        </p:spPr>
        <p:txBody>
          <a:bodyPr lIns="0" tIns="0" rIns="0" bIns="0"/>
          <a:lstStyle>
            <a:lvl1pPr marL="0" indent="0">
              <a:buNone/>
              <a:defRPr sz="4400" b="1" baseline="0">
                <a:solidFill>
                  <a:schemeClr val="bg1"/>
                </a:solidFill>
              </a:defRPr>
            </a:lvl1pPr>
          </a:lstStyle>
          <a:p>
            <a:pPr lvl="0"/>
            <a:r>
              <a:rPr lang="en-US" dirty="0" smtClean="0"/>
              <a:t>PPT Title</a:t>
            </a:r>
          </a:p>
        </p:txBody>
      </p:sp>
      <p:sp>
        <p:nvSpPr>
          <p:cNvPr id="14" name="Text Placeholder 13"/>
          <p:cNvSpPr>
            <a:spLocks noGrp="1"/>
          </p:cNvSpPr>
          <p:nvPr>
            <p:ph type="body" sz="quarter" idx="23" hasCustomPrompt="1"/>
          </p:nvPr>
        </p:nvSpPr>
        <p:spPr>
          <a:xfrm>
            <a:off x="2515037" y="2262187"/>
            <a:ext cx="6092516" cy="938213"/>
          </a:xfrm>
          <a:prstGeom prst="rect">
            <a:avLst/>
          </a:prstGeom>
        </p:spPr>
        <p:txBody>
          <a:bodyPr lIns="0" tIns="0" rIns="0" bIns="0"/>
          <a:lstStyle>
            <a:lvl1pPr marL="0" indent="0">
              <a:buNone/>
              <a:defRPr sz="2800" b="0">
                <a:solidFill>
                  <a:schemeClr val="accent1">
                    <a:lumMod val="20000"/>
                    <a:lumOff val="80000"/>
                  </a:schemeClr>
                </a:solidFill>
                <a:latin typeface="Arial Narrow" panose="020B0606020202030204" pitchFamily="34" charset="0"/>
              </a:defRPr>
            </a:lvl1pPr>
          </a:lstStyle>
          <a:p>
            <a:pPr lvl="0"/>
            <a:r>
              <a:rPr lang="en-US" dirty="0" smtClean="0"/>
              <a:t>PPT Subtitle</a:t>
            </a:r>
            <a:endParaRPr lang="en-US" dirty="0"/>
          </a:p>
        </p:txBody>
      </p:sp>
      <p:sp>
        <p:nvSpPr>
          <p:cNvPr id="21" name="Text Placeholder 20"/>
          <p:cNvSpPr>
            <a:spLocks noGrp="1"/>
          </p:cNvSpPr>
          <p:nvPr>
            <p:ph type="body" sz="quarter" idx="24" hasCustomPrompt="1"/>
          </p:nvPr>
        </p:nvSpPr>
        <p:spPr>
          <a:xfrm>
            <a:off x="2514600" y="3311237"/>
            <a:ext cx="6096000" cy="692727"/>
          </a:xfrm>
          <a:prstGeom prst="rect">
            <a:avLst/>
          </a:prstGeom>
        </p:spPr>
        <p:txBody>
          <a:bodyPr lIns="0" tIns="0" rIns="0" bIns="0"/>
          <a:lstStyle>
            <a:lvl1pPr marL="0" indent="0">
              <a:buNone/>
              <a:defRPr sz="1800" baseline="0">
                <a:solidFill>
                  <a:schemeClr val="accent1">
                    <a:lumMod val="20000"/>
                    <a:lumOff val="80000"/>
                  </a:schemeClr>
                </a:solidFill>
                <a:latin typeface="Arial Narrow" panose="020B0606020202030204" pitchFamily="34" charset="0"/>
              </a:defRPr>
            </a:lvl1pPr>
          </a:lstStyle>
          <a:p>
            <a:pPr lvl="0"/>
            <a:r>
              <a:rPr lang="en-US" dirty="0" smtClean="0"/>
              <a:t>Author, Title, Affiliation  (optional)</a:t>
            </a:r>
          </a:p>
        </p:txBody>
      </p:sp>
      <p:cxnSp>
        <p:nvCxnSpPr>
          <p:cNvPr id="38" name="Straight Connector 37"/>
          <p:cNvCxnSpPr/>
          <p:nvPr userDrawn="1"/>
        </p:nvCxnSpPr>
        <p:spPr>
          <a:xfrm>
            <a:off x="2285999" y="609600"/>
            <a:ext cx="0" cy="3473450"/>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9" name="Picture 4">
            <a:hlinkClick r:id="rId2"/>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33400" y="533400"/>
            <a:ext cx="1762136" cy="213391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8" name="Group 67"/>
          <p:cNvGrpSpPr/>
          <p:nvPr userDrawn="1"/>
        </p:nvGrpSpPr>
        <p:grpSpPr>
          <a:xfrm>
            <a:off x="-30388" y="0"/>
            <a:ext cx="472440" cy="6858000"/>
            <a:chOff x="-15240" y="0"/>
            <a:chExt cx="472440" cy="6858000"/>
          </a:xfrm>
        </p:grpSpPr>
        <p:sp>
          <p:nvSpPr>
            <p:cNvPr id="69" name="Rectangle 68"/>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70" name="Rectangle 69"/>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pic>
          <p:nvPicPr>
            <p:cNvPr id="71" name="Picture 13" descr="C:\Users\jacqui.fenner\Desktop\PTT templates\images\noaa icons\noaa_icons-04.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2" name="Picture 14" descr="C:\Users\jacqui.fenner\Desktop\PTT templates\images\noaa icons\noaa_icons-05.png">
              <a:hlinkClick r:id="rId6"/>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3" name="Picture 15" descr="C:\Users\jacqui.fenner\Desktop\PTT templates\images\noaa icons\noaa_icons-06.png">
              <a:hlinkClick r:id="rId8"/>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4" name="Picture 16" descr="C:\Users\jacqui.fenner\Desktop\PTT templates\images\noaa icons\noaa_icons-07.png">
              <a:hlinkClick r:id="rId10"/>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5" name="Picture 17" descr="C:\Users\jacqui.fenner\Desktop\PTT templates\images\noaa icons\noaa_icons-08.png">
              <a:hlinkClick r:id="rId12"/>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6" name="Picture 19" descr="C:\Users\jacqui.fenner\Desktop\PTT templates\images\noaa icons\noaa_icons-10.png">
              <a:hlinkClick r:id="rId14"/>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7" name="Group 76"/>
            <p:cNvGrpSpPr/>
            <p:nvPr userDrawn="1"/>
          </p:nvGrpSpPr>
          <p:grpSpPr>
            <a:xfrm>
              <a:off x="15148" y="0"/>
              <a:ext cx="420624" cy="6858000"/>
              <a:chOff x="15148" y="0"/>
              <a:chExt cx="420624" cy="6858000"/>
            </a:xfrm>
          </p:grpSpPr>
          <p:grpSp>
            <p:nvGrpSpPr>
              <p:cNvPr id="78" name="Group 77"/>
              <p:cNvGrpSpPr/>
              <p:nvPr userDrawn="1"/>
            </p:nvGrpSpPr>
            <p:grpSpPr>
              <a:xfrm>
                <a:off x="15148" y="1066800"/>
                <a:ext cx="420624" cy="5334000"/>
                <a:chOff x="15148" y="1066800"/>
                <a:chExt cx="420624" cy="5334000"/>
              </a:xfrm>
            </p:grpSpPr>
            <p:cxnSp>
              <p:nvCxnSpPr>
                <p:cNvPr id="80" name="Straight Connector 79"/>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917636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Arial"/>
              <a:rtl val="0"/>
            </a:endParaRPr>
          </a:p>
        </p:txBody>
      </p:sp>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2526EE-7FE8-4D17-AAE4-9A2FF8210C7B}"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grpSp>
        <p:nvGrpSpPr>
          <p:cNvPr id="15" name="Group 14"/>
          <p:cNvGrpSpPr/>
          <p:nvPr userDrawn="1"/>
        </p:nvGrpSpPr>
        <p:grpSpPr>
          <a:xfrm>
            <a:off x="0" y="6356351"/>
            <a:ext cx="9153750" cy="501652"/>
            <a:chOff x="-128811" y="5840638"/>
            <a:chExt cx="9153750" cy="501652"/>
          </a:xfrm>
        </p:grpSpPr>
        <p:sp>
          <p:nvSpPr>
            <p:cNvPr id="14" name="Rectangle 13"/>
            <p:cNvSpPr/>
            <p:nvPr userDrawn="1"/>
          </p:nvSpPr>
          <p:spPr>
            <a:xfrm>
              <a:off x="-119061" y="5840638"/>
              <a:ext cx="9144000" cy="501652"/>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Arial"/>
                <a:rtl val="0"/>
              </a:endParaRPr>
            </a:p>
          </p:txBody>
        </p:sp>
        <p:pic>
          <p:nvPicPr>
            <p:cNvPr id="13" name="Picture 15" descr="Terra-II.jpg"/>
            <p:cNvPicPr>
              <a:picLocks noChangeAspect="1"/>
            </p:cNvPicPr>
            <p:nvPr userDrawn="1"/>
          </p:nvPicPr>
          <p:blipFill>
            <a:blip r:embed="rId2" cstate="print">
              <a:extLst>
                <a:ext uri="{28A0092B-C50C-407E-A947-70E740481C1C}">
                  <a14:useLocalDpi xmlns:a14="http://schemas.microsoft.com/office/drawing/2010/main" val="0"/>
                </a:ext>
              </a:extLst>
            </a:blip>
            <a:srcRect l="-12575" t="26163" r="13078" b="65103"/>
            <a:stretch>
              <a:fillRect/>
            </a:stretch>
          </p:blipFill>
          <p:spPr bwMode="auto">
            <a:xfrm>
              <a:off x="-128811" y="5840638"/>
              <a:ext cx="9144000" cy="5016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 name="Footer Placeholder 4"/>
          <p:cNvSpPr>
            <a:spLocks noGrp="1"/>
          </p:cNvSpPr>
          <p:nvPr>
            <p:ph type="ftr" sz="quarter" idx="11"/>
          </p:nvPr>
        </p:nvSpPr>
        <p:spPr>
          <a:xfrm>
            <a:off x="3028950" y="6637564"/>
            <a:ext cx="3086100" cy="220435"/>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cs typeface="Arial"/>
              <a:sym typeface="Arial"/>
              <a:rtl val="0"/>
            </a:endParaRPr>
          </a:p>
        </p:txBody>
      </p:sp>
      <p:sp>
        <p:nvSpPr>
          <p:cNvPr id="6" name="Slide Number Placeholder 5"/>
          <p:cNvSpPr>
            <a:spLocks noGrp="1"/>
          </p:cNvSpPr>
          <p:nvPr>
            <p:ph type="sldNum" sz="quarter" idx="12"/>
          </p:nvPr>
        </p:nvSpPr>
        <p:spPr>
          <a:xfrm>
            <a:off x="7086600" y="6637564"/>
            <a:ext cx="2057400" cy="220436"/>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dirty="0">
              <a:ln>
                <a:noFill/>
              </a:ln>
              <a:solidFill>
                <a:prstClr val="white"/>
              </a:solidFill>
              <a:effectLst/>
              <a:uLnTx/>
              <a:uFillTx/>
              <a:latin typeface="Arial"/>
              <a:cs typeface="Arial"/>
              <a:sym typeface="Arial"/>
              <a:rtl val="0"/>
            </a:endParaRPr>
          </a:p>
        </p:txBody>
      </p:sp>
      <p:pic>
        <p:nvPicPr>
          <p:cNvPr id="12" name="Picture 2" descr="http://cimss.ssec.wisc.edu/logo/fullsize/cimss-logo-big-transp.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356348"/>
            <a:ext cx="740900" cy="501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NASA_Logo.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84746" y="48760"/>
            <a:ext cx="5492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NOAA_logo.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25957" y="48760"/>
            <a:ext cx="46513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1" descr="GOES-R_logo.png"/>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42864"/>
            <a:ext cx="796925"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7085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0650" y="87541"/>
            <a:ext cx="7764700" cy="385988"/>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21F4C2-65D8-417B-9507-1F045A87FDEB}"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1706142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99821-87E4-4845-AB02-AED91CADA81C}"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535500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6E28E8-2A29-47C3-83F5-0F77DE560FC2}"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3196582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E9E62C-73CD-44A4-B53D-6DFE2C1E01FB}"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509757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AB8768-5505-4E3C-92E2-A931E401A90C}"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421119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D57286-A097-4516-953C-CA7E9E958EBD}"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2180590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idx="1" hasCustomPrompt="1"/>
          </p:nvPr>
        </p:nvSpPr>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266515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3D768-9092-486E-BB0E-27C1E4DA1EC9}"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3611113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8E0F76-89AE-49FD-B3CE-226E6974B390}"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289894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B4BAF-6101-44BC-B92C-3DC79D43BB26}"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4282439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B5DA4E-CA66-4A98-8342-A53D1DC09F90}"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172753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0" cap="none" spc="0" normalizeH="0" baseline="0" noProof="0">
              <a:ln>
                <a:noFill/>
              </a:ln>
              <a:solidFill>
                <a:prstClr val="white"/>
              </a:solidFill>
              <a:effectLst/>
              <a:uLnTx/>
              <a:uFillTx/>
              <a:latin typeface="Arial"/>
              <a:cs typeface="Arial"/>
              <a:sym typeface="Arial"/>
              <a:rtl val="0"/>
            </a:endParaRPr>
          </a:p>
        </p:txBody>
      </p:sp>
    </p:spTree>
    <p:extLst>
      <p:ext uri="{BB962C8B-B14F-4D97-AF65-F5344CB8AC3E}">
        <p14:creationId xmlns:p14="http://schemas.microsoft.com/office/powerpoint/2010/main" val="334956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Small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5" name="Picture Placeholder 3"/>
          <p:cNvSpPr>
            <a:spLocks noGrp="1"/>
          </p:cNvSpPr>
          <p:nvPr>
            <p:ph type="pic" sz="quarter" idx="16"/>
          </p:nvPr>
        </p:nvSpPr>
        <p:spPr>
          <a:xfrm>
            <a:off x="4953000" y="1219200"/>
            <a:ext cx="3733800" cy="1981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8" name="Content Placeholder 2"/>
          <p:cNvSpPr>
            <a:spLocks noGrp="1"/>
          </p:cNvSpPr>
          <p:nvPr>
            <p:ph idx="1" hasCustomPrompt="1"/>
          </p:nvPr>
        </p:nvSpPr>
        <p:spPr>
          <a:xfrm>
            <a:off x="752888"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7" hasCustomPrompt="1"/>
          </p:nvPr>
        </p:nvSpPr>
        <p:spPr>
          <a:xfrm>
            <a:off x="4953000" y="3429000"/>
            <a:ext cx="3742912" cy="2743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576418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3" name="Content Placeholder 2"/>
          <p:cNvSpPr>
            <a:spLocks noGrp="1"/>
          </p:cNvSpPr>
          <p:nvPr>
            <p:ph idx="1" hasCustomPrompt="1"/>
          </p:nvPr>
        </p:nvSpPr>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8834343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Tall Pic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5" name="Picture Placeholder 3"/>
          <p:cNvSpPr>
            <a:spLocks noGrp="1"/>
          </p:cNvSpPr>
          <p:nvPr>
            <p:ph type="pic" sz="quarter" idx="15"/>
          </p:nvPr>
        </p:nvSpPr>
        <p:spPr>
          <a:xfrm>
            <a:off x="6096000" y="1219200"/>
            <a:ext cx="2590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752888" y="1219200"/>
            <a:ext cx="51907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097927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lumn, Tall Pic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6" name="Picture Placeholder 3"/>
          <p:cNvSpPr>
            <a:spLocks noGrp="1"/>
          </p:cNvSpPr>
          <p:nvPr>
            <p:ph type="pic" sz="quarter" idx="15"/>
          </p:nvPr>
        </p:nvSpPr>
        <p:spPr>
          <a:xfrm>
            <a:off x="762000" y="1219200"/>
            <a:ext cx="2590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3505200" y="1219200"/>
            <a:ext cx="51907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23663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lumn, Wide Pic Top">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762000" y="1219200"/>
            <a:ext cx="7921784" cy="17526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752888" y="3124200"/>
            <a:ext cx="7933912" cy="3048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smtClean="0"/>
              <a:t>Slide Title</a:t>
            </a:r>
            <a:endParaRPr lang="en-US" dirty="0"/>
          </a:p>
        </p:txBody>
      </p:sp>
    </p:spTree>
    <p:extLst>
      <p:ext uri="{BB962C8B-B14F-4D97-AF65-F5344CB8AC3E}">
        <p14:creationId xmlns:p14="http://schemas.microsoft.com/office/powerpoint/2010/main" val="11741255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Tall Pic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5" name="Picture Placeholder 3"/>
          <p:cNvSpPr>
            <a:spLocks noGrp="1"/>
          </p:cNvSpPr>
          <p:nvPr>
            <p:ph type="pic" sz="quarter" idx="15"/>
          </p:nvPr>
        </p:nvSpPr>
        <p:spPr>
          <a:xfrm>
            <a:off x="6096000" y="1219200"/>
            <a:ext cx="2590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752888" y="1219200"/>
            <a:ext cx="51907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0335997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Wide Pic Bottom">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762000" y="4419600"/>
            <a:ext cx="7921784" cy="17526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752888" y="1219200"/>
            <a:ext cx="7933912" cy="3048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smtClean="0"/>
              <a:t>Slide Title</a:t>
            </a:r>
            <a:endParaRPr lang="en-US" dirty="0"/>
          </a:p>
        </p:txBody>
      </p:sp>
    </p:spTree>
    <p:extLst>
      <p:ext uri="{BB962C8B-B14F-4D97-AF65-F5344CB8AC3E}">
        <p14:creationId xmlns:p14="http://schemas.microsoft.com/office/powerpoint/2010/main" val="157213615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0" name="Content Placeholder 2"/>
          <p:cNvSpPr>
            <a:spLocks noGrp="1"/>
          </p:cNvSpPr>
          <p:nvPr>
            <p:ph idx="1" hasCustomPrompt="1"/>
          </p:nvPr>
        </p:nvSpPr>
        <p:spPr>
          <a:xfrm>
            <a:off x="762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0" hasCustomPrompt="1"/>
          </p:nvPr>
        </p:nvSpPr>
        <p:spPr>
          <a:xfrm>
            <a:off x="4953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515532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2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4" name="Picture Placeholder 3"/>
          <p:cNvSpPr>
            <a:spLocks noGrp="1"/>
          </p:cNvSpPr>
          <p:nvPr>
            <p:ph type="pic" sz="quarter" idx="14"/>
          </p:nvPr>
        </p:nvSpPr>
        <p:spPr>
          <a:xfrm>
            <a:off x="762001" y="1219200"/>
            <a:ext cx="3733800"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5" name="Picture Placeholder 3"/>
          <p:cNvSpPr>
            <a:spLocks noGrp="1"/>
          </p:cNvSpPr>
          <p:nvPr>
            <p:ph type="pic" sz="quarter" idx="16"/>
          </p:nvPr>
        </p:nvSpPr>
        <p:spPr>
          <a:xfrm>
            <a:off x="4953000" y="1219200"/>
            <a:ext cx="3733800"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1" name="Content Placeholder 2"/>
          <p:cNvSpPr>
            <a:spLocks noGrp="1"/>
          </p:cNvSpPr>
          <p:nvPr>
            <p:ph idx="1" hasCustomPrompt="1"/>
          </p:nvPr>
        </p:nvSpPr>
        <p:spPr>
          <a:xfrm>
            <a:off x="752888" y="3048000"/>
            <a:ext cx="37429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7" hasCustomPrompt="1"/>
          </p:nvPr>
        </p:nvSpPr>
        <p:spPr>
          <a:xfrm>
            <a:off x="4953000" y="3048000"/>
            <a:ext cx="37429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78986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9" name="Content Placeholder 2"/>
          <p:cNvSpPr>
            <a:spLocks noGrp="1"/>
          </p:cNvSpPr>
          <p:nvPr>
            <p:ph idx="19" hasCustomPrompt="1"/>
          </p:nvPr>
        </p:nvSpPr>
        <p:spPr>
          <a:xfrm>
            <a:off x="752888"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3" name="Content Placeholder 2"/>
          <p:cNvSpPr>
            <a:spLocks noGrp="1"/>
          </p:cNvSpPr>
          <p:nvPr>
            <p:ph idx="20" hasCustomPrompt="1"/>
          </p:nvPr>
        </p:nvSpPr>
        <p:spPr>
          <a:xfrm>
            <a:off x="6248400"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4" name="Content Placeholder 2"/>
          <p:cNvSpPr>
            <a:spLocks noGrp="1"/>
          </p:cNvSpPr>
          <p:nvPr>
            <p:ph idx="21" hasCustomPrompt="1"/>
          </p:nvPr>
        </p:nvSpPr>
        <p:spPr>
          <a:xfrm>
            <a:off x="3500644"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7635115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 3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8" name="Picture Placeholder 3"/>
          <p:cNvSpPr>
            <a:spLocks noGrp="1"/>
          </p:cNvSpPr>
          <p:nvPr>
            <p:ph type="pic" sz="quarter" idx="15"/>
          </p:nvPr>
        </p:nvSpPr>
        <p:spPr>
          <a:xfrm>
            <a:off x="762000"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4" name="Picture Placeholder 3"/>
          <p:cNvSpPr>
            <a:spLocks noGrp="1"/>
          </p:cNvSpPr>
          <p:nvPr>
            <p:ph type="pic" sz="quarter" idx="17"/>
          </p:nvPr>
        </p:nvSpPr>
        <p:spPr>
          <a:xfrm>
            <a:off x="3508162"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6" name="Picture Placeholder 3"/>
          <p:cNvSpPr>
            <a:spLocks noGrp="1"/>
          </p:cNvSpPr>
          <p:nvPr>
            <p:ph type="pic" sz="quarter" idx="19"/>
          </p:nvPr>
        </p:nvSpPr>
        <p:spPr>
          <a:xfrm>
            <a:off x="6251362"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7" name="Content Placeholder 2"/>
          <p:cNvSpPr>
            <a:spLocks noGrp="1"/>
          </p:cNvSpPr>
          <p:nvPr>
            <p:ph idx="21" hasCustomPrompt="1"/>
          </p:nvPr>
        </p:nvSpPr>
        <p:spPr>
          <a:xfrm>
            <a:off x="752888"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9" name="Content Placeholder 2"/>
          <p:cNvSpPr>
            <a:spLocks noGrp="1"/>
          </p:cNvSpPr>
          <p:nvPr>
            <p:ph idx="22" hasCustomPrompt="1"/>
          </p:nvPr>
        </p:nvSpPr>
        <p:spPr>
          <a:xfrm>
            <a:off x="6248400"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20" name="Content Placeholder 2"/>
          <p:cNvSpPr>
            <a:spLocks noGrp="1"/>
          </p:cNvSpPr>
          <p:nvPr>
            <p:ph idx="23" hasCustomPrompt="1"/>
          </p:nvPr>
        </p:nvSpPr>
        <p:spPr>
          <a:xfrm>
            <a:off x="3500644"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00266042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Lg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4" name="Picture Placeholder 3"/>
          <p:cNvSpPr>
            <a:spLocks noGrp="1"/>
          </p:cNvSpPr>
          <p:nvPr>
            <p:ph type="pic" sz="quarter" idx="14"/>
          </p:nvPr>
        </p:nvSpPr>
        <p:spPr>
          <a:xfrm>
            <a:off x="762000" y="1219200"/>
            <a:ext cx="7924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Tree>
    <p:extLst>
      <p:ext uri="{BB962C8B-B14F-4D97-AF65-F5344CB8AC3E}">
        <p14:creationId xmlns:p14="http://schemas.microsoft.com/office/powerpoint/2010/main" val="295569085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9D9D3BAF-5FB7-4501-9E4F-FE8885C2DA9C}"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974342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0EEC719-6E03-4381-9D30-9FF2D4EC4F1B}"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946510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1084F791-24C2-4E7A-8DC3-EBD0361D2733}"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948720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3A856A10-18DE-41DA-8FE9-75763F1DBA1E}"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51986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Tall Pic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6" name="Picture Placeholder 3"/>
          <p:cNvSpPr>
            <a:spLocks noGrp="1"/>
          </p:cNvSpPr>
          <p:nvPr>
            <p:ph type="pic" sz="quarter" idx="15"/>
          </p:nvPr>
        </p:nvSpPr>
        <p:spPr>
          <a:xfrm>
            <a:off x="762000" y="1219200"/>
            <a:ext cx="2590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3505200" y="1219200"/>
            <a:ext cx="51907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922953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5800">
              <a:defRPr/>
            </a:pPr>
            <a:fld id="{9D1B1E6D-2B54-425F-B61F-84BC3D27F988}"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361927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5800">
              <a:defRPr/>
            </a:pPr>
            <a:fld id="{8DE8D052-E5CD-4231-BC46-14DF1F404254}"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8520185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5800">
              <a:defRPr/>
            </a:pPr>
            <a:fld id="{81CDDE79-9E7B-4267-A366-E34D598EAC60}"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4196390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7AF547A2-1F84-443A-B7EB-FCF98C40F24D}"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55368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456A793C-C08B-4EDA-9889-78C8DF26ADD3}"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090873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EA39310F-BF3D-4635-A362-B184CF7D6EBF}"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577822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7AA01F5-3AA6-4E51-8F72-DB7CD54E2595}"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990849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AF90282A-8845-4631-932E-4DEB8381A1C2}"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0498385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fld id="{136D3870-0974-42F1-AD3F-7ADBD8D11EA0}" type="slidenum">
              <a:rPr lang="en-US" altLang="en-US" smtClean="0">
                <a:solidFill>
                  <a:srgbClr val="000000"/>
                </a:solidFill>
              </a:rPr>
              <a:pPr defTabSz="685800"/>
              <a:t>‹#›</a:t>
            </a:fld>
            <a:endParaRPr lang="en-US" altLang="en-US">
              <a:solidFill>
                <a:srgbClr val="000000"/>
              </a:solidFill>
            </a:endParaRPr>
          </a:p>
        </p:txBody>
      </p:sp>
    </p:spTree>
    <p:extLst>
      <p:ext uri="{BB962C8B-B14F-4D97-AF65-F5344CB8AC3E}">
        <p14:creationId xmlns:p14="http://schemas.microsoft.com/office/powerpoint/2010/main" val="2530944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9D9D3BAF-5FB7-4501-9E4F-FE8885C2DA9C}"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044200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Wide Pic Top">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762000" y="1219200"/>
            <a:ext cx="7921784" cy="17526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752888" y="3124200"/>
            <a:ext cx="7933912" cy="3048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smtClean="0"/>
              <a:t>Slide Title</a:t>
            </a:r>
            <a:endParaRPr lang="en-US" dirty="0"/>
          </a:p>
        </p:txBody>
      </p:sp>
    </p:spTree>
    <p:extLst>
      <p:ext uri="{BB962C8B-B14F-4D97-AF65-F5344CB8AC3E}">
        <p14:creationId xmlns:p14="http://schemas.microsoft.com/office/powerpoint/2010/main" val="366697293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0EEC719-6E03-4381-9D30-9FF2D4EC4F1B}"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6941312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1084F791-24C2-4E7A-8DC3-EBD0361D2733}"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506019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3A856A10-18DE-41DA-8FE9-75763F1DBA1E}"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548728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5800">
              <a:defRPr/>
            </a:pPr>
            <a:fld id="{9D1B1E6D-2B54-425F-B61F-84BC3D27F988}"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0856352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5800">
              <a:defRPr/>
            </a:pPr>
            <a:fld id="{8DE8D052-E5CD-4231-BC46-14DF1F404254}"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225607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5800">
              <a:defRPr/>
            </a:pPr>
            <a:fld id="{81CDDE79-9E7B-4267-A366-E34D598EAC60}"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8883015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7AF547A2-1F84-443A-B7EB-FCF98C40F24D}"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082134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456A793C-C08B-4EDA-9889-78C8DF26ADD3}"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044414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EA39310F-BF3D-4635-A362-B184CF7D6EBF}"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9917870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7AA01F5-3AA6-4E51-8F72-DB7CD54E2595}"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65906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Wide Pic Bottom">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762000" y="4419600"/>
            <a:ext cx="7921784" cy="17526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752888" y="1219200"/>
            <a:ext cx="7933912" cy="3048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smtClean="0"/>
              <a:t>Slide Title</a:t>
            </a:r>
            <a:endParaRPr lang="en-US" dirty="0"/>
          </a:p>
        </p:txBody>
      </p:sp>
    </p:spTree>
    <p:extLst>
      <p:ext uri="{BB962C8B-B14F-4D97-AF65-F5344CB8AC3E}">
        <p14:creationId xmlns:p14="http://schemas.microsoft.com/office/powerpoint/2010/main" val="104201064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AF90282A-8845-4631-932E-4DEB8381A1C2}"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42166379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fld id="{136D3870-0974-42F1-AD3F-7ADBD8D11EA0}" type="slidenum">
              <a:rPr lang="en-US" altLang="en-US" smtClean="0">
                <a:solidFill>
                  <a:srgbClr val="000000"/>
                </a:solidFill>
              </a:rPr>
              <a:pPr defTabSz="685800"/>
              <a:t>‹#›</a:t>
            </a:fld>
            <a:endParaRPr lang="en-US" altLang="en-US">
              <a:solidFill>
                <a:srgbClr val="000000"/>
              </a:solidFill>
            </a:endParaRPr>
          </a:p>
        </p:txBody>
      </p:sp>
    </p:spTree>
    <p:extLst>
      <p:ext uri="{BB962C8B-B14F-4D97-AF65-F5344CB8AC3E}">
        <p14:creationId xmlns:p14="http://schemas.microsoft.com/office/powerpoint/2010/main" val="565331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84" name="Group 2183"/>
          <p:cNvGrpSpPr/>
          <p:nvPr userDrawn="1"/>
        </p:nvGrpSpPr>
        <p:grpSpPr>
          <a:xfrm>
            <a:off x="-9411" y="-517178"/>
            <a:ext cx="9164045" cy="7375178"/>
            <a:chOff x="-9411" y="-517178"/>
            <a:chExt cx="9164045" cy="7375178"/>
          </a:xfrm>
        </p:grpSpPr>
        <p:grpSp>
          <p:nvGrpSpPr>
            <p:cNvPr id="2173" name="Group 2172"/>
            <p:cNvGrpSpPr/>
            <p:nvPr userDrawn="1"/>
          </p:nvGrpSpPr>
          <p:grpSpPr>
            <a:xfrm>
              <a:off x="-9411" y="-517178"/>
              <a:ext cx="9164045" cy="7375178"/>
              <a:chOff x="10634" y="-517178"/>
              <a:chExt cx="9144000" cy="7375178"/>
            </a:xfrm>
          </p:grpSpPr>
          <p:pic>
            <p:nvPicPr>
              <p:cNvPr id="2166" name="Picture 2165"/>
              <p:cNvPicPr>
                <a:picLocks noChangeAspect="1"/>
              </p:cNvPicPr>
              <p:nvPr userDrawn="1"/>
            </p:nvPicPr>
            <p:blipFill rotWithShape="1">
              <a:blip r:embed="rId2">
                <a:extLst>
                  <a:ext uri="{28A0092B-C50C-407E-A947-70E740481C1C}">
                    <a14:useLocalDpi xmlns:a14="http://schemas.microsoft.com/office/drawing/2010/main" val="0"/>
                  </a:ext>
                </a:extLst>
              </a:blip>
              <a:srcRect r="5799"/>
              <a:stretch/>
            </p:blipFill>
            <p:spPr>
              <a:xfrm>
                <a:off x="10634" y="0"/>
                <a:ext cx="9144000" cy="6858000"/>
              </a:xfrm>
              <a:prstGeom prst="rect">
                <a:avLst/>
              </a:prstGeom>
            </p:spPr>
          </p:pic>
          <p:pic>
            <p:nvPicPr>
              <p:cNvPr id="2169" name="Picture 21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7731034">
                <a:off x="-271569" y="823280"/>
                <a:ext cx="6128239" cy="3447324"/>
              </a:xfrm>
              <a:prstGeom prst="rect">
                <a:avLst/>
              </a:prstGeom>
            </p:spPr>
          </p:pic>
          <p:pic>
            <p:nvPicPr>
              <p:cNvPr id="2170" name="Picture 216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93626" y="127916"/>
                <a:ext cx="1029540" cy="854519"/>
              </a:xfrm>
              <a:prstGeom prst="rect">
                <a:avLst/>
              </a:prstGeom>
              <a:effectLst>
                <a:outerShdw blurRad="63500" sx="102000" sy="102000" algn="ctr" rotWithShape="0">
                  <a:prstClr val="black">
                    <a:alpha val="40000"/>
                  </a:prstClr>
                </a:outerShdw>
              </a:effectLst>
            </p:spPr>
          </p:pic>
          <p:pic>
            <p:nvPicPr>
              <p:cNvPr id="2172" name="Picture 2171"/>
              <p:cNvPicPr>
                <a:picLocks noChangeAspect="1"/>
              </p:cNvPicPr>
              <p:nvPr userDrawn="1"/>
            </p:nvPicPr>
            <p:blipFill rotWithShape="1">
              <a:blip r:embed="rId5" cstate="print">
                <a:extLst>
                  <a:ext uri="{28A0092B-C50C-407E-A947-70E740481C1C}">
                    <a14:useLocalDpi xmlns:a14="http://schemas.microsoft.com/office/drawing/2010/main" val="0"/>
                  </a:ext>
                </a:extLst>
              </a:blip>
              <a:srcRect l="31475" t="2350" r="31127" b="2648"/>
              <a:stretch/>
            </p:blipFill>
            <p:spPr>
              <a:xfrm>
                <a:off x="7040188" y="127916"/>
                <a:ext cx="880721" cy="875251"/>
              </a:xfrm>
              <a:prstGeom prst="ellipse">
                <a:avLst/>
              </a:prstGeom>
              <a:effectLst>
                <a:outerShdw blurRad="63500" sx="102000" sy="102000" algn="ctr" rotWithShape="0">
                  <a:prstClr val="black">
                    <a:alpha val="40000"/>
                  </a:prstClr>
                </a:outerShdw>
              </a:effectLst>
            </p:spPr>
          </p:pic>
        </p:grpSp>
        <p:grpSp>
          <p:nvGrpSpPr>
            <p:cNvPr id="2183" name="Group 2182"/>
            <p:cNvGrpSpPr/>
            <p:nvPr userDrawn="1"/>
          </p:nvGrpSpPr>
          <p:grpSpPr>
            <a:xfrm>
              <a:off x="0" y="5791200"/>
              <a:ext cx="9144000" cy="1066800"/>
              <a:chOff x="1222886" y="5930690"/>
              <a:chExt cx="7921114" cy="927310"/>
            </a:xfrm>
          </p:grpSpPr>
          <p:pic>
            <p:nvPicPr>
              <p:cNvPr id="2177" name="Picture 2176"/>
              <p:cNvPicPr>
                <a:picLocks noChangeAspect="1"/>
              </p:cNvPicPr>
              <p:nvPr userDrawn="1"/>
            </p:nvPicPr>
            <p:blipFill>
              <a:blip r:embed="rId6"/>
              <a:stretch>
                <a:fillRect/>
              </a:stretch>
            </p:blipFill>
            <p:spPr>
              <a:xfrm>
                <a:off x="5431257" y="5943600"/>
                <a:ext cx="937850" cy="914400"/>
              </a:xfrm>
              <a:prstGeom prst="rect">
                <a:avLst/>
              </a:prstGeom>
            </p:spPr>
          </p:pic>
          <p:pic>
            <p:nvPicPr>
              <p:cNvPr id="2180" name="Picture 2179"/>
              <p:cNvPicPr>
                <a:picLocks noChangeAspect="1"/>
              </p:cNvPicPr>
              <p:nvPr userDrawn="1"/>
            </p:nvPicPr>
            <p:blipFill>
              <a:blip r:embed="rId7"/>
              <a:stretch>
                <a:fillRect/>
              </a:stretch>
            </p:blipFill>
            <p:spPr>
              <a:xfrm>
                <a:off x="8021380" y="5943600"/>
                <a:ext cx="1122620" cy="914400"/>
              </a:xfrm>
              <a:prstGeom prst="rect">
                <a:avLst/>
              </a:prstGeom>
            </p:spPr>
          </p:pic>
          <p:pic>
            <p:nvPicPr>
              <p:cNvPr id="2181" name="Picture 2180"/>
              <p:cNvPicPr/>
              <p:nvPr userDrawn="1"/>
            </p:nvPicPr>
            <p:blipFill>
              <a:blip r:embed="rId8"/>
              <a:stretch>
                <a:fillRect/>
              </a:stretch>
            </p:blipFill>
            <p:spPr>
              <a:xfrm>
                <a:off x="2390037" y="5943600"/>
                <a:ext cx="1391229" cy="914400"/>
              </a:xfrm>
              <a:prstGeom prst="rect">
                <a:avLst/>
              </a:prstGeom>
            </p:spPr>
          </p:pic>
          <p:pic>
            <p:nvPicPr>
              <p:cNvPr id="2182" name="Picture 2181"/>
              <p:cNvPicPr>
                <a:picLocks noChangeAspect="1"/>
              </p:cNvPicPr>
              <p:nvPr userDrawn="1"/>
            </p:nvPicPr>
            <p:blipFill>
              <a:blip r:embed="rId9"/>
              <a:stretch>
                <a:fillRect/>
              </a:stretch>
            </p:blipFill>
            <p:spPr>
              <a:xfrm>
                <a:off x="6373150" y="5943600"/>
                <a:ext cx="1648230" cy="914400"/>
              </a:xfrm>
              <a:prstGeom prst="rect">
                <a:avLst/>
              </a:prstGeom>
            </p:spPr>
          </p:pic>
          <p:pic>
            <p:nvPicPr>
              <p:cNvPr id="2178" name="Picture 2177"/>
              <p:cNvPicPr/>
              <p:nvPr userDrawn="1"/>
            </p:nvPicPr>
            <p:blipFill>
              <a:blip r:embed="rId10"/>
              <a:stretch>
                <a:fillRect/>
              </a:stretch>
            </p:blipFill>
            <p:spPr>
              <a:xfrm>
                <a:off x="3781266" y="5943600"/>
                <a:ext cx="1651753" cy="914400"/>
              </a:xfrm>
              <a:prstGeom prst="rect">
                <a:avLst/>
              </a:prstGeom>
            </p:spPr>
          </p:pic>
          <p:pic>
            <p:nvPicPr>
              <p:cNvPr id="2176" name="Picture 2175"/>
              <p:cNvPicPr>
                <a:picLocks noChangeAspect="1"/>
              </p:cNvPicPr>
              <p:nvPr userDrawn="1"/>
            </p:nvPicPr>
            <p:blipFill>
              <a:blip r:embed="rId11"/>
              <a:stretch>
                <a:fillRect/>
              </a:stretch>
            </p:blipFill>
            <p:spPr>
              <a:xfrm>
                <a:off x="1222886" y="5930690"/>
                <a:ext cx="1165130" cy="914400"/>
              </a:xfrm>
              <a:prstGeom prst="rect">
                <a:avLst/>
              </a:prstGeom>
            </p:spPr>
          </p:pic>
        </p:grpSp>
      </p:grpSp>
      <p:sp>
        <p:nvSpPr>
          <p:cNvPr id="2" name="Title 1"/>
          <p:cNvSpPr>
            <a:spLocks noGrp="1"/>
          </p:cNvSpPr>
          <p:nvPr>
            <p:ph type="ctrTitle"/>
          </p:nvPr>
        </p:nvSpPr>
        <p:spPr>
          <a:xfrm>
            <a:off x="3940515" y="2061441"/>
            <a:ext cx="5082363" cy="2387600"/>
          </a:xfrm>
        </p:spPr>
        <p:txBody>
          <a:bodyPr anchor="ctr">
            <a:normAutofit/>
          </a:bodyPr>
          <a:lstStyle>
            <a:lvl1pPr algn="ctr">
              <a:defRPr sz="48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40515" y="4553740"/>
            <a:ext cx="5082363" cy="1147613"/>
          </a:xfrm>
        </p:spPr>
        <p:txBody>
          <a:bodyPr anchor="t">
            <a:normAutofit/>
          </a:bodyPr>
          <a:lstStyle>
            <a:lvl1pPr marL="0" indent="0" algn="r">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33934301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b="1">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6" name="Date Placeholder 165"/>
          <p:cNvSpPr>
            <a:spLocks noGrp="1"/>
          </p:cNvSpPr>
          <p:nvPr>
            <p:ph type="dt" sz="half" idx="10"/>
          </p:nvPr>
        </p:nvSpPr>
        <p:spPr>
          <a:xfrm>
            <a:off x="0" y="6492875"/>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ooter Placeholder 166"/>
          <p:cNvSpPr>
            <a:spLocks noGrp="1"/>
          </p:cNvSpPr>
          <p:nvPr>
            <p:ph type="ftr" sz="quarter" idx="11"/>
          </p:nvPr>
        </p:nvSpPr>
        <p:spPr>
          <a:xfrm>
            <a:off x="2396938" y="6492875"/>
            <a:ext cx="4350124"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Slide Number Placeholder 167"/>
          <p:cNvSpPr>
            <a:spLocks noGrp="1"/>
          </p:cNvSpPr>
          <p:nvPr>
            <p:ph type="sldNum" sz="quarter" idx="12"/>
          </p:nvPr>
        </p:nvSpPr>
        <p:spPr>
          <a:xfrm>
            <a:off x="7086600" y="6486338"/>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19667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b="1"/>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0" name="Date Placeholder 9"/>
          <p:cNvSpPr>
            <a:spLocks noGrp="1"/>
          </p:cNvSpPr>
          <p:nvPr>
            <p:ph type="dt" sz="half" idx="10"/>
          </p:nvPr>
        </p:nvSpPr>
        <p:spPr>
          <a:xfrm>
            <a:off x="0" y="6492875"/>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ooter Placeholder 10"/>
          <p:cNvSpPr>
            <a:spLocks noGrp="1"/>
          </p:cNvSpPr>
          <p:nvPr>
            <p:ph type="ftr" sz="quarter" idx="11"/>
          </p:nvPr>
        </p:nvSpPr>
        <p:spPr>
          <a:xfrm>
            <a:off x="2361360" y="6492873"/>
            <a:ext cx="4411756"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lide Number Placeholder 11"/>
          <p:cNvSpPr>
            <a:spLocks noGrp="1"/>
          </p:cNvSpPr>
          <p:nvPr>
            <p:ph type="sldNum" sz="quarter" idx="12"/>
          </p:nvPr>
        </p:nvSpPr>
        <p:spPr>
          <a:xfrm>
            <a:off x="7022726" y="6492874"/>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597618"/>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b="1">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a:xfrm>
            <a:off x="0" y="6492875"/>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ooter Placeholder 11"/>
          <p:cNvSpPr>
            <a:spLocks noGrp="1"/>
          </p:cNvSpPr>
          <p:nvPr>
            <p:ph type="ftr" sz="quarter" idx="11"/>
          </p:nvPr>
        </p:nvSpPr>
        <p:spPr>
          <a:xfrm>
            <a:off x="2373966" y="6473917"/>
            <a:ext cx="4510368" cy="40303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lide Number Placeholder 12"/>
          <p:cNvSpPr>
            <a:spLocks noGrp="1"/>
          </p:cNvSpPr>
          <p:nvPr>
            <p:ph type="sldNum" sz="quarter" idx="12"/>
          </p:nvPr>
        </p:nvSpPr>
        <p:spPr>
          <a:xfrm>
            <a:off x="7086600" y="6492874"/>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19657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normAutofit/>
          </a:bodyPr>
          <a:lstStyle>
            <a:lvl1pPr algn="ctr">
              <a:defRPr sz="3200" b="1">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Date Placeholder 15"/>
          <p:cNvSpPr>
            <a:spLocks noGrp="1"/>
          </p:cNvSpPr>
          <p:nvPr>
            <p:ph type="dt" sz="half" idx="10"/>
          </p:nvPr>
        </p:nvSpPr>
        <p:spPr>
          <a:xfrm>
            <a:off x="0" y="6492875"/>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ooter Placeholder 16"/>
          <p:cNvSpPr>
            <a:spLocks noGrp="1"/>
          </p:cNvSpPr>
          <p:nvPr>
            <p:ph type="ftr" sz="quarter" idx="11"/>
          </p:nvPr>
        </p:nvSpPr>
        <p:spPr>
          <a:xfrm>
            <a:off x="2231651" y="6492873"/>
            <a:ext cx="4680697"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lide Number Placeholder 17"/>
          <p:cNvSpPr>
            <a:spLocks noGrp="1"/>
          </p:cNvSpPr>
          <p:nvPr>
            <p:ph type="sldNum" sz="quarter" idx="12"/>
          </p:nvPr>
        </p:nvSpPr>
        <p:spPr>
          <a:xfrm>
            <a:off x="7086600" y="6492874"/>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9598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b="1">
                <a:solidFill>
                  <a:schemeClr val="bg1"/>
                </a:solidFill>
              </a:defRPr>
            </a:lvl1pPr>
          </a:lstStyle>
          <a:p>
            <a:r>
              <a:rPr lang="en-US" smtClean="0"/>
              <a:t>Click to edit Master title style</a:t>
            </a:r>
            <a:endParaRPr lang="en-US" dirty="0"/>
          </a:p>
        </p:txBody>
      </p:sp>
      <p:sp>
        <p:nvSpPr>
          <p:cNvPr id="9" name="Date Placeholder 8"/>
          <p:cNvSpPr>
            <a:spLocks noGrp="1"/>
          </p:cNvSpPr>
          <p:nvPr>
            <p:ph type="dt" sz="half" idx="10"/>
          </p:nvPr>
        </p:nvSpPr>
        <p:spPr>
          <a:xfrm>
            <a:off x="0" y="6492875"/>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ooter Placeholder 9"/>
          <p:cNvSpPr>
            <a:spLocks noGrp="1"/>
          </p:cNvSpPr>
          <p:nvPr>
            <p:ph type="ftr" sz="quarter" idx="11"/>
          </p:nvPr>
        </p:nvSpPr>
        <p:spPr>
          <a:xfrm>
            <a:off x="2343710" y="6492875"/>
            <a:ext cx="4456579"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lide Number Placeholder 10"/>
          <p:cNvSpPr>
            <a:spLocks noGrp="1"/>
          </p:cNvSpPr>
          <p:nvPr>
            <p:ph type="sldNum" sz="quarter" idx="12"/>
          </p:nvPr>
        </p:nvSpPr>
        <p:spPr>
          <a:xfrm>
            <a:off x="7086600"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55027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92875"/>
            <a:ext cx="2057400" cy="365125"/>
          </a:xfrm>
          <a:prstGeom prst="rect">
            <a:avLst/>
          </a:prstGeom>
        </p:spPr>
        <p:txBody>
          <a:bodyPr/>
          <a:lstStyle>
            <a:lvl1pPr>
              <a:defRPr>
                <a:solidFill>
                  <a:schemeClr val="bg2">
                    <a:lumMod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2357158" y="6492874"/>
            <a:ext cx="4429685" cy="365125"/>
          </a:xfrm>
          <a:prstGeom prst="rect">
            <a:avLst/>
          </a:prstGeom>
        </p:spPr>
        <p:txBody>
          <a:bodyPr/>
          <a:lstStyle>
            <a:lvl1pPr>
              <a:defRPr>
                <a:solidFill>
                  <a:schemeClr val="bg2">
                    <a:lumMod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7086600" y="6499786"/>
            <a:ext cx="2057400" cy="365125"/>
          </a:xfrm>
        </p:spPr>
        <p:txBody>
          <a:bodyPr/>
          <a:lstStyle>
            <a:lvl1pPr>
              <a:defRPr>
                <a:solidFill>
                  <a:schemeClr val="bg2">
                    <a:lumMod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54578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6578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10" name="Content Placeholder 2"/>
          <p:cNvSpPr>
            <a:spLocks noGrp="1"/>
          </p:cNvSpPr>
          <p:nvPr>
            <p:ph idx="1" hasCustomPrompt="1"/>
          </p:nvPr>
        </p:nvSpPr>
        <p:spPr>
          <a:xfrm>
            <a:off x="762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0" hasCustomPrompt="1"/>
          </p:nvPr>
        </p:nvSpPr>
        <p:spPr>
          <a:xfrm>
            <a:off x="4953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879413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7"/>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lide Number Placeholder 9"/>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919782"/>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552305"/>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4 June 2017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51st Canadian Meteorological and Oceanographic Society Congress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0346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367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4" y="444730"/>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sz="42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12A2DFB-54AF-0F4C-9DCB-665F01DBAB01}" type="datetime1">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7/2/2019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567CC5-2D73-3146-B6E4-2F96D7EA54E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Picture Placeholder 7"/>
          <p:cNvSpPr>
            <a:spLocks noGrp="1"/>
          </p:cNvSpPr>
          <p:nvPr>
            <p:ph type="pic" sz="quarter" idx="13"/>
          </p:nvPr>
        </p:nvSpPr>
        <p:spPr>
          <a:xfrm>
            <a:off x="284162" y="2017060"/>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1"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4" y="1906544"/>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p:cNvSpPr txBox="1"/>
          <p:nvPr/>
        </p:nvSpPr>
        <p:spPr>
          <a:xfrm>
            <a:off x="8230889" y="444730"/>
            <a:ext cx="58702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0" i="0" u="none" strike="noStrike" kern="1200" cap="none" spc="0" normalizeH="0" baseline="0" noProof="0">
                <a:ln>
                  <a:noFill/>
                </a:ln>
                <a:solidFill>
                  <a:prstClr val="white"/>
                </a:solidFill>
                <a:effectLst/>
                <a:uLnTx/>
                <a:uFillTx/>
                <a:latin typeface="Calibri" panose="020F0502020204030204"/>
                <a:ea typeface="+mn-ea"/>
                <a:cs typeface="+mn-cs"/>
                <a:sym typeface="Wingdings"/>
              </a:rPr>
              <a:t></a:t>
            </a:r>
            <a:endParaRPr kumimoji="0"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18634" y="444730"/>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8711034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a:xfrm>
            <a:off x="8412164" y="6324602"/>
            <a:ext cx="655637" cy="4603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684DD1-2060-4C6F-916F-C43C2951B64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3310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xfrm>
            <a:off x="628650" y="6356351"/>
            <a:ext cx="2057400" cy="365125"/>
          </a:xfrm>
          <a:prstGeom prst="rect">
            <a:avLst/>
          </a:prstGeom>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Rectangle 5"/>
          <p:cNvSpPr>
            <a:spLocks noGrp="1" noChangeArrowheads="1"/>
          </p:cNvSpPr>
          <p:nvPr>
            <p:ph type="ftr" sz="quarter" idx="11"/>
          </p:nvPr>
        </p:nvSpPr>
        <p:spPr>
          <a:xfrm>
            <a:off x="3028950" y="6356351"/>
            <a:ext cx="3086100" cy="365125"/>
          </a:xfrm>
          <a:prstGeom prst="rect">
            <a:avLst/>
          </a:prstGeom>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F90282A-8845-4631-932E-4DEB8381A1C2}"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1294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9D9D3BAF-5FB7-4501-9E4F-FE8885C2DA9C}"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6177079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0EEC719-6E03-4381-9D30-9FF2D4EC4F1B}"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4389119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1084F791-24C2-4E7A-8DC3-EBD0361D2733}"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491500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2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4" name="Picture Placeholder 3"/>
          <p:cNvSpPr>
            <a:spLocks noGrp="1"/>
          </p:cNvSpPr>
          <p:nvPr>
            <p:ph type="pic" sz="quarter" idx="14"/>
          </p:nvPr>
        </p:nvSpPr>
        <p:spPr>
          <a:xfrm>
            <a:off x="762001" y="1219200"/>
            <a:ext cx="3733800"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5" name="Picture Placeholder 3"/>
          <p:cNvSpPr>
            <a:spLocks noGrp="1"/>
          </p:cNvSpPr>
          <p:nvPr>
            <p:ph type="pic" sz="quarter" idx="16"/>
          </p:nvPr>
        </p:nvSpPr>
        <p:spPr>
          <a:xfrm>
            <a:off x="4953000" y="1219200"/>
            <a:ext cx="3733800"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1" name="Content Placeholder 2"/>
          <p:cNvSpPr>
            <a:spLocks noGrp="1"/>
          </p:cNvSpPr>
          <p:nvPr>
            <p:ph idx="1" hasCustomPrompt="1"/>
          </p:nvPr>
        </p:nvSpPr>
        <p:spPr>
          <a:xfrm>
            <a:off x="752888" y="3048000"/>
            <a:ext cx="37429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7" hasCustomPrompt="1"/>
          </p:nvPr>
        </p:nvSpPr>
        <p:spPr>
          <a:xfrm>
            <a:off x="4953000" y="3048000"/>
            <a:ext cx="37429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20043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3A856A10-18DE-41DA-8FE9-75763F1DBA1E}"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0858216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5800">
              <a:defRPr/>
            </a:pPr>
            <a:fld id="{9D1B1E6D-2B54-425F-B61F-84BC3D27F988}"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2292669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5800">
              <a:defRPr/>
            </a:pPr>
            <a:fld id="{8DE8D052-E5CD-4231-BC46-14DF1F404254}"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3797301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5800">
              <a:defRPr/>
            </a:pPr>
            <a:fld id="{81CDDE79-9E7B-4267-A366-E34D598EAC60}"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7671130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7AF547A2-1F84-443A-B7EB-FCF98C40F24D}"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2803546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456A793C-C08B-4EDA-9889-78C8DF26ADD3}"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4012846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EA39310F-BF3D-4635-A362-B184CF7D6EBF}"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4608218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7AA01F5-3AA6-4E51-8F72-DB7CD54E2595}"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34155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9D9D3BAF-5FB7-4501-9E4F-FE8885C2DA9C}"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9790981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0EEC719-6E03-4381-9D30-9FF2D4EC4F1B}"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92323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a:t>
            </a:r>
            <a:endParaRPr lang="en-US" dirty="0"/>
          </a:p>
        </p:txBody>
      </p:sp>
      <p:sp>
        <p:nvSpPr>
          <p:cNvPr id="9" name="Content Placeholder 2"/>
          <p:cNvSpPr>
            <a:spLocks noGrp="1"/>
          </p:cNvSpPr>
          <p:nvPr>
            <p:ph idx="19" hasCustomPrompt="1"/>
          </p:nvPr>
        </p:nvSpPr>
        <p:spPr>
          <a:xfrm>
            <a:off x="752888"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3" name="Content Placeholder 2"/>
          <p:cNvSpPr>
            <a:spLocks noGrp="1"/>
          </p:cNvSpPr>
          <p:nvPr>
            <p:ph idx="20" hasCustomPrompt="1"/>
          </p:nvPr>
        </p:nvSpPr>
        <p:spPr>
          <a:xfrm>
            <a:off x="6248400"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
        <p:nvSpPr>
          <p:cNvPr id="14" name="Content Placeholder 2"/>
          <p:cNvSpPr>
            <a:spLocks noGrp="1"/>
          </p:cNvSpPr>
          <p:nvPr>
            <p:ph idx="21" hasCustomPrompt="1"/>
          </p:nvPr>
        </p:nvSpPr>
        <p:spPr>
          <a:xfrm>
            <a:off x="3500644"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04515481"/>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1084F791-24C2-4E7A-8DC3-EBD0361D2733}"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6738204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3A856A10-18DE-41DA-8FE9-75763F1DBA1E}"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4951956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5800">
              <a:defRPr/>
            </a:pPr>
            <a:fld id="{9D1B1E6D-2B54-425F-B61F-84BC3D27F988}"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8665269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5800">
              <a:defRPr/>
            </a:pPr>
            <a:fld id="{8DE8D052-E5CD-4231-BC46-14DF1F404254}"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4951072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5800">
              <a:defRPr/>
            </a:pPr>
            <a:fld id="{81CDDE79-9E7B-4267-A366-E34D598EAC60}"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2381704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7AF547A2-1F84-443A-B7EB-FCF98C40F24D}"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20275769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456A793C-C08B-4EDA-9889-78C8DF26ADD3}"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9815595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EA39310F-BF3D-4635-A362-B184CF7D6EBF}"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9616298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B7AA01F5-3AA6-4E51-8F72-DB7CD54E2595}"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18674918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AF90282A-8845-4631-932E-4DEB8381A1C2}" type="slidenum">
              <a:rPr lang="en-US" smtClean="0">
                <a:solidFill>
                  <a:srgbClr val="000000"/>
                </a:solidFill>
              </a:rPr>
              <a:pPr defTabSz="685800">
                <a:defRPr/>
              </a:pPr>
              <a:t>‹#›</a:t>
            </a:fld>
            <a:endParaRPr lang="en-US">
              <a:solidFill>
                <a:srgbClr val="000000"/>
              </a:solidFill>
            </a:endParaRPr>
          </a:p>
        </p:txBody>
      </p:sp>
    </p:spTree>
    <p:extLst>
      <p:ext uri="{BB962C8B-B14F-4D97-AF65-F5344CB8AC3E}">
        <p14:creationId xmlns:p14="http://schemas.microsoft.com/office/powerpoint/2010/main" val="389014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hyperlink" Target="http://www.noaa.gov/satellites" TargetMode="External"/><Relationship Id="rId26" Type="http://schemas.openxmlformats.org/officeDocument/2006/relationships/hyperlink" Target="https://www.commerce.gov/" TargetMode="Externa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5"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hyperlink" Target="http://www.noaa.gov/research" TargetMode="External"/><Relationship Id="rId20" Type="http://schemas.openxmlformats.org/officeDocument/2006/relationships/hyperlink" Target="http://www.noaa.gov/fisheries" TargetMode="External"/><Relationship Id="rId29"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www.noaa.gov/weather" TargetMode="External"/><Relationship Id="rId5" Type="http://schemas.openxmlformats.org/officeDocument/2006/relationships/slideLayout" Target="../slideLayouts/slideLayout5.xml"/><Relationship Id="rId15" Type="http://schemas.openxmlformats.org/officeDocument/2006/relationships/image" Target="../media/image1.png"/><Relationship Id="rId23" Type="http://schemas.openxmlformats.org/officeDocument/2006/relationships/image" Target="../media/image5.png"/><Relationship Id="rId28" Type="http://schemas.openxmlformats.org/officeDocument/2006/relationships/hyperlink" Target="http://www.noaa.gov/" TargetMode="Externa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noaa.gov/marine-aviation" TargetMode="External"/><Relationship Id="rId22" Type="http://schemas.openxmlformats.org/officeDocument/2006/relationships/hyperlink" Target="http://www.noaa.gov/oceans-coasts" TargetMode="External"/><Relationship Id="rId27" Type="http://schemas.openxmlformats.org/officeDocument/2006/relationships/image" Target="../media/image7.png"/><Relationship Id="rId30" Type="http://schemas.openxmlformats.org/officeDocument/2006/relationships/image" Target="../media/image9.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1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4.png"/><Relationship Id="rId2" Type="http://schemas.openxmlformats.org/officeDocument/2006/relationships/slideLayout" Target="../slideLayouts/slideLayout14.xml"/><Relationship Id="rId16"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hyperlink" Target="http://www.noaa.gov/marine-aviation" TargetMode="External"/><Relationship Id="rId18" Type="http://schemas.openxmlformats.org/officeDocument/2006/relationships/image" Target="../media/image18.png"/><Relationship Id="rId26" Type="http://schemas.openxmlformats.org/officeDocument/2006/relationships/image" Target="../media/image22.png"/><Relationship Id="rId3" Type="http://schemas.openxmlformats.org/officeDocument/2006/relationships/slideLayout" Target="../slideLayouts/slideLayout27.xml"/><Relationship Id="rId21" Type="http://schemas.openxmlformats.org/officeDocument/2006/relationships/hyperlink" Target="http://www.noaa.gov/oceans-coasts" TargetMode="External"/><Relationship Id="rId7" Type="http://schemas.openxmlformats.org/officeDocument/2006/relationships/slideLayout" Target="../slideLayouts/slideLayout31.xml"/><Relationship Id="rId12" Type="http://schemas.openxmlformats.org/officeDocument/2006/relationships/theme" Target="../theme/theme3.xml"/><Relationship Id="rId17" Type="http://schemas.openxmlformats.org/officeDocument/2006/relationships/hyperlink" Target="http://www.noaa.gov/satellites" TargetMode="External"/><Relationship Id="rId25" Type="http://schemas.openxmlformats.org/officeDocument/2006/relationships/hyperlink" Target="https://www.commerce.gov/" TargetMode="External"/><Relationship Id="rId2" Type="http://schemas.openxmlformats.org/officeDocument/2006/relationships/slideLayout" Target="../slideLayouts/slideLayout26.xml"/><Relationship Id="rId16" Type="http://schemas.openxmlformats.org/officeDocument/2006/relationships/image" Target="../media/image17.png"/><Relationship Id="rId20" Type="http://schemas.openxmlformats.org/officeDocument/2006/relationships/image" Target="../media/image19.png"/><Relationship Id="rId29" Type="http://schemas.openxmlformats.org/officeDocument/2006/relationships/image" Target="../media/image23.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image" Target="../media/image21.png"/><Relationship Id="rId5" Type="http://schemas.openxmlformats.org/officeDocument/2006/relationships/slideLayout" Target="../slideLayouts/slideLayout29.xml"/><Relationship Id="rId15" Type="http://schemas.openxmlformats.org/officeDocument/2006/relationships/hyperlink" Target="http://www.noaa.gov/research" TargetMode="External"/><Relationship Id="rId23" Type="http://schemas.openxmlformats.org/officeDocument/2006/relationships/hyperlink" Target="http://www.noaa.gov/weather" TargetMode="External"/><Relationship Id="rId28" Type="http://schemas.openxmlformats.org/officeDocument/2006/relationships/image" Target="../media/image8.png"/><Relationship Id="rId10" Type="http://schemas.openxmlformats.org/officeDocument/2006/relationships/slideLayout" Target="../slideLayouts/slideLayout34.xml"/><Relationship Id="rId19" Type="http://schemas.openxmlformats.org/officeDocument/2006/relationships/hyperlink" Target="http://www.noaa.gov/fisheries" TargetMode="Externa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hyperlink" Target="http://www.noaa.gov/"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theme" Target="../theme/theme6.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Group 62"/>
          <p:cNvGrpSpPr/>
          <p:nvPr userDrawn="1"/>
        </p:nvGrpSpPr>
        <p:grpSpPr>
          <a:xfrm>
            <a:off x="-30388" y="0"/>
            <a:ext cx="472440" cy="6858000"/>
            <a:chOff x="-15240" y="0"/>
            <a:chExt cx="472440" cy="6858000"/>
          </a:xfrm>
        </p:grpSpPr>
        <p:sp>
          <p:nvSpPr>
            <p:cNvPr id="64" name="Rectangle 63"/>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65" name="Rectangle 64"/>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pic>
          <p:nvPicPr>
            <p:cNvPr id="66" name="Picture 13" descr="C:\Users\jacqui.fenner\Desktop\PTT templates\images\noaa icons\noaa_icons-04.png">
              <a:hlinkClick r:id="rId14"/>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7" name="Picture 14" descr="C:\Users\jacqui.fenner\Desktop\PTT templates\images\noaa icons\noaa_icons-05.png">
              <a:hlinkClick r:id="rId16"/>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15" descr="C:\Users\jacqui.fenner\Desktop\PTT templates\images\noaa icons\noaa_icons-06.png">
              <a:hlinkClick r:id="rId18"/>
            </p:cNvPr>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16" descr="C:\Users\jacqui.fenner\Desktop\PTT templates\images\noaa icons\noaa_icons-07.png">
              <a:hlinkClick r:id="rId20"/>
            </p:cNvPr>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0" name="Picture 17" descr="C:\Users\jacqui.fenner\Desktop\PTT templates\images\noaa icons\noaa_icons-08.png">
              <a:hlinkClick r:id="rId22"/>
            </p:cNvPr>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1" name="Picture 19" descr="C:\Users\jacqui.fenner\Desktop\PTT templates\images\noaa icons\noaa_icons-10.png">
              <a:hlinkClick r:id="rId24"/>
            </p:cNvPr>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2" name="Group 71"/>
            <p:cNvGrpSpPr/>
            <p:nvPr userDrawn="1"/>
          </p:nvGrpSpPr>
          <p:grpSpPr>
            <a:xfrm>
              <a:off x="15148" y="0"/>
              <a:ext cx="420624" cy="6858000"/>
              <a:chOff x="15148" y="0"/>
              <a:chExt cx="420624" cy="6858000"/>
            </a:xfrm>
          </p:grpSpPr>
          <p:grpSp>
            <p:nvGrpSpPr>
              <p:cNvPr id="73" name="Group 72"/>
              <p:cNvGrpSpPr/>
              <p:nvPr userDrawn="1"/>
            </p:nvGrpSpPr>
            <p:grpSpPr>
              <a:xfrm>
                <a:off x="15148" y="1066800"/>
                <a:ext cx="420624" cy="5334000"/>
                <a:chOff x="15148" y="1066800"/>
                <a:chExt cx="420624" cy="5334000"/>
              </a:xfrm>
            </p:grpSpPr>
            <p:cxnSp>
              <p:nvCxnSpPr>
                <p:cNvPr id="75" name="Straight Connector 74"/>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6400801"/>
            <a:ext cx="9144000" cy="457200"/>
          </a:xfrm>
          <a:prstGeom prst="rect">
            <a:avLst/>
          </a:prstGeom>
          <a:solidFill>
            <a:srgbClr val="D6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2" name="Title Placeholder 1"/>
          <p:cNvSpPr>
            <a:spLocks noGrp="1"/>
          </p:cNvSpPr>
          <p:nvPr>
            <p:ph type="title"/>
          </p:nvPr>
        </p:nvSpPr>
        <p:spPr>
          <a:xfrm>
            <a:off x="752888" y="274638"/>
            <a:ext cx="7400512" cy="792162"/>
          </a:xfrm>
          <a:prstGeom prst="rect">
            <a:avLst/>
          </a:prstGeom>
        </p:spPr>
        <p:txBody>
          <a:bodyPr vert="horz" lIns="0" tIns="0" rIns="0" bIns="0" rtlCol="0" anchor="ctr">
            <a:noAutofit/>
          </a:bodyPr>
          <a:lstStyle/>
          <a:p>
            <a:r>
              <a:rPr lang="en-US" dirty="0" smtClean="0"/>
              <a:t>Slide Title</a:t>
            </a:r>
            <a:endParaRPr lang="en-US" dirty="0"/>
          </a:p>
        </p:txBody>
      </p:sp>
      <p:sp>
        <p:nvSpPr>
          <p:cNvPr id="3" name="Text Placeholder 2"/>
          <p:cNvSpPr>
            <a:spLocks noGrp="1"/>
          </p:cNvSpPr>
          <p:nvPr>
            <p:ph type="body" idx="1"/>
          </p:nvPr>
        </p:nvSpPr>
        <p:spPr>
          <a:xfrm>
            <a:off x="752888" y="1219200"/>
            <a:ext cx="7933912" cy="4953000"/>
          </a:xfrm>
          <a:prstGeom prst="rect">
            <a:avLst/>
          </a:prstGeom>
        </p:spPr>
        <p:txBody>
          <a:bodyPr vert="horz" lIns="0" tIns="0" rIns="0" bIns="0" rtlCol="0">
            <a:normAutofit/>
          </a:bodyPr>
          <a:lstStyle/>
          <a:p>
            <a:pPr lvl="1"/>
            <a:r>
              <a:rPr lang="en-US" dirty="0" smtClean="0"/>
              <a:t>First level</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pic>
        <p:nvPicPr>
          <p:cNvPr id="1026" name="Picture 2" descr="G:\STALL\ST Comms\Templates &amp; Resources\Logos\Other Emblems\DOC Logo\DOC Color.png">
            <a:hlinkClick r:id="rId26"/>
          </p:cNvPr>
          <p:cNvPicPr>
            <a:picLocks noChangeAspect="1" noChangeArrowheads="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228600" y="6443457"/>
            <a:ext cx="371888" cy="37188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a:hlinkClick r:id="rId28"/>
          </p:cNvPr>
          <p:cNvPicPr>
            <a:picLocks noChangeAspect="1" noChangeArrowheads="1"/>
          </p:cNvPicPr>
          <p:nvPr userDrawn="1"/>
        </p:nvPicPr>
        <p:blipFill>
          <a:blip r:embed="rId29" cstate="print">
            <a:extLst>
              <a:ext uri="{28A0092B-C50C-407E-A947-70E740481C1C}">
                <a14:useLocalDpi xmlns:a14="http://schemas.microsoft.com/office/drawing/2010/main" val="0"/>
              </a:ext>
            </a:extLst>
          </a:blip>
          <a:stretch>
            <a:fillRect/>
          </a:stretch>
        </p:blipFill>
        <p:spPr bwMode="auto">
          <a:xfrm>
            <a:off x="639827" y="6449252"/>
            <a:ext cx="360298" cy="36029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userDrawn="1"/>
        </p:nvSpPr>
        <p:spPr>
          <a:xfrm>
            <a:off x="1447800" y="6551712"/>
            <a:ext cx="7239000"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B4596"/>
                </a:solidFill>
                <a:effectLst/>
                <a:uLnTx/>
                <a:uFillTx/>
                <a:latin typeface="Arial Narrow" panose="020B0606020202030204" pitchFamily="34" charset="0"/>
                <a:cs typeface="Arial"/>
                <a:sym typeface="Arial"/>
                <a:rtl val="0"/>
              </a:rPr>
              <a:t>Department of Commerce  //  National Oceanic and Atmospheric Administration  //  </a:t>
            </a:r>
            <a:fld id="{BAD75039-5660-4072-AAD8-5764B7DF14A3}" type="slidenum">
              <a:rPr kumimoji="0" lang="en-US" sz="1000" b="0" i="0" u="none" strike="noStrike" kern="0" cap="none" spc="0" normalizeH="0" baseline="0" noProof="0" smtClean="0">
                <a:ln>
                  <a:noFill/>
                </a:ln>
                <a:solidFill>
                  <a:srgbClr val="0B4596"/>
                </a:solidFill>
                <a:effectLst/>
                <a:uLnTx/>
                <a:uFillTx/>
                <a:latin typeface="Arial Narrow" panose="020B0606020202030204" pitchFamily="34" charset="0"/>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rgbClr val="0B4596"/>
              </a:solidFill>
              <a:effectLst/>
              <a:uLnTx/>
              <a:uFillTx/>
              <a:latin typeface="Arial Narrow" panose="020B0606020202030204" pitchFamily="34" charset="0"/>
              <a:cs typeface="Arial"/>
              <a:sym typeface="Arial"/>
              <a:rtl val="0"/>
            </a:endParaRPr>
          </a:p>
        </p:txBody>
      </p:sp>
      <p:pic>
        <p:nvPicPr>
          <p:cNvPr id="26" name="Picture 2">
            <a:hlinkClick r:id="rId18"/>
          </p:cNvPr>
          <p:cNvPicPr>
            <a:picLocks noChangeAspect="1" noChangeArrowheads="1"/>
          </p:cNvPicPr>
          <p:nvPr userDrawn="1"/>
        </p:nvPicPr>
        <p:blipFill>
          <a:blip r:embed="rId30" cstate="print">
            <a:extLst>
              <a:ext uri="{28A0092B-C50C-407E-A947-70E740481C1C}">
                <a14:useLocalDpi xmlns:a14="http://schemas.microsoft.com/office/drawing/2010/main" val="0"/>
              </a:ext>
            </a:extLst>
          </a:blip>
          <a:stretch>
            <a:fillRect/>
          </a:stretch>
        </p:blipFill>
        <p:spPr bwMode="auto">
          <a:xfrm>
            <a:off x="8229600" y="152400"/>
            <a:ext cx="7620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368578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txStyles>
    <p:titleStyle>
      <a:lvl1pPr algn="l" defTabSz="914400" rtl="0" eaLnBrk="1" latinLnBrk="0" hangingPunct="1">
        <a:spcBef>
          <a:spcPct val="0"/>
        </a:spcBef>
        <a:buNone/>
        <a:defRPr sz="3200" b="1" kern="1200">
          <a:solidFill>
            <a:srgbClr val="0099D8"/>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lumMod val="7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lumMod val="75000"/>
            </a:schemeClr>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Font typeface="Arial" panose="020B0604020202020204" pitchFamily="34" charset="0"/>
        <a:buChar char="•"/>
        <a:defRPr sz="18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lumMod val="75000"/>
            </a:schemeClr>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5" name="Group 14"/>
          <p:cNvGrpSpPr/>
          <p:nvPr userDrawn="1"/>
        </p:nvGrpSpPr>
        <p:grpSpPr>
          <a:xfrm>
            <a:off x="0" y="6356348"/>
            <a:ext cx="9153750" cy="501655"/>
            <a:chOff x="0" y="6356348"/>
            <a:chExt cx="9153750" cy="501655"/>
          </a:xfrm>
        </p:grpSpPr>
        <p:grpSp>
          <p:nvGrpSpPr>
            <p:cNvPr id="11" name="Group 10"/>
            <p:cNvGrpSpPr/>
            <p:nvPr userDrawn="1"/>
          </p:nvGrpSpPr>
          <p:grpSpPr>
            <a:xfrm>
              <a:off x="0" y="6356351"/>
              <a:ext cx="9153750" cy="501652"/>
              <a:chOff x="-128811" y="5840638"/>
              <a:chExt cx="9153750" cy="501652"/>
            </a:xfrm>
          </p:grpSpPr>
          <p:sp>
            <p:nvSpPr>
              <p:cNvPr id="12" name="Rectangle 11"/>
              <p:cNvSpPr/>
              <p:nvPr userDrawn="1"/>
            </p:nvSpPr>
            <p:spPr>
              <a:xfrm>
                <a:off x="-119061" y="5840638"/>
                <a:ext cx="9144000" cy="501652"/>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Arial"/>
                  <a:rtl val="0"/>
                </a:endParaRPr>
              </a:p>
            </p:txBody>
          </p:sp>
          <p:pic>
            <p:nvPicPr>
              <p:cNvPr id="13" name="Picture 15" descr="Terra-II.jpg"/>
              <p:cNvPicPr>
                <a:picLocks noChangeAspect="1"/>
              </p:cNvPicPr>
              <p:nvPr userDrawn="1"/>
            </p:nvPicPr>
            <p:blipFill>
              <a:blip r:embed="rId14" cstate="print">
                <a:extLst>
                  <a:ext uri="{28A0092B-C50C-407E-A947-70E740481C1C}">
                    <a14:useLocalDpi xmlns:a14="http://schemas.microsoft.com/office/drawing/2010/main" val="0"/>
                  </a:ext>
                </a:extLst>
              </a:blip>
              <a:srcRect l="-12575" t="26163" r="13078" b="65103"/>
              <a:stretch>
                <a:fillRect/>
              </a:stretch>
            </p:blipFill>
            <p:spPr bwMode="auto">
              <a:xfrm>
                <a:off x="-128811" y="5840638"/>
                <a:ext cx="9144000" cy="5016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4" name="Picture 2" descr="http://cimss.ssec.wisc.edu/logo/fullsize/cimss-logo-big-transp.gi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6356348"/>
              <a:ext cx="740900" cy="501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 Placeholder 2"/>
          <p:cNvSpPr>
            <a:spLocks noGrp="1"/>
          </p:cNvSpPr>
          <p:nvPr>
            <p:ph type="body" idx="1"/>
          </p:nvPr>
        </p:nvSpPr>
        <p:spPr>
          <a:xfrm>
            <a:off x="628650" y="660402"/>
            <a:ext cx="7886700" cy="5690049"/>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50650" y="6621236"/>
            <a:ext cx="1935400" cy="230868"/>
          </a:xfrm>
          <a:prstGeom prst="rect">
            <a:avLst/>
          </a:prstGeom>
        </p:spPr>
        <p:txBody>
          <a:bodyPr vert="horz" lIns="91440" tIns="45720" rIns="91440" bIns="45720" rtlCol="0" anchor="ctr"/>
          <a:lstStyle>
            <a:lvl1pPr algn="l">
              <a:defRPr sz="12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5569A79-0008-4E34-9A58-9B919D0BBDFC}" type="datetime1">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7/2/2019</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5" name="Footer Placeholder 4"/>
          <p:cNvSpPr>
            <a:spLocks noGrp="1"/>
          </p:cNvSpPr>
          <p:nvPr>
            <p:ph type="ftr" sz="quarter" idx="3"/>
          </p:nvPr>
        </p:nvSpPr>
        <p:spPr>
          <a:xfrm>
            <a:off x="3038700" y="6621236"/>
            <a:ext cx="3086100" cy="230868"/>
          </a:xfrm>
          <a:prstGeom prst="rect">
            <a:avLst/>
          </a:prstGeom>
        </p:spPr>
        <p:txBody>
          <a:bodyPr vert="horz" lIns="91440" tIns="45720" rIns="91440" bIns="45720" rtlCol="0" anchor="ctr"/>
          <a:lstStyle>
            <a:lvl1pPr algn="ctr">
              <a:defRPr sz="12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6" name="Slide Number Placeholder 5"/>
          <p:cNvSpPr>
            <a:spLocks noGrp="1"/>
          </p:cNvSpPr>
          <p:nvPr>
            <p:ph type="sldNum" sz="quarter" idx="4"/>
          </p:nvPr>
        </p:nvSpPr>
        <p:spPr>
          <a:xfrm>
            <a:off x="7086600" y="6621236"/>
            <a:ext cx="2057400" cy="239033"/>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0" cap="none" spc="0" normalizeH="0" baseline="0" noProof="0" smtClean="0">
                <a:ln>
                  <a:noFill/>
                </a:ln>
                <a:solidFill>
                  <a:prstClr val="white"/>
                </a:solidFill>
                <a:effectLst/>
                <a:uLnTx/>
                <a:uFillTx/>
                <a:latin typeface="Arial"/>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prstClr val="white"/>
              </a:solidFill>
              <a:effectLst/>
              <a:uLnTx/>
              <a:uFillTx/>
              <a:latin typeface="Arial"/>
              <a:cs typeface="Arial"/>
              <a:sym typeface="Arial"/>
              <a:rtl val="0"/>
            </a:endParaRPr>
          </a:p>
        </p:txBody>
      </p:sp>
      <p:sp>
        <p:nvSpPr>
          <p:cNvPr id="7" name="Rectangle 6"/>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Arial"/>
              <a:rtl val="0"/>
            </a:endParaRPr>
          </a:p>
        </p:txBody>
      </p:sp>
      <p:pic>
        <p:nvPicPr>
          <p:cNvPr id="8" name="Picture 7" descr="NASA_Logo.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584746" y="48760"/>
            <a:ext cx="5492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NOAA_logo.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125957" y="48760"/>
            <a:ext cx="46513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1" descr="GOES-R_logo.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0" y="42864"/>
            <a:ext cx="796925"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922564" y="1"/>
            <a:ext cx="7339693" cy="6175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79545429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Group 62"/>
          <p:cNvGrpSpPr/>
          <p:nvPr userDrawn="1"/>
        </p:nvGrpSpPr>
        <p:grpSpPr>
          <a:xfrm>
            <a:off x="-30388" y="0"/>
            <a:ext cx="472440" cy="6858000"/>
            <a:chOff x="-15240" y="0"/>
            <a:chExt cx="472440" cy="6858000"/>
          </a:xfrm>
        </p:grpSpPr>
        <p:sp>
          <p:nvSpPr>
            <p:cNvPr id="64" name="Rectangle 63"/>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65" name="Rectangle 64"/>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pic>
          <p:nvPicPr>
            <p:cNvPr id="66" name="Picture 13" descr="C:\Users\jacqui.fenner\Desktop\PTT templates\images\noaa icons\noaa_icons-04.png">
              <a:hlinkClick r:id="rId13"/>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5240" y="5714999"/>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7" name="Picture 14" descr="C:\Users\jacqui.fenner\Desktop\PTT templates\images\noaa icons\noaa_icons-05.png">
              <a:hlinkClick r:id="rId15"/>
            </p:cNvPr>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5240" y="46482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15" descr="C:\Users\jacqui.fenner\Desktop\PTT templates\images\noaa icons\noaa_icons-06.png">
              <a:hlinkClick r:id="rId17"/>
            </p:cNvPr>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15240" y="35814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16" descr="C:\Users\jacqui.fenner\Desktop\PTT templates\images\noaa icons\noaa_icons-07.png">
              <a:hlinkClick r:id="rId19"/>
            </p:cNvPr>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15240" y="25146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0" name="Picture 17" descr="C:\Users\jacqui.fenner\Desktop\PTT templates\images\noaa icons\noaa_icons-08.png">
              <a:hlinkClick r:id="rId21"/>
            </p:cNvPr>
            <p:cNvPicPr>
              <a:picLocks noChangeAspect="1" noChangeArrowheads="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15240" y="1447800"/>
              <a:ext cx="472440" cy="324009"/>
            </a:xfrm>
            <a:prstGeom prst="rect">
              <a:avLst/>
            </a:prstGeom>
            <a:noFill/>
            <a:extLst>
              <a:ext uri="{909E8E84-426E-40dd-AFC4-6F175D3DCCD1}">
                <a14:hiddenFill xmlns="" xmlns:a14="http://schemas.microsoft.com/office/drawing/2010/main">
                  <a:solidFill>
                    <a:srgbClr val="FFFFFF"/>
                  </a:solidFill>
                </a14:hiddenFill>
              </a:ext>
            </a:extLst>
          </p:spPr>
        </p:pic>
        <p:pic>
          <p:nvPicPr>
            <p:cNvPr id="71" name="Picture 19" descr="C:\Users\jacqui.fenner\Desktop\PTT templates\images\noaa icons\noaa_icons-10.png">
              <a:hlinkClick r:id="rId23"/>
            </p:cNvPr>
            <p:cNvPicPr>
              <a:picLocks noChangeAspect="1" noChangeArrowheads="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15240" y="381000"/>
              <a:ext cx="472440" cy="32400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2" name="Group 71"/>
            <p:cNvGrpSpPr/>
            <p:nvPr userDrawn="1"/>
          </p:nvGrpSpPr>
          <p:grpSpPr>
            <a:xfrm>
              <a:off x="15148" y="0"/>
              <a:ext cx="420624" cy="6858000"/>
              <a:chOff x="15148" y="0"/>
              <a:chExt cx="420624" cy="6858000"/>
            </a:xfrm>
          </p:grpSpPr>
          <p:grpSp>
            <p:nvGrpSpPr>
              <p:cNvPr id="73" name="Group 72"/>
              <p:cNvGrpSpPr/>
              <p:nvPr userDrawn="1"/>
            </p:nvGrpSpPr>
            <p:grpSpPr>
              <a:xfrm>
                <a:off x="15148" y="1066800"/>
                <a:ext cx="420624" cy="5334000"/>
                <a:chOff x="15148" y="1066800"/>
                <a:chExt cx="420624" cy="5334000"/>
              </a:xfrm>
            </p:grpSpPr>
            <p:cxnSp>
              <p:nvCxnSpPr>
                <p:cNvPr id="75" name="Straight Connector 74"/>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6400801"/>
            <a:ext cx="9144000" cy="457200"/>
          </a:xfrm>
          <a:prstGeom prst="rect">
            <a:avLst/>
          </a:prstGeom>
          <a:solidFill>
            <a:srgbClr val="D6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rtl val="0"/>
            </a:endParaRPr>
          </a:p>
        </p:txBody>
      </p:sp>
      <p:sp>
        <p:nvSpPr>
          <p:cNvPr id="2" name="Title Placeholder 1"/>
          <p:cNvSpPr>
            <a:spLocks noGrp="1"/>
          </p:cNvSpPr>
          <p:nvPr>
            <p:ph type="title"/>
          </p:nvPr>
        </p:nvSpPr>
        <p:spPr>
          <a:xfrm>
            <a:off x="752888" y="274638"/>
            <a:ext cx="7400512" cy="792162"/>
          </a:xfrm>
          <a:prstGeom prst="rect">
            <a:avLst/>
          </a:prstGeom>
        </p:spPr>
        <p:txBody>
          <a:bodyPr vert="horz" lIns="0" tIns="0" rIns="0" bIns="0" rtlCol="0" anchor="ctr">
            <a:noAutofit/>
          </a:bodyPr>
          <a:lstStyle/>
          <a:p>
            <a:r>
              <a:rPr lang="en-US" dirty="0" smtClean="0"/>
              <a:t>Slide Title</a:t>
            </a:r>
            <a:endParaRPr lang="en-US" dirty="0"/>
          </a:p>
        </p:txBody>
      </p:sp>
      <p:sp>
        <p:nvSpPr>
          <p:cNvPr id="3" name="Text Placeholder 2"/>
          <p:cNvSpPr>
            <a:spLocks noGrp="1"/>
          </p:cNvSpPr>
          <p:nvPr>
            <p:ph type="body" idx="1"/>
          </p:nvPr>
        </p:nvSpPr>
        <p:spPr>
          <a:xfrm>
            <a:off x="752888" y="1219200"/>
            <a:ext cx="7933912" cy="4953000"/>
          </a:xfrm>
          <a:prstGeom prst="rect">
            <a:avLst/>
          </a:prstGeom>
        </p:spPr>
        <p:txBody>
          <a:bodyPr vert="horz" lIns="0" tIns="0" rIns="0" bIns="0" rtlCol="0">
            <a:normAutofit/>
          </a:bodyPr>
          <a:lstStyle/>
          <a:p>
            <a:pPr lvl="1"/>
            <a:r>
              <a:rPr lang="en-US" dirty="0" smtClean="0"/>
              <a:t>First level</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pic>
        <p:nvPicPr>
          <p:cNvPr id="1026" name="Picture 2" descr="G:\STALL\ST Comms\Templates &amp; Resources\Logos\Other Emblems\DOC Logo\DOC Color.png">
            <a:hlinkClick r:id="rId25"/>
          </p:cNvPr>
          <p:cNvPicPr>
            <a:picLocks noChangeAspect="1" noChangeArrowheads="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228600" y="6443457"/>
            <a:ext cx="371888" cy="37188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a:hlinkClick r:id="rId27"/>
          </p:cNvPr>
          <p:cNvPicPr>
            <a:picLocks noChangeAspect="1" noChangeArrowheads="1"/>
          </p:cNvPicPr>
          <p:nvPr userDrawn="1"/>
        </p:nvPicPr>
        <p:blipFill>
          <a:blip r:embed="rId28" cstate="screen">
            <a:extLst>
              <a:ext uri="{28A0092B-C50C-407E-A947-70E740481C1C}">
                <a14:useLocalDpi xmlns:a14="http://schemas.microsoft.com/office/drawing/2010/main"/>
              </a:ext>
            </a:extLst>
          </a:blip>
          <a:stretch>
            <a:fillRect/>
          </a:stretch>
        </p:blipFill>
        <p:spPr bwMode="auto">
          <a:xfrm>
            <a:off x="639827" y="6449252"/>
            <a:ext cx="360298" cy="36029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userDrawn="1"/>
        </p:nvSpPr>
        <p:spPr>
          <a:xfrm>
            <a:off x="1447800" y="6551712"/>
            <a:ext cx="7239000"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B4596"/>
                </a:solidFill>
                <a:effectLst/>
                <a:uLnTx/>
                <a:uFillTx/>
                <a:latin typeface="Arial Narrow" panose="020B0606020202030204" pitchFamily="34" charset="0"/>
                <a:cs typeface="Arial"/>
                <a:sym typeface="Arial"/>
                <a:rtl val="0"/>
              </a:rPr>
              <a:t>Department of Commerce  //  National Oceanic and Atmospheric Administration  //  </a:t>
            </a:r>
            <a:fld id="{BAD75039-5660-4072-AAD8-5764B7DF14A3}" type="slidenum">
              <a:rPr kumimoji="0" lang="en-US" sz="1000" b="0" i="0" u="none" strike="noStrike" kern="0" cap="none" spc="0" normalizeH="0" baseline="0" noProof="0" smtClean="0">
                <a:ln>
                  <a:noFill/>
                </a:ln>
                <a:solidFill>
                  <a:srgbClr val="0B4596"/>
                </a:solidFill>
                <a:effectLst/>
                <a:uLnTx/>
                <a:uFillTx/>
                <a:latin typeface="Arial Narrow" panose="020B0606020202030204" pitchFamily="34" charset="0"/>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rgbClr val="0B4596"/>
              </a:solidFill>
              <a:effectLst/>
              <a:uLnTx/>
              <a:uFillTx/>
              <a:latin typeface="Arial Narrow" panose="020B0606020202030204" pitchFamily="34" charset="0"/>
              <a:cs typeface="Arial"/>
              <a:sym typeface="Arial"/>
              <a:rtl val="0"/>
            </a:endParaRPr>
          </a:p>
        </p:txBody>
      </p:sp>
      <p:pic>
        <p:nvPicPr>
          <p:cNvPr id="26" name="Picture 2">
            <a:hlinkClick r:id="rId17"/>
          </p:cNvPr>
          <p:cNvPicPr>
            <a:picLocks noChangeAspect="1" noChangeArrowheads="1"/>
          </p:cNvPicPr>
          <p:nvPr userDrawn="1"/>
        </p:nvPicPr>
        <p:blipFill>
          <a:blip r:embed="rId29" cstate="screen">
            <a:extLst>
              <a:ext uri="{28A0092B-C50C-407E-A947-70E740481C1C}">
                <a14:useLocalDpi xmlns:a14="http://schemas.microsoft.com/office/drawing/2010/main"/>
              </a:ext>
            </a:extLst>
          </a:blip>
          <a:stretch>
            <a:fillRect/>
          </a:stretch>
        </p:blipFill>
        <p:spPr bwMode="auto">
          <a:xfrm>
            <a:off x="8229600" y="152400"/>
            <a:ext cx="762000" cy="76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7453766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l" defTabSz="914400" rtl="0" eaLnBrk="1" latinLnBrk="0" hangingPunct="1">
        <a:spcBef>
          <a:spcPct val="0"/>
        </a:spcBef>
        <a:buNone/>
        <a:defRPr sz="3200" b="1" kern="1200">
          <a:solidFill>
            <a:srgbClr val="0099D8"/>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lumMod val="7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lumMod val="75000"/>
            </a:schemeClr>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Font typeface="Arial" panose="020B0604020202020204" pitchFamily="34" charset="0"/>
        <a:buChar char="•"/>
        <a:defRPr sz="18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lumMod val="75000"/>
            </a:schemeClr>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6"/>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defTabSz="685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defTabSz="685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defTabSz="685800" fontAlgn="base">
              <a:spcBef>
                <a:spcPct val="0"/>
              </a:spcBef>
              <a:spcAft>
                <a:spcPct val="0"/>
              </a:spcAft>
              <a:defRPr/>
            </a:pPr>
            <a:fld id="{CF5413A0-5A55-445D-AE53-BB2EE6677F01}" type="slidenum">
              <a:rPr lang="en-US" smtClean="0">
                <a:solidFill>
                  <a:srgbClr val="000000"/>
                </a:solidFill>
              </a:rPr>
              <a:pPr defTabSz="6858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9395763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189" algn="ctr" rtl="0" fontAlgn="base">
        <a:spcBef>
          <a:spcPct val="0"/>
        </a:spcBef>
        <a:spcAft>
          <a:spcPct val="0"/>
        </a:spcAft>
        <a:defRPr sz="4400">
          <a:solidFill>
            <a:schemeClr val="tx2"/>
          </a:solidFill>
          <a:latin typeface="Arial" pitchFamily="34" charset="0"/>
        </a:defRPr>
      </a:lvl6pPr>
      <a:lvl7pPr marL="914378" algn="ctr" rtl="0" fontAlgn="base">
        <a:spcBef>
          <a:spcPct val="0"/>
        </a:spcBef>
        <a:spcAft>
          <a:spcPct val="0"/>
        </a:spcAft>
        <a:defRPr sz="4400">
          <a:solidFill>
            <a:schemeClr val="tx2"/>
          </a:solidFill>
          <a:latin typeface="Arial" pitchFamily="34" charset="0"/>
        </a:defRPr>
      </a:lvl7pPr>
      <a:lvl8pPr marL="1371566" algn="ctr" rtl="0" fontAlgn="base">
        <a:spcBef>
          <a:spcPct val="0"/>
        </a:spcBef>
        <a:spcAft>
          <a:spcPct val="0"/>
        </a:spcAft>
        <a:defRPr sz="4400">
          <a:solidFill>
            <a:schemeClr val="tx2"/>
          </a:solidFill>
          <a:latin typeface="Arial" pitchFamily="34" charset="0"/>
        </a:defRPr>
      </a:lvl8pPr>
      <a:lvl9pPr marL="1828754" algn="ctr" rtl="0" fontAlgn="base">
        <a:spcBef>
          <a:spcPct val="0"/>
        </a:spcBef>
        <a:spcAft>
          <a:spcPct val="0"/>
        </a:spcAft>
        <a:defRPr sz="4400">
          <a:solidFill>
            <a:schemeClr val="tx2"/>
          </a:solidFill>
          <a:latin typeface="Arial" pitchFamily="34" charset="0"/>
        </a:defRPr>
      </a:lvl9pPr>
    </p:titleStyle>
    <p:bodyStyle>
      <a:lvl1pPr marL="342892" indent="-342892" algn="l" rtl="0" eaLnBrk="0" fontAlgn="base" hangingPunct="0">
        <a:spcBef>
          <a:spcPct val="20000"/>
        </a:spcBef>
        <a:spcAft>
          <a:spcPct val="0"/>
        </a:spcAft>
        <a:buChar char="•"/>
        <a:defRPr sz="3200">
          <a:solidFill>
            <a:schemeClr val="tx1"/>
          </a:solidFill>
          <a:latin typeface="+mn-lt"/>
          <a:ea typeface="+mn-ea"/>
          <a:cs typeface="+mn-cs"/>
        </a:defRPr>
      </a:lvl1pPr>
      <a:lvl2pPr marL="742931" indent="-285743" algn="l" rtl="0" eaLnBrk="0" fontAlgn="base" hangingPunct="0">
        <a:spcBef>
          <a:spcPct val="20000"/>
        </a:spcBef>
        <a:spcAft>
          <a:spcPct val="0"/>
        </a:spcAft>
        <a:buChar char="–"/>
        <a:defRPr sz="2800">
          <a:solidFill>
            <a:schemeClr val="tx1"/>
          </a:solidFill>
          <a:latin typeface="+mn-lt"/>
        </a:defRPr>
      </a:lvl2pPr>
      <a:lvl3pPr marL="1142972"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8"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5"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6"/>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defTabSz="685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defTabSz="685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defTabSz="685800" fontAlgn="base">
              <a:spcBef>
                <a:spcPct val="0"/>
              </a:spcBef>
              <a:spcAft>
                <a:spcPct val="0"/>
              </a:spcAft>
              <a:defRPr/>
            </a:pPr>
            <a:fld id="{CF5413A0-5A55-445D-AE53-BB2EE6677F01}" type="slidenum">
              <a:rPr lang="en-US" smtClean="0">
                <a:solidFill>
                  <a:srgbClr val="000000"/>
                </a:solidFill>
              </a:rPr>
              <a:pPr defTabSz="6858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9057342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189" algn="ctr" rtl="0" fontAlgn="base">
        <a:spcBef>
          <a:spcPct val="0"/>
        </a:spcBef>
        <a:spcAft>
          <a:spcPct val="0"/>
        </a:spcAft>
        <a:defRPr sz="4400">
          <a:solidFill>
            <a:schemeClr val="tx2"/>
          </a:solidFill>
          <a:latin typeface="Arial" pitchFamily="34" charset="0"/>
        </a:defRPr>
      </a:lvl6pPr>
      <a:lvl7pPr marL="914378" algn="ctr" rtl="0" fontAlgn="base">
        <a:spcBef>
          <a:spcPct val="0"/>
        </a:spcBef>
        <a:spcAft>
          <a:spcPct val="0"/>
        </a:spcAft>
        <a:defRPr sz="4400">
          <a:solidFill>
            <a:schemeClr val="tx2"/>
          </a:solidFill>
          <a:latin typeface="Arial" pitchFamily="34" charset="0"/>
        </a:defRPr>
      </a:lvl7pPr>
      <a:lvl8pPr marL="1371566" algn="ctr" rtl="0" fontAlgn="base">
        <a:spcBef>
          <a:spcPct val="0"/>
        </a:spcBef>
        <a:spcAft>
          <a:spcPct val="0"/>
        </a:spcAft>
        <a:defRPr sz="4400">
          <a:solidFill>
            <a:schemeClr val="tx2"/>
          </a:solidFill>
          <a:latin typeface="Arial" pitchFamily="34" charset="0"/>
        </a:defRPr>
      </a:lvl8pPr>
      <a:lvl9pPr marL="1828754" algn="ctr" rtl="0" fontAlgn="base">
        <a:spcBef>
          <a:spcPct val="0"/>
        </a:spcBef>
        <a:spcAft>
          <a:spcPct val="0"/>
        </a:spcAft>
        <a:defRPr sz="4400">
          <a:solidFill>
            <a:schemeClr val="tx2"/>
          </a:solidFill>
          <a:latin typeface="Arial" pitchFamily="34" charset="0"/>
        </a:defRPr>
      </a:lvl9pPr>
    </p:titleStyle>
    <p:bodyStyle>
      <a:lvl1pPr marL="342892" indent="-342892" algn="l" rtl="0" eaLnBrk="0" fontAlgn="base" hangingPunct="0">
        <a:spcBef>
          <a:spcPct val="20000"/>
        </a:spcBef>
        <a:spcAft>
          <a:spcPct val="0"/>
        </a:spcAft>
        <a:buChar char="•"/>
        <a:defRPr sz="3200">
          <a:solidFill>
            <a:schemeClr val="tx1"/>
          </a:solidFill>
          <a:latin typeface="+mn-lt"/>
          <a:ea typeface="+mn-ea"/>
          <a:cs typeface="+mn-cs"/>
        </a:defRPr>
      </a:lvl1pPr>
      <a:lvl2pPr marL="742931" indent="-285743" algn="l" rtl="0" eaLnBrk="0" fontAlgn="base" hangingPunct="0">
        <a:spcBef>
          <a:spcPct val="20000"/>
        </a:spcBef>
        <a:spcAft>
          <a:spcPct val="0"/>
        </a:spcAft>
        <a:buChar char="–"/>
        <a:defRPr sz="2800">
          <a:solidFill>
            <a:schemeClr val="tx1"/>
          </a:solidFill>
          <a:latin typeface="+mn-lt"/>
        </a:defRPr>
      </a:lvl2pPr>
      <a:lvl3pPr marL="1142972"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8"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5"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0" y="0"/>
            <a:ext cx="9144000" cy="6865951"/>
            <a:chOff x="0" y="0"/>
            <a:chExt cx="9144000" cy="6865951"/>
          </a:xfrm>
        </p:grpSpPr>
        <p:grpSp>
          <p:nvGrpSpPr>
            <p:cNvPr id="14" name="Group 13"/>
            <p:cNvGrpSpPr/>
            <p:nvPr userDrawn="1"/>
          </p:nvGrpSpPr>
          <p:grpSpPr>
            <a:xfrm>
              <a:off x="0" y="0"/>
              <a:ext cx="9144000" cy="1073150"/>
              <a:chOff x="0" y="0"/>
              <a:chExt cx="9144000" cy="1073150"/>
            </a:xfrm>
          </p:grpSpPr>
          <p:sp>
            <p:nvSpPr>
              <p:cNvPr id="16" name="Rectangle 15"/>
              <p:cNvSpPr/>
              <p:nvPr userDrawn="1"/>
            </p:nvSpPr>
            <p:spPr>
              <a:xfrm>
                <a:off x="0" y="0"/>
                <a:ext cx="9144000" cy="1073150"/>
              </a:xfrm>
              <a:prstGeom prst="rect">
                <a:avLst/>
              </a:prstGeom>
              <a:gradFill>
                <a:gsLst>
                  <a:gs pos="0">
                    <a:schemeClr val="tx1"/>
                  </a:gs>
                  <a:gs pos="50000">
                    <a:srgbClr val="2A54A8"/>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4-Point Star 16"/>
              <p:cNvSpPr>
                <a:spLocks noChangeAspect="1"/>
              </p:cNvSpPr>
              <p:nvPr userDrawn="1"/>
            </p:nvSpPr>
            <p:spPr>
              <a:xfrm>
                <a:off x="87466" y="55658"/>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p:cNvSpPr/>
              <p:nvPr userDrawn="1"/>
            </p:nvSpPr>
            <p:spPr>
              <a:xfrm>
                <a:off x="1597231" y="593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userDrawn="1"/>
            </p:nvSpPr>
            <p:spPr>
              <a:xfrm>
                <a:off x="1797135" y="8114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p:cNvSpPr/>
              <p:nvPr userDrawn="1"/>
            </p:nvSpPr>
            <p:spPr>
              <a:xfrm>
                <a:off x="1233025" y="1167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127"/>
              <p:cNvGrpSpPr/>
              <p:nvPr userDrawn="1"/>
            </p:nvGrpSpPr>
            <p:grpSpPr>
              <a:xfrm>
                <a:off x="1385425" y="132598"/>
                <a:ext cx="573254" cy="145718"/>
                <a:chOff x="1385425" y="132598"/>
                <a:chExt cx="573254" cy="145718"/>
              </a:xfrm>
            </p:grpSpPr>
            <p:sp>
              <p:nvSpPr>
                <p:cNvPr id="163" name="Oval 162"/>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4" name="Oval 163"/>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5" name="Oval 164"/>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6" name="Oval 165"/>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7" name="Oval 166"/>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4-Point Star 21"/>
              <p:cNvSpPr>
                <a:spLocks noChangeAspect="1"/>
              </p:cNvSpPr>
              <p:nvPr userDrawn="1"/>
            </p:nvSpPr>
            <p:spPr>
              <a:xfrm>
                <a:off x="2545658" y="0"/>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4-Point Star 22"/>
              <p:cNvSpPr>
                <a:spLocks noChangeAspect="1"/>
              </p:cNvSpPr>
              <p:nvPr userDrawn="1"/>
            </p:nvSpPr>
            <p:spPr>
              <a:xfrm>
                <a:off x="3376931" y="192224"/>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4-Point Star 23"/>
              <p:cNvSpPr>
                <a:spLocks noChangeAspect="1"/>
              </p:cNvSpPr>
              <p:nvPr userDrawn="1"/>
            </p:nvSpPr>
            <p:spPr>
              <a:xfrm>
                <a:off x="5336359" y="73471"/>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4-Point Star 24"/>
              <p:cNvSpPr>
                <a:spLocks noChangeAspect="1"/>
              </p:cNvSpPr>
              <p:nvPr userDrawn="1"/>
            </p:nvSpPr>
            <p:spPr>
              <a:xfrm>
                <a:off x="6470453" y="156598"/>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4-Point Star 25"/>
              <p:cNvSpPr>
                <a:spLocks noChangeAspect="1"/>
              </p:cNvSpPr>
              <p:nvPr userDrawn="1"/>
            </p:nvSpPr>
            <p:spPr>
              <a:xfrm>
                <a:off x="8162687" y="0"/>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p:cNvSpPr/>
              <p:nvPr userDrawn="1"/>
            </p:nvSpPr>
            <p:spPr>
              <a:xfrm>
                <a:off x="752047" y="6926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p:cNvSpPr/>
              <p:nvPr userDrawn="1"/>
            </p:nvSpPr>
            <p:spPr>
              <a:xfrm>
                <a:off x="904447" y="22166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p:cNvSpPr/>
              <p:nvPr userDrawn="1"/>
            </p:nvSpPr>
            <p:spPr>
              <a:xfrm>
                <a:off x="951951" y="9103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p:cNvSpPr/>
              <p:nvPr userDrawn="1"/>
            </p:nvSpPr>
            <p:spPr>
              <a:xfrm>
                <a:off x="1104351" y="1424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p:cNvSpPr/>
              <p:nvPr userDrawn="1"/>
            </p:nvSpPr>
            <p:spPr>
              <a:xfrm>
                <a:off x="387841" y="12666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p:cNvSpPr/>
              <p:nvPr userDrawn="1"/>
            </p:nvSpPr>
            <p:spPr>
              <a:xfrm>
                <a:off x="540241" y="27906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val 32"/>
              <p:cNvSpPr/>
              <p:nvPr userDrawn="1"/>
            </p:nvSpPr>
            <p:spPr>
              <a:xfrm>
                <a:off x="587745" y="14842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p:cNvSpPr/>
              <p:nvPr userDrawn="1"/>
            </p:nvSpPr>
            <p:spPr>
              <a:xfrm>
                <a:off x="740145" y="19987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p:cNvSpPr/>
              <p:nvPr userDrawn="1"/>
            </p:nvSpPr>
            <p:spPr>
              <a:xfrm>
                <a:off x="6375041" y="1345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6" name="Group 86"/>
              <p:cNvGrpSpPr/>
              <p:nvPr userDrawn="1"/>
            </p:nvGrpSpPr>
            <p:grpSpPr>
              <a:xfrm>
                <a:off x="6527441" y="77194"/>
                <a:ext cx="573254" cy="218936"/>
                <a:chOff x="6527441" y="77194"/>
                <a:chExt cx="573254" cy="218936"/>
              </a:xfrm>
            </p:grpSpPr>
            <p:sp>
              <p:nvSpPr>
                <p:cNvPr id="156" name="Oval 155"/>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Oval 156"/>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8" name="Oval 157"/>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9" name="Oval 158"/>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0" name="Oval 159"/>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1" name="Oval 160"/>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2" name="Oval 161"/>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4-Point Star 36"/>
              <p:cNvSpPr>
                <a:spLocks noChangeAspect="1"/>
              </p:cNvSpPr>
              <p:nvPr userDrawn="1"/>
            </p:nvSpPr>
            <p:spPr>
              <a:xfrm>
                <a:off x="7687674" y="17814"/>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p:cNvSpPr/>
              <p:nvPr userDrawn="1"/>
            </p:nvSpPr>
            <p:spPr>
              <a:xfrm>
                <a:off x="5894063" y="870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p:cNvSpPr/>
              <p:nvPr userDrawn="1"/>
            </p:nvSpPr>
            <p:spPr>
              <a:xfrm>
                <a:off x="6046463" y="2394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Oval 39"/>
              <p:cNvSpPr/>
              <p:nvPr userDrawn="1"/>
            </p:nvSpPr>
            <p:spPr>
              <a:xfrm>
                <a:off x="6093967" y="10884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Oval 40"/>
              <p:cNvSpPr/>
              <p:nvPr userDrawn="1"/>
            </p:nvSpPr>
            <p:spPr>
              <a:xfrm>
                <a:off x="6246367" y="16030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Oval 41"/>
              <p:cNvSpPr/>
              <p:nvPr userDrawn="1"/>
            </p:nvSpPr>
            <p:spPr>
              <a:xfrm>
                <a:off x="5882161" y="21769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3" name="Group 85"/>
              <p:cNvGrpSpPr/>
              <p:nvPr userDrawn="1"/>
            </p:nvGrpSpPr>
            <p:grpSpPr>
              <a:xfrm flipH="1">
                <a:off x="8192714" y="114788"/>
                <a:ext cx="502024" cy="161544"/>
                <a:chOff x="5244807" y="174164"/>
                <a:chExt cx="502024" cy="161544"/>
              </a:xfrm>
            </p:grpSpPr>
            <p:sp>
              <p:nvSpPr>
                <p:cNvPr id="150" name="Oval 149"/>
                <p:cNvSpPr/>
                <p:nvPr userDrawn="1"/>
              </p:nvSpPr>
              <p:spPr>
                <a:xfrm>
                  <a:off x="5737687" y="22166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1" name="Oval 150"/>
                <p:cNvSpPr/>
                <p:nvPr userDrawn="1"/>
              </p:nvSpPr>
              <p:spPr>
                <a:xfrm>
                  <a:off x="5256709" y="17416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2" name="Oval 151"/>
                <p:cNvSpPr/>
                <p:nvPr userDrawn="1"/>
              </p:nvSpPr>
              <p:spPr>
                <a:xfrm>
                  <a:off x="5409109" y="32656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 name="Oval 152"/>
                <p:cNvSpPr/>
                <p:nvPr userDrawn="1"/>
              </p:nvSpPr>
              <p:spPr>
                <a:xfrm>
                  <a:off x="5456613" y="19592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4" name="Oval 153"/>
                <p:cNvSpPr/>
                <p:nvPr userDrawn="1"/>
              </p:nvSpPr>
              <p:spPr>
                <a:xfrm>
                  <a:off x="5609013" y="2473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5" name="Oval 154"/>
                <p:cNvSpPr/>
                <p:nvPr userDrawn="1"/>
              </p:nvSpPr>
              <p:spPr>
                <a:xfrm>
                  <a:off x="5244807" y="30477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4" name="Group 87"/>
              <p:cNvGrpSpPr/>
              <p:nvPr userDrawn="1"/>
            </p:nvGrpSpPr>
            <p:grpSpPr>
              <a:xfrm flipV="1">
                <a:off x="7388401" y="83132"/>
                <a:ext cx="573254" cy="218936"/>
                <a:chOff x="6527441" y="77194"/>
                <a:chExt cx="573254" cy="218936"/>
              </a:xfrm>
            </p:grpSpPr>
            <p:sp>
              <p:nvSpPr>
                <p:cNvPr id="143" name="Oval 142"/>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4" name="Oval 143"/>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5" name="Oval 144"/>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Oval 145"/>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7" name="Oval 146"/>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8" name="Oval 147"/>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9" name="Oval 148"/>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5" name="Group 95"/>
              <p:cNvGrpSpPr/>
              <p:nvPr userDrawn="1"/>
            </p:nvGrpSpPr>
            <p:grpSpPr>
              <a:xfrm flipV="1">
                <a:off x="4704577" y="118758"/>
                <a:ext cx="573254" cy="218936"/>
                <a:chOff x="6527441" y="77194"/>
                <a:chExt cx="573254" cy="218936"/>
              </a:xfrm>
            </p:grpSpPr>
            <p:sp>
              <p:nvSpPr>
                <p:cNvPr id="136" name="Oval 135"/>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Oval 136"/>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8" name="Oval 137"/>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Oval 138"/>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0" name="Oval 139"/>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1" name="Oval 140"/>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2" name="Oval 141"/>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6" name="Group 103"/>
              <p:cNvGrpSpPr/>
              <p:nvPr userDrawn="1"/>
            </p:nvGrpSpPr>
            <p:grpSpPr>
              <a:xfrm flipH="1">
                <a:off x="3552671" y="83132"/>
                <a:ext cx="573254" cy="218936"/>
                <a:chOff x="6527441" y="77194"/>
                <a:chExt cx="573254" cy="218936"/>
              </a:xfrm>
            </p:grpSpPr>
            <p:sp>
              <p:nvSpPr>
                <p:cNvPr id="129" name="Oval 128"/>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0" name="Oval 129"/>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Oval 130"/>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Oval 131"/>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Oval 132"/>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Oval 133"/>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Oval 134"/>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7" name="Group 111"/>
              <p:cNvGrpSpPr/>
              <p:nvPr userDrawn="1"/>
            </p:nvGrpSpPr>
            <p:grpSpPr>
              <a:xfrm>
                <a:off x="2662021" y="89070"/>
                <a:ext cx="573254" cy="218936"/>
                <a:chOff x="6527441" y="77194"/>
                <a:chExt cx="573254" cy="218936"/>
              </a:xfrm>
            </p:grpSpPr>
            <p:sp>
              <p:nvSpPr>
                <p:cNvPr id="122" name="Oval 121"/>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Oval 122"/>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Oval 123"/>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Oval 124"/>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6" name="Oval 125"/>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7" name="Oval 126"/>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Oval 127"/>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8" name="Group 119"/>
              <p:cNvGrpSpPr/>
              <p:nvPr userDrawn="1"/>
            </p:nvGrpSpPr>
            <p:grpSpPr>
              <a:xfrm flipV="1">
                <a:off x="1979190" y="83133"/>
                <a:ext cx="573254" cy="218936"/>
                <a:chOff x="6527441" y="77194"/>
                <a:chExt cx="573254" cy="218936"/>
              </a:xfrm>
            </p:grpSpPr>
            <p:sp>
              <p:nvSpPr>
                <p:cNvPr id="115" name="Oval 114"/>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Oval 115"/>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Oval 116"/>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Oval 117"/>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9" name="Oval 118"/>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Oval 119"/>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Oval 120"/>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9" name="Group 128"/>
              <p:cNvGrpSpPr/>
              <p:nvPr userDrawn="1"/>
            </p:nvGrpSpPr>
            <p:grpSpPr>
              <a:xfrm>
                <a:off x="79139" y="245414"/>
                <a:ext cx="573254" cy="145718"/>
                <a:chOff x="1385425" y="132598"/>
                <a:chExt cx="573254" cy="145718"/>
              </a:xfrm>
            </p:grpSpPr>
            <p:sp>
              <p:nvSpPr>
                <p:cNvPr id="110" name="Oval 10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Oval 11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Oval 11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Oval 11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Oval 11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0" name="Group 134"/>
              <p:cNvGrpSpPr/>
              <p:nvPr userDrawn="1"/>
            </p:nvGrpSpPr>
            <p:grpSpPr>
              <a:xfrm flipH="1">
                <a:off x="1278547" y="370105"/>
                <a:ext cx="573254" cy="145718"/>
                <a:chOff x="1385425" y="132598"/>
                <a:chExt cx="573254" cy="145718"/>
              </a:xfrm>
            </p:grpSpPr>
            <p:sp>
              <p:nvSpPr>
                <p:cNvPr id="105" name="Oval 10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Oval 10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Oval 10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Oval 10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Oval 10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1" name="Group 140"/>
              <p:cNvGrpSpPr/>
              <p:nvPr userDrawn="1"/>
            </p:nvGrpSpPr>
            <p:grpSpPr>
              <a:xfrm flipH="1" flipV="1">
                <a:off x="2080131" y="346355"/>
                <a:ext cx="573254" cy="145718"/>
                <a:chOff x="1385425" y="132598"/>
                <a:chExt cx="573254" cy="145718"/>
              </a:xfrm>
            </p:grpSpPr>
            <p:sp>
              <p:nvSpPr>
                <p:cNvPr id="100" name="Oval 9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Oval 10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Oval 10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Oval 10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Oval 10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2" name="Group 146"/>
              <p:cNvGrpSpPr/>
              <p:nvPr userDrawn="1"/>
            </p:nvGrpSpPr>
            <p:grpSpPr>
              <a:xfrm flipV="1">
                <a:off x="2929217" y="364168"/>
                <a:ext cx="573254" cy="145718"/>
                <a:chOff x="1385425" y="132598"/>
                <a:chExt cx="573254" cy="145718"/>
              </a:xfrm>
            </p:grpSpPr>
            <p:sp>
              <p:nvSpPr>
                <p:cNvPr id="95" name="Oval 9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Oval 9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Oval 9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Oval 9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Oval 9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3" name="Group 152"/>
              <p:cNvGrpSpPr/>
              <p:nvPr userDrawn="1"/>
            </p:nvGrpSpPr>
            <p:grpSpPr>
              <a:xfrm flipV="1">
                <a:off x="3617985" y="281040"/>
                <a:ext cx="573254" cy="145718"/>
                <a:chOff x="1385425" y="132598"/>
                <a:chExt cx="573254" cy="145718"/>
              </a:xfrm>
            </p:grpSpPr>
            <p:sp>
              <p:nvSpPr>
                <p:cNvPr id="90" name="Oval 8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Oval 9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Oval 9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Oval 9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Oval 9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4" name="Group 158"/>
              <p:cNvGrpSpPr/>
              <p:nvPr userDrawn="1"/>
            </p:nvGrpSpPr>
            <p:grpSpPr>
              <a:xfrm flipH="1" flipV="1">
                <a:off x="4285373" y="257289"/>
                <a:ext cx="573254" cy="145718"/>
                <a:chOff x="1385425" y="132598"/>
                <a:chExt cx="573254" cy="145718"/>
              </a:xfrm>
            </p:grpSpPr>
            <p:sp>
              <p:nvSpPr>
                <p:cNvPr id="85" name="Oval 8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Oval 8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Oval 8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Oval 8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Oval 8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5" name="Group 164"/>
              <p:cNvGrpSpPr/>
              <p:nvPr userDrawn="1"/>
            </p:nvGrpSpPr>
            <p:grpSpPr>
              <a:xfrm flipH="1" flipV="1">
                <a:off x="5187898" y="233538"/>
                <a:ext cx="573254" cy="145718"/>
                <a:chOff x="1385425" y="132598"/>
                <a:chExt cx="573254" cy="145718"/>
              </a:xfrm>
            </p:grpSpPr>
            <p:sp>
              <p:nvSpPr>
                <p:cNvPr id="80" name="Oval 7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Oval 8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Oval 8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Oval 8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Oval 8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6" name="Group 170"/>
              <p:cNvGrpSpPr/>
              <p:nvPr userDrawn="1"/>
            </p:nvGrpSpPr>
            <p:grpSpPr>
              <a:xfrm flipV="1">
                <a:off x="6161675" y="310727"/>
                <a:ext cx="573254" cy="145718"/>
                <a:chOff x="1385425" y="132598"/>
                <a:chExt cx="573254" cy="145718"/>
              </a:xfrm>
            </p:grpSpPr>
            <p:sp>
              <p:nvSpPr>
                <p:cNvPr id="75" name="Oval 7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Oval 7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Oval 7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Oval 7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Oval 7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7" name="Group 176"/>
              <p:cNvGrpSpPr/>
              <p:nvPr userDrawn="1"/>
            </p:nvGrpSpPr>
            <p:grpSpPr>
              <a:xfrm>
                <a:off x="7212641" y="316665"/>
                <a:ext cx="573254" cy="145718"/>
                <a:chOff x="1385425" y="132598"/>
                <a:chExt cx="573254" cy="145718"/>
              </a:xfrm>
            </p:grpSpPr>
            <p:sp>
              <p:nvSpPr>
                <p:cNvPr id="70" name="Oval 6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Oval 7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Oval 7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Oval 7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Oval 7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8" name="Group 182"/>
              <p:cNvGrpSpPr/>
              <p:nvPr userDrawn="1"/>
            </p:nvGrpSpPr>
            <p:grpSpPr>
              <a:xfrm>
                <a:off x="4285373" y="85096"/>
                <a:ext cx="573254" cy="145718"/>
                <a:chOff x="1385425" y="132598"/>
                <a:chExt cx="573254" cy="145718"/>
              </a:xfrm>
            </p:grpSpPr>
            <p:sp>
              <p:nvSpPr>
                <p:cNvPr id="65" name="Oval 6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Oval 6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Oval 6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Oval 6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Oval 6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9" name="Group 188"/>
              <p:cNvGrpSpPr/>
              <p:nvPr userDrawn="1"/>
            </p:nvGrpSpPr>
            <p:grpSpPr>
              <a:xfrm>
                <a:off x="5187898" y="23752"/>
                <a:ext cx="573254" cy="145718"/>
                <a:chOff x="1385425" y="132598"/>
                <a:chExt cx="573254" cy="145718"/>
              </a:xfrm>
            </p:grpSpPr>
            <p:sp>
              <p:nvSpPr>
                <p:cNvPr id="60" name="Oval 5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Oval 6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Oval 6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Oval 6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5" name="Rectangle 14"/>
            <p:cNvSpPr/>
            <p:nvPr userDrawn="1"/>
          </p:nvSpPr>
          <p:spPr>
            <a:xfrm flipV="1">
              <a:off x="0" y="6270639"/>
              <a:ext cx="9144000" cy="595312"/>
            </a:xfrm>
            <a:prstGeom prst="rect">
              <a:avLst/>
            </a:prstGeom>
            <a:gradFill>
              <a:gsLst>
                <a:gs pos="0">
                  <a:schemeClr val="tx1"/>
                </a:gs>
                <a:gs pos="50000">
                  <a:srgbClr val="2A54A8"/>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7119411" y="643893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9A5B503-CEDF-472C-9781-42ABCAB96F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77269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Arial" pitchFamily="34" charset="0"/>
              </a:defRPr>
            </a:lvl1pPr>
          </a:lstStyle>
          <a:p>
            <a:pPr defTabSz="685800" fontAlgn="base">
              <a:spcBef>
                <a:spcPct val="0"/>
              </a:spcBef>
              <a:spcAft>
                <a:spcPct val="0"/>
              </a:spcAft>
              <a:defRPr/>
            </a:pPr>
            <a:fld id="{CF5413A0-5A55-445D-AE53-BB2EE6677F01}" type="slidenum">
              <a:rPr lang="en-US" smtClean="0">
                <a:solidFill>
                  <a:srgbClr val="000000"/>
                </a:solidFill>
              </a:rPr>
              <a:pPr defTabSz="6858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4383717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6"/>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defTabSz="6858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defTabSz="6858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defTabSz="685800" fontAlgn="base">
              <a:spcBef>
                <a:spcPct val="0"/>
              </a:spcBef>
              <a:spcAft>
                <a:spcPct val="0"/>
              </a:spcAft>
              <a:defRPr/>
            </a:pPr>
            <a:fld id="{CF5413A0-5A55-445D-AE53-BB2EE6677F01}" type="slidenum">
              <a:rPr lang="en-US" smtClean="0">
                <a:solidFill>
                  <a:srgbClr val="000000"/>
                </a:solidFill>
              </a:rPr>
              <a:pPr defTabSz="6858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8213864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189" algn="ctr" rtl="0" fontAlgn="base">
        <a:spcBef>
          <a:spcPct val="0"/>
        </a:spcBef>
        <a:spcAft>
          <a:spcPct val="0"/>
        </a:spcAft>
        <a:defRPr sz="4400">
          <a:solidFill>
            <a:schemeClr val="tx2"/>
          </a:solidFill>
          <a:latin typeface="Arial" pitchFamily="34" charset="0"/>
        </a:defRPr>
      </a:lvl6pPr>
      <a:lvl7pPr marL="914378" algn="ctr" rtl="0" fontAlgn="base">
        <a:spcBef>
          <a:spcPct val="0"/>
        </a:spcBef>
        <a:spcAft>
          <a:spcPct val="0"/>
        </a:spcAft>
        <a:defRPr sz="4400">
          <a:solidFill>
            <a:schemeClr val="tx2"/>
          </a:solidFill>
          <a:latin typeface="Arial" pitchFamily="34" charset="0"/>
        </a:defRPr>
      </a:lvl7pPr>
      <a:lvl8pPr marL="1371566" algn="ctr" rtl="0" fontAlgn="base">
        <a:spcBef>
          <a:spcPct val="0"/>
        </a:spcBef>
        <a:spcAft>
          <a:spcPct val="0"/>
        </a:spcAft>
        <a:defRPr sz="4400">
          <a:solidFill>
            <a:schemeClr val="tx2"/>
          </a:solidFill>
          <a:latin typeface="Arial" pitchFamily="34" charset="0"/>
        </a:defRPr>
      </a:lvl8pPr>
      <a:lvl9pPr marL="1828754" algn="ctr" rtl="0" fontAlgn="base">
        <a:spcBef>
          <a:spcPct val="0"/>
        </a:spcBef>
        <a:spcAft>
          <a:spcPct val="0"/>
        </a:spcAft>
        <a:defRPr sz="4400">
          <a:solidFill>
            <a:schemeClr val="tx2"/>
          </a:solidFill>
          <a:latin typeface="Arial" pitchFamily="34" charset="0"/>
        </a:defRPr>
      </a:lvl9pPr>
    </p:titleStyle>
    <p:bodyStyle>
      <a:lvl1pPr marL="342892" indent="-342892" algn="l" rtl="0" eaLnBrk="0" fontAlgn="base" hangingPunct="0">
        <a:spcBef>
          <a:spcPct val="20000"/>
        </a:spcBef>
        <a:spcAft>
          <a:spcPct val="0"/>
        </a:spcAft>
        <a:buChar char="•"/>
        <a:defRPr sz="3200">
          <a:solidFill>
            <a:schemeClr val="tx1"/>
          </a:solidFill>
          <a:latin typeface="+mn-lt"/>
          <a:ea typeface="+mn-ea"/>
          <a:cs typeface="+mn-cs"/>
        </a:defRPr>
      </a:lvl1pPr>
      <a:lvl2pPr marL="742931" indent="-285743" algn="l" rtl="0" eaLnBrk="0" fontAlgn="base" hangingPunct="0">
        <a:spcBef>
          <a:spcPct val="20000"/>
        </a:spcBef>
        <a:spcAft>
          <a:spcPct val="0"/>
        </a:spcAft>
        <a:buChar char="–"/>
        <a:defRPr sz="2800">
          <a:solidFill>
            <a:schemeClr val="tx1"/>
          </a:solidFill>
          <a:latin typeface="+mn-lt"/>
        </a:defRPr>
      </a:lvl2pPr>
      <a:lvl3pPr marL="1142972"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8"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5"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jpeg"/><Relationship Id="rId18" Type="http://schemas.openxmlformats.org/officeDocument/2006/relationships/image" Target="../media/image50.jpeg"/><Relationship Id="rId3" Type="http://schemas.openxmlformats.org/officeDocument/2006/relationships/image" Target="../media/image35.png"/><Relationship Id="rId7" Type="http://schemas.openxmlformats.org/officeDocument/2006/relationships/image" Target="../media/image39.GIF"/><Relationship Id="rId12" Type="http://schemas.openxmlformats.org/officeDocument/2006/relationships/image" Target="../media/image44.GIF"/><Relationship Id="rId17" Type="http://schemas.openxmlformats.org/officeDocument/2006/relationships/image" Target="../media/image49.jpeg"/><Relationship Id="rId2" Type="http://schemas.openxmlformats.org/officeDocument/2006/relationships/notesSlide" Target="../notesSlides/notesSlide2.xml"/><Relationship Id="rId16" Type="http://schemas.openxmlformats.org/officeDocument/2006/relationships/image" Target="../media/image48.jpeg"/><Relationship Id="rId1" Type="http://schemas.openxmlformats.org/officeDocument/2006/relationships/slideLayout" Target="../slideLayouts/slideLayout78.xml"/><Relationship Id="rId6" Type="http://schemas.openxmlformats.org/officeDocument/2006/relationships/image" Target="../media/image38.GIF"/><Relationship Id="rId11" Type="http://schemas.openxmlformats.org/officeDocument/2006/relationships/image" Target="../media/image43.GIF"/><Relationship Id="rId5" Type="http://schemas.openxmlformats.org/officeDocument/2006/relationships/image" Target="../media/image37.GIF"/><Relationship Id="rId15" Type="http://schemas.openxmlformats.org/officeDocument/2006/relationships/image" Target="../media/image47.jpeg"/><Relationship Id="rId10" Type="http://schemas.openxmlformats.org/officeDocument/2006/relationships/image" Target="../media/image42.GIF"/><Relationship Id="rId19" Type="http://schemas.openxmlformats.org/officeDocument/2006/relationships/image" Target="../media/image51.jpeg"/><Relationship Id="rId4" Type="http://schemas.openxmlformats.org/officeDocument/2006/relationships/image" Target="../media/image36.jpeg"/><Relationship Id="rId9" Type="http://schemas.openxmlformats.org/officeDocument/2006/relationships/image" Target="../media/image41.GIF"/><Relationship Id="rId1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t="18877" b="18877"/>
          <a:stretch>
            <a:fillRect/>
          </a:stretch>
        </p:blipFill>
        <p:spPr/>
      </p:pic>
      <p:sp>
        <p:nvSpPr>
          <p:cNvPr id="9" name="Text Placeholder 8"/>
          <p:cNvSpPr>
            <a:spLocks noGrp="1"/>
          </p:cNvSpPr>
          <p:nvPr>
            <p:ph type="body" sz="quarter" idx="20"/>
          </p:nvPr>
        </p:nvSpPr>
        <p:spPr/>
        <p:txBody>
          <a:bodyPr/>
          <a:lstStyle/>
          <a:p>
            <a:pPr algn="ctr"/>
            <a:r>
              <a:rPr lang="en-US" dirty="0" smtClean="0">
                <a:solidFill>
                  <a:schemeClr val="bg1"/>
                </a:solidFill>
                <a:latin typeface="Arial" panose="020B0604020202020204" pitchFamily="34" charset="0"/>
              </a:rPr>
              <a:t>Satellite and Information Service</a:t>
            </a:r>
            <a:endParaRPr lang="en-US" dirty="0">
              <a:solidFill>
                <a:schemeClr val="bg1"/>
              </a:solidFill>
              <a:latin typeface="Arial" panose="020B0604020202020204" pitchFamily="34" charset="0"/>
            </a:endParaRPr>
          </a:p>
        </p:txBody>
      </p:sp>
      <p:sp>
        <p:nvSpPr>
          <p:cNvPr id="11" name="Text Placeholder 10"/>
          <p:cNvSpPr>
            <a:spLocks noGrp="1"/>
          </p:cNvSpPr>
          <p:nvPr>
            <p:ph type="body" sz="quarter" idx="22"/>
          </p:nvPr>
        </p:nvSpPr>
        <p:spPr>
          <a:xfrm>
            <a:off x="2507942" y="369904"/>
            <a:ext cx="6096000" cy="2667000"/>
          </a:xfrm>
        </p:spPr>
        <p:txBody>
          <a:bodyPr>
            <a:normAutofit/>
          </a:bodyPr>
          <a:lstStyle/>
          <a:p>
            <a:r>
              <a:rPr lang="en-US" sz="4000" dirty="0" smtClean="0">
                <a:effectLst>
                  <a:outerShdw blurRad="38100" dist="38100" dir="2700000" algn="tl">
                    <a:srgbClr val="000000">
                      <a:alpha val="43137"/>
                    </a:srgbClr>
                  </a:outerShdw>
                </a:effectLst>
              </a:rPr>
              <a:t>National Environmental Satellite, Data, and Information Service (NESDIS)</a:t>
            </a:r>
            <a:endParaRPr lang="en-US" sz="4000" dirty="0">
              <a:effectLst>
                <a:outerShdw blurRad="38100" dist="38100" dir="2700000" algn="tl">
                  <a:srgbClr val="000000">
                    <a:alpha val="43137"/>
                  </a:srgbClr>
                </a:outerShdw>
              </a:effectLst>
            </a:endParaRPr>
          </a:p>
        </p:txBody>
      </p:sp>
      <p:sp>
        <p:nvSpPr>
          <p:cNvPr id="3" name="Text Placeholder 2"/>
          <p:cNvSpPr>
            <a:spLocks noGrp="1"/>
          </p:cNvSpPr>
          <p:nvPr>
            <p:ph type="body" sz="quarter" idx="24"/>
          </p:nvPr>
        </p:nvSpPr>
        <p:spPr/>
        <p:txBody>
          <a:bodyPr/>
          <a:lstStyle/>
          <a:p>
            <a:r>
              <a:rPr lang="en-US" dirty="0" smtClean="0"/>
              <a:t>Tim Schmit, ASPB member</a:t>
            </a:r>
            <a:endParaRPr lang="en-US" dirty="0"/>
          </a:p>
          <a:p>
            <a:r>
              <a:rPr lang="en-US" dirty="0" smtClean="0"/>
              <a:t>GOES Imagery (new capabilities)</a:t>
            </a:r>
            <a:endParaRPr lang="en-US" dirty="0"/>
          </a:p>
        </p:txBody>
      </p:sp>
    </p:spTree>
    <p:extLst>
      <p:ext uri="{BB962C8B-B14F-4D97-AF65-F5344CB8AC3E}">
        <p14:creationId xmlns:p14="http://schemas.microsoft.com/office/powerpoint/2010/main" val="1948294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NOAA at </a:t>
            </a:r>
            <a:r>
              <a:rPr lang="en-US" sz="3600" dirty="0" smtClean="0"/>
              <a:t>UW/CIMSS</a:t>
            </a:r>
            <a:endParaRPr lang="en-US" sz="3600" dirty="0"/>
          </a:p>
        </p:txBody>
      </p:sp>
      <p:sp>
        <p:nvSpPr>
          <p:cNvPr id="4" name="Text Placeholder 3"/>
          <p:cNvSpPr>
            <a:spLocks noGrp="1"/>
          </p:cNvSpPr>
          <p:nvPr>
            <p:ph idx="1"/>
          </p:nvPr>
        </p:nvSpPr>
        <p:spPr>
          <a:xfrm>
            <a:off x="752888" y="1219200"/>
            <a:ext cx="8467894" cy="5516647"/>
          </a:xfrm>
        </p:spPr>
        <p:txBody>
          <a:bodyPr>
            <a:normAutofit fontScale="85000" lnSpcReduction="20000"/>
          </a:bodyPr>
          <a:lstStyle/>
          <a:p>
            <a:pPr marL="203200" indent="0">
              <a:buNone/>
            </a:pPr>
            <a:r>
              <a:rPr lang="en-US" sz="2400" dirty="0" smtClean="0"/>
              <a:t>NOAA ASPB, along with CIMSS, makes significant </a:t>
            </a:r>
            <a:r>
              <a:rPr lang="en-US" sz="2400" dirty="0"/>
              <a:t>contributions </a:t>
            </a:r>
            <a:endParaRPr lang="en-US" sz="2400" dirty="0" smtClean="0"/>
          </a:p>
          <a:p>
            <a:pPr marL="203200" indent="0">
              <a:buNone/>
            </a:pPr>
            <a:r>
              <a:rPr lang="en-US" sz="2400" dirty="0" smtClean="0"/>
              <a:t>1</a:t>
            </a:r>
            <a:r>
              <a:rPr lang="en-US" sz="2400" dirty="0"/>
              <a:t>). Satellite </a:t>
            </a:r>
            <a:r>
              <a:rPr lang="en-US" sz="2400" b="1" dirty="0"/>
              <a:t>mission planning</a:t>
            </a:r>
            <a:r>
              <a:rPr lang="en-US" sz="2400" dirty="0"/>
              <a:t>, </a:t>
            </a:r>
            <a:endParaRPr lang="en-US" sz="2400" dirty="0" smtClean="0"/>
          </a:p>
          <a:p>
            <a:pPr marL="203200" indent="0">
              <a:buNone/>
            </a:pPr>
            <a:r>
              <a:rPr lang="en-US" sz="2400" dirty="0" smtClean="0"/>
              <a:t>2</a:t>
            </a:r>
            <a:r>
              <a:rPr lang="en-US" sz="2400" dirty="0"/>
              <a:t>). Satellite </a:t>
            </a:r>
            <a:r>
              <a:rPr lang="en-US" sz="2400" b="1" dirty="0"/>
              <a:t>sensor calibration</a:t>
            </a:r>
            <a:r>
              <a:rPr lang="en-US" sz="2400" dirty="0"/>
              <a:t>, </a:t>
            </a:r>
            <a:endParaRPr lang="en-US" sz="2400" dirty="0" smtClean="0"/>
          </a:p>
          <a:p>
            <a:pPr marL="203200" indent="0">
              <a:buNone/>
            </a:pPr>
            <a:r>
              <a:rPr lang="en-US" sz="2400" dirty="0" smtClean="0"/>
              <a:t>3</a:t>
            </a:r>
            <a:r>
              <a:rPr lang="en-US" sz="2400" dirty="0"/>
              <a:t>). Satellite </a:t>
            </a:r>
            <a:r>
              <a:rPr lang="en-US" sz="2400" b="1" dirty="0"/>
              <a:t>product development and validation</a:t>
            </a:r>
            <a:r>
              <a:rPr lang="en-US" sz="2400" dirty="0"/>
              <a:t>, including many GOES-R and JPSS products, </a:t>
            </a:r>
            <a:endParaRPr lang="en-US" sz="2400" dirty="0" smtClean="0"/>
          </a:p>
          <a:p>
            <a:pPr marL="203200" indent="0">
              <a:buNone/>
            </a:pPr>
            <a:r>
              <a:rPr lang="en-US" sz="2400" dirty="0" smtClean="0"/>
              <a:t>4</a:t>
            </a:r>
            <a:r>
              <a:rPr lang="en-US" sz="2400" dirty="0"/>
              <a:t>). Satellite-based </a:t>
            </a:r>
            <a:r>
              <a:rPr lang="en-US" sz="2400" b="1" dirty="0"/>
              <a:t>Climate Data Records </a:t>
            </a:r>
            <a:r>
              <a:rPr lang="en-US" sz="2400" dirty="0"/>
              <a:t>and analysis, </a:t>
            </a:r>
            <a:endParaRPr lang="en-US" sz="2400" dirty="0" smtClean="0"/>
          </a:p>
          <a:p>
            <a:pPr marL="203200" indent="0">
              <a:buNone/>
            </a:pPr>
            <a:r>
              <a:rPr lang="en-US" sz="2400" dirty="0" smtClean="0"/>
              <a:t>5</a:t>
            </a:r>
            <a:r>
              <a:rPr lang="en-US" sz="2400" dirty="0"/>
              <a:t>). </a:t>
            </a:r>
            <a:r>
              <a:rPr lang="en-US" sz="2400" b="1" dirty="0"/>
              <a:t>Nowcasting applications</a:t>
            </a:r>
            <a:r>
              <a:rPr lang="en-US" sz="2400" dirty="0"/>
              <a:t> for improving advisories, warnings, and aviation support, </a:t>
            </a:r>
            <a:endParaRPr lang="en-US" sz="2400" dirty="0" smtClean="0"/>
          </a:p>
          <a:p>
            <a:pPr marL="203200" indent="0">
              <a:buNone/>
            </a:pPr>
            <a:r>
              <a:rPr lang="en-US" sz="2400" dirty="0" smtClean="0"/>
              <a:t>6</a:t>
            </a:r>
            <a:r>
              <a:rPr lang="en-US" sz="2400" dirty="0"/>
              <a:t>). Proving </a:t>
            </a:r>
            <a:r>
              <a:rPr lang="en-US" sz="2400" dirty="0" smtClean="0"/>
              <a:t>Grounds, education, outreach </a:t>
            </a:r>
            <a:r>
              <a:rPr lang="en-US" sz="2400" dirty="0"/>
              <a:t>and </a:t>
            </a:r>
            <a:r>
              <a:rPr lang="en-US" sz="2400" b="1" dirty="0"/>
              <a:t>user training</a:t>
            </a:r>
            <a:r>
              <a:rPr lang="en-US" sz="2400" dirty="0"/>
              <a:t>, </a:t>
            </a:r>
            <a:endParaRPr lang="en-US" sz="2400" dirty="0" smtClean="0"/>
          </a:p>
          <a:p>
            <a:pPr marL="203200" indent="0">
              <a:buNone/>
            </a:pPr>
            <a:r>
              <a:rPr lang="en-US" sz="2400" dirty="0" smtClean="0"/>
              <a:t>7</a:t>
            </a:r>
            <a:r>
              <a:rPr lang="en-US" sz="2400" dirty="0"/>
              <a:t>). </a:t>
            </a:r>
            <a:r>
              <a:rPr lang="en-US" sz="2400" b="1" dirty="0"/>
              <a:t>NWP support </a:t>
            </a:r>
            <a:endParaRPr lang="en-US" sz="2400" b="1" dirty="0" smtClean="0"/>
          </a:p>
          <a:p>
            <a:pPr marL="203200" indent="0">
              <a:buNone/>
            </a:pPr>
            <a:r>
              <a:rPr lang="en-US" sz="2400" b="1" dirty="0"/>
              <a:t>	</a:t>
            </a:r>
            <a:r>
              <a:rPr lang="en-US" sz="2400" dirty="0" smtClean="0"/>
              <a:t>- </a:t>
            </a:r>
            <a:r>
              <a:rPr lang="en-US" sz="2400" dirty="0"/>
              <a:t>current: satellite products for data assimilation, </a:t>
            </a:r>
            <a:endParaRPr lang="en-US" sz="2400" dirty="0" smtClean="0"/>
          </a:p>
          <a:p>
            <a:pPr marL="203200" indent="0">
              <a:buNone/>
            </a:pPr>
            <a:r>
              <a:rPr lang="en-US" sz="2400" dirty="0" smtClean="0"/>
              <a:t>	- past</a:t>
            </a:r>
            <a:r>
              <a:rPr lang="en-US" sz="2400" dirty="0"/>
              <a:t>: </a:t>
            </a:r>
            <a:r>
              <a:rPr lang="en-US" sz="2400" dirty="0" smtClean="0"/>
              <a:t>data </a:t>
            </a:r>
            <a:r>
              <a:rPr lang="en-US" sz="2400" dirty="0"/>
              <a:t>assimilation and model development </a:t>
            </a:r>
            <a:r>
              <a:rPr lang="en-US" sz="2400" dirty="0" smtClean="0"/>
              <a:t>work, </a:t>
            </a:r>
          </a:p>
          <a:p>
            <a:pPr marL="203200" indent="0">
              <a:buNone/>
            </a:pPr>
            <a:r>
              <a:rPr lang="en-US" sz="2400" dirty="0" smtClean="0"/>
              <a:t>8</a:t>
            </a:r>
            <a:r>
              <a:rPr lang="en-US" sz="2400" dirty="0"/>
              <a:t>). </a:t>
            </a:r>
            <a:r>
              <a:rPr lang="en-US" sz="2400" b="1" dirty="0"/>
              <a:t>International</a:t>
            </a:r>
            <a:r>
              <a:rPr lang="en-US" sz="2400" dirty="0"/>
              <a:t> expert </a:t>
            </a:r>
            <a:r>
              <a:rPr lang="en-US" sz="2400" dirty="0" smtClean="0"/>
              <a:t>panels</a:t>
            </a:r>
          </a:p>
          <a:p>
            <a:pPr marL="203200" indent="0">
              <a:buNone/>
            </a:pPr>
            <a:r>
              <a:rPr lang="en-US" sz="2400" dirty="0" smtClean="0"/>
              <a:t>9). Other</a:t>
            </a:r>
          </a:p>
          <a:p>
            <a:pPr marL="203200" indent="0">
              <a:buNone/>
            </a:pPr>
            <a:r>
              <a:rPr lang="en-US" sz="2400" dirty="0"/>
              <a:t>	</a:t>
            </a:r>
            <a:r>
              <a:rPr lang="en-US" sz="2400" dirty="0" smtClean="0"/>
              <a:t>- Weather </a:t>
            </a:r>
            <a:r>
              <a:rPr lang="en-US" sz="2400" dirty="0"/>
              <a:t>Improvement Act </a:t>
            </a:r>
            <a:endParaRPr lang="en-US" sz="2400" dirty="0" smtClean="0"/>
          </a:p>
          <a:p>
            <a:pPr marL="203200" indent="0">
              <a:buNone/>
            </a:pPr>
            <a:r>
              <a:rPr lang="en-US" sz="2400" dirty="0"/>
              <a:t>	</a:t>
            </a:r>
            <a:r>
              <a:rPr lang="en-US" sz="2400" dirty="0" smtClean="0"/>
              <a:t>- </a:t>
            </a:r>
            <a:r>
              <a:rPr lang="en-US" sz="2400" b="1" dirty="0" smtClean="0"/>
              <a:t>GOES-17</a:t>
            </a:r>
            <a:r>
              <a:rPr lang="en-US" sz="2400" dirty="0" smtClean="0"/>
              <a:t> ABI Issues</a:t>
            </a:r>
            <a:endParaRPr lang="en-US" sz="2400" dirty="0"/>
          </a:p>
          <a:p>
            <a:pPr marL="203200" indent="0">
              <a:buNone/>
            </a:pPr>
            <a:r>
              <a:rPr lang="en-US" dirty="0"/>
              <a:t/>
            </a:r>
            <a:br>
              <a:rPr lang="en-US" dirty="0"/>
            </a:br>
            <a:endParaRPr lang="en-US" dirty="0"/>
          </a:p>
          <a:p>
            <a:endParaRPr lang="en-US" dirty="0"/>
          </a:p>
        </p:txBody>
      </p:sp>
    </p:spTree>
    <p:extLst>
      <p:ext uri="{BB962C8B-B14F-4D97-AF65-F5344CB8AC3E}">
        <p14:creationId xmlns:p14="http://schemas.microsoft.com/office/powerpoint/2010/main" val="3458207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4991" t="9730" r="21782" b="13599"/>
          <a:stretch/>
        </p:blipFill>
        <p:spPr>
          <a:xfrm>
            <a:off x="6988909" y="4521468"/>
            <a:ext cx="1928798" cy="188105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973" t="9234" r="6569" b="7604"/>
          <a:stretch/>
        </p:blipFill>
        <p:spPr>
          <a:xfrm>
            <a:off x="4840355" y="4514964"/>
            <a:ext cx="1962357" cy="1887560"/>
          </a:xfrm>
          <a:prstGeom prst="rect">
            <a:avLst/>
          </a:prstGeom>
        </p:spPr>
      </p:pic>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b="2973"/>
          <a:stretch/>
        </p:blipFill>
        <p:spPr>
          <a:xfrm>
            <a:off x="1871794" y="3248141"/>
            <a:ext cx="1259099" cy="1221668"/>
          </a:xfrm>
          <a:prstGeom prst="rect">
            <a:avLst/>
          </a:prstGeom>
        </p:spPr>
      </p:pic>
      <p:pic>
        <p:nvPicPr>
          <p:cNvPr id="35"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b="3226"/>
          <a:stretch/>
        </p:blipFill>
        <p:spPr>
          <a:xfrm>
            <a:off x="3342133" y="3250274"/>
            <a:ext cx="1268489" cy="1227561"/>
          </a:xfrm>
          <a:prstGeom prst="rect">
            <a:avLst/>
          </a:prstGeom>
        </p:spPr>
      </p:pic>
      <p:pic>
        <p:nvPicPr>
          <p:cNvPr id="36" name="Picture 35"/>
          <p:cNvPicPr>
            <a:picLocks noChangeAspect="1"/>
          </p:cNvPicPr>
          <p:nvPr/>
        </p:nvPicPr>
        <p:blipFill rotWithShape="1">
          <a:blip r:embed="rId7" cstate="print">
            <a:extLst>
              <a:ext uri="{28A0092B-C50C-407E-A947-70E740481C1C}">
                <a14:useLocalDpi xmlns:a14="http://schemas.microsoft.com/office/drawing/2010/main" val="0"/>
              </a:ext>
            </a:extLst>
          </a:blip>
          <a:srcRect b="2899"/>
          <a:stretch/>
        </p:blipFill>
        <p:spPr>
          <a:xfrm>
            <a:off x="4805977" y="3262476"/>
            <a:ext cx="1268489" cy="1231720"/>
          </a:xfrm>
          <a:prstGeom prst="rect">
            <a:avLst/>
          </a:prstGeom>
        </p:spPr>
      </p:pic>
      <p:pic>
        <p:nvPicPr>
          <p:cNvPr id="37" name="Picture 36"/>
          <p:cNvPicPr>
            <a:picLocks noChangeAspect="1"/>
          </p:cNvPicPr>
          <p:nvPr/>
        </p:nvPicPr>
        <p:blipFill rotWithShape="1">
          <a:blip r:embed="rId8" cstate="print">
            <a:extLst>
              <a:ext uri="{28A0092B-C50C-407E-A947-70E740481C1C}">
                <a14:useLocalDpi xmlns:a14="http://schemas.microsoft.com/office/drawing/2010/main" val="0"/>
              </a:ext>
            </a:extLst>
          </a:blip>
          <a:srcRect b="4546"/>
          <a:stretch/>
        </p:blipFill>
        <p:spPr>
          <a:xfrm>
            <a:off x="6286270" y="3248140"/>
            <a:ext cx="1268489" cy="1210829"/>
          </a:xfrm>
          <a:prstGeom prst="rect">
            <a:avLst/>
          </a:prstGeom>
        </p:spPr>
      </p:pic>
      <p:pic>
        <p:nvPicPr>
          <p:cNvPr id="38" name="Picture 37"/>
          <p:cNvPicPr>
            <a:picLocks noChangeAspect="1"/>
          </p:cNvPicPr>
          <p:nvPr/>
        </p:nvPicPr>
        <p:blipFill rotWithShape="1">
          <a:blip r:embed="rId9" cstate="print">
            <a:extLst>
              <a:ext uri="{28A0092B-C50C-407E-A947-70E740481C1C}">
                <a14:useLocalDpi xmlns:a14="http://schemas.microsoft.com/office/drawing/2010/main" val="0"/>
              </a:ext>
            </a:extLst>
          </a:blip>
          <a:srcRect b="4813"/>
          <a:stretch/>
        </p:blipFill>
        <p:spPr>
          <a:xfrm>
            <a:off x="7739511" y="3236754"/>
            <a:ext cx="1268489" cy="1207439"/>
          </a:xfrm>
          <a:prstGeom prst="rect">
            <a:avLst/>
          </a:prstGeom>
        </p:spPr>
      </p:pic>
      <p:pic>
        <p:nvPicPr>
          <p:cNvPr id="39" name="Picture 38"/>
          <p:cNvPicPr>
            <a:picLocks noChangeAspect="1"/>
          </p:cNvPicPr>
          <p:nvPr/>
        </p:nvPicPr>
        <p:blipFill rotWithShape="1">
          <a:blip r:embed="rId10" cstate="print">
            <a:extLst>
              <a:ext uri="{28A0092B-C50C-407E-A947-70E740481C1C}">
                <a14:useLocalDpi xmlns:a14="http://schemas.microsoft.com/office/drawing/2010/main" val="0"/>
              </a:ext>
            </a:extLst>
          </a:blip>
          <a:srcRect b="5009"/>
          <a:stretch/>
        </p:blipFill>
        <p:spPr>
          <a:xfrm>
            <a:off x="305106" y="4724971"/>
            <a:ext cx="1268489" cy="1204949"/>
          </a:xfrm>
          <a:prstGeom prst="rect">
            <a:avLst/>
          </a:prstGeom>
        </p:spPr>
      </p:pic>
      <p:pic>
        <p:nvPicPr>
          <p:cNvPr id="40" name="Picture 39"/>
          <p:cNvPicPr>
            <a:picLocks noChangeAspect="1"/>
          </p:cNvPicPr>
          <p:nvPr/>
        </p:nvPicPr>
        <p:blipFill rotWithShape="1">
          <a:blip r:embed="rId11" cstate="print">
            <a:extLst>
              <a:ext uri="{28A0092B-C50C-407E-A947-70E740481C1C}">
                <a14:useLocalDpi xmlns:a14="http://schemas.microsoft.com/office/drawing/2010/main" val="0"/>
              </a:ext>
            </a:extLst>
          </a:blip>
          <a:srcRect b="4578"/>
          <a:stretch/>
        </p:blipFill>
        <p:spPr>
          <a:xfrm>
            <a:off x="1818695" y="4719497"/>
            <a:ext cx="1268489" cy="1210422"/>
          </a:xfrm>
          <a:prstGeom prst="rect">
            <a:avLst/>
          </a:prstGeom>
        </p:spPr>
      </p:pic>
      <p:pic>
        <p:nvPicPr>
          <p:cNvPr id="41" name="Picture 40"/>
          <p:cNvPicPr>
            <a:picLocks noChangeAspect="1"/>
          </p:cNvPicPr>
          <p:nvPr/>
        </p:nvPicPr>
        <p:blipFill rotWithShape="1">
          <a:blip r:embed="rId12" cstate="print">
            <a:extLst>
              <a:ext uri="{28A0092B-C50C-407E-A947-70E740481C1C}">
                <a14:useLocalDpi xmlns:a14="http://schemas.microsoft.com/office/drawing/2010/main" val="0"/>
              </a:ext>
            </a:extLst>
          </a:blip>
          <a:srcRect b="5749"/>
          <a:stretch/>
        </p:blipFill>
        <p:spPr>
          <a:xfrm>
            <a:off x="3350060" y="4695398"/>
            <a:ext cx="1268489" cy="1195558"/>
          </a:xfrm>
          <a:prstGeom prst="rect">
            <a:avLst/>
          </a:prstGeom>
        </p:spPr>
      </p:pic>
      <p:pic>
        <p:nvPicPr>
          <p:cNvPr id="6" name="Picture 5" descr="FD_GOES-6_VIS_MED_BIG_NOMAP_11-Sep-1984_2100_UTC_4by4.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39511" y="1814970"/>
            <a:ext cx="1233726" cy="1233726"/>
          </a:xfrm>
          <a:prstGeom prst="rect">
            <a:avLst/>
          </a:prstGeom>
        </p:spPr>
      </p:pic>
      <p:pic>
        <p:nvPicPr>
          <p:cNvPr id="10" name="Picture 9" descr="FD_GOES-7_VIS_MED_BIG_NOMAP_22-Apr-1989_1801_UTC_4by4.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5106" y="3248141"/>
            <a:ext cx="1233726" cy="1233726"/>
          </a:xfrm>
          <a:prstGeom prst="rect">
            <a:avLst/>
          </a:prstGeom>
        </p:spPr>
      </p:pic>
      <p:pic>
        <p:nvPicPr>
          <p:cNvPr id="14" name="Picture 13" descr="FD_GOES-5_VIS_MED_BIG_NOMAP_18-Aug-1983_1801_UTC_4by4.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67669" y="1826357"/>
            <a:ext cx="1233726" cy="1233726"/>
          </a:xfrm>
          <a:prstGeom prst="rect">
            <a:avLst/>
          </a:prstGeom>
        </p:spPr>
      </p:pic>
      <p:pic>
        <p:nvPicPr>
          <p:cNvPr id="11" name="Picture 10" descr="FD_GOES-1_VIS_MED_BIG_NOMAP_10-Apr-1979_0700_UTC_4by4.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5106" y="1798986"/>
            <a:ext cx="1233726" cy="1233726"/>
          </a:xfrm>
          <a:prstGeom prst="rect">
            <a:avLst/>
          </a:prstGeom>
        </p:spPr>
      </p:pic>
      <p:pic>
        <p:nvPicPr>
          <p:cNvPr id="12" name="Picture 11" descr="FD_GOES-3_VIS_MED_BIG_NOMAP_07-Aug-1980_1745_UTC_4by4.jp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50060" y="1798986"/>
            <a:ext cx="1233726" cy="1233726"/>
          </a:xfrm>
          <a:prstGeom prst="rect">
            <a:avLst/>
          </a:prstGeom>
        </p:spPr>
      </p:pic>
      <p:pic>
        <p:nvPicPr>
          <p:cNvPr id="13" name="Picture 12" descr="FD_GOES-4_VIS_MED_BIG_NOMAP_21-Sep-1982_1845_UTC_4by4.jp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840739" y="1814970"/>
            <a:ext cx="1233726" cy="1233726"/>
          </a:xfrm>
          <a:prstGeom prst="rect">
            <a:avLst/>
          </a:prstGeom>
        </p:spPr>
      </p:pic>
      <p:sp>
        <p:nvSpPr>
          <p:cNvPr id="157" name="Shape 157"/>
          <p:cNvSpPr>
            <a:spLocks noGrp="1"/>
          </p:cNvSpPr>
          <p:nvPr>
            <p:ph type="sldNum" sz="quarter" idx="4294967295"/>
          </p:nvPr>
        </p:nvSpPr>
        <p:spPr>
          <a:xfrm>
            <a:off x="8602081" y="6113970"/>
            <a:ext cx="285452" cy="224471"/>
          </a:xfrm>
          <a:prstGeom prst="rect">
            <a:avLst/>
          </a:prstGeom>
          <a:extLst>
            <a:ext uri="{C572A759-6A51-4108-AA02-DFA0A04FC94B}">
              <ma14:wrappingTextBoxFlag xmlns:ma14="http://schemas.microsoft.com/office/mac/drawingml/2011/main" xmlns="" val="1"/>
            </a:ext>
          </a:extLst>
        </p:spPr>
        <p:txBody>
          <a:bodyPr vert="horz" wrap="square" lIns="0" tIns="0" rIns="0" bIns="0" numCol="1" anchor="t" anchorCtr="0" compatLnSpc="1">
            <a:prstTxWarp prst="textNoShape">
              <a:avLst/>
            </a:prstTxWarp>
            <a:normAutofit/>
          </a:bodyPr>
          <a:lstStyle/>
          <a:p>
            <a:pPr defTabSz="685800">
              <a:defRPr sz="1800"/>
            </a:pPr>
            <a:fld id="{86CB4B4D-7CA3-9044-876B-883B54F8677D}" type="slidenum">
              <a:rPr sz="1200" kern="0">
                <a:solidFill>
                  <a:sysClr val="windowText" lastClr="000000"/>
                </a:solidFill>
                <a:latin typeface="Calibri"/>
                <a:sym typeface="Calibri"/>
              </a:rPr>
              <a:pPr defTabSz="685800">
                <a:defRPr sz="1800"/>
              </a:pPr>
              <a:t>3</a:t>
            </a:fld>
            <a:endParaRPr sz="1200" kern="0" dirty="0">
              <a:solidFill>
                <a:sysClr val="windowText" lastClr="000000"/>
              </a:solidFill>
              <a:latin typeface="Calibri"/>
              <a:sym typeface="Calibri"/>
            </a:endParaRPr>
          </a:p>
        </p:txBody>
      </p:sp>
      <p:pic>
        <p:nvPicPr>
          <p:cNvPr id="7" name="Picture 6" descr="FD_GOES-2_VIS_MED_BIG_NOMAP_04-Sep-1978_1730_UTC_4by4.JP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69996" y="1798986"/>
            <a:ext cx="1233726" cy="1233726"/>
          </a:xfrm>
          <a:prstGeom prst="rect">
            <a:avLst/>
          </a:prstGeom>
        </p:spPr>
      </p:pic>
      <p:sp>
        <p:nvSpPr>
          <p:cNvPr id="3" name="TextBox 2"/>
          <p:cNvSpPr txBox="1"/>
          <p:nvPr/>
        </p:nvSpPr>
        <p:spPr>
          <a:xfrm>
            <a:off x="2055928" y="2159959"/>
            <a:ext cx="704037"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GOES-2</a:t>
            </a:r>
          </a:p>
          <a:p>
            <a:pPr defTabSz="685800" latinLnBrk="1" hangingPunct="0">
              <a:defRPr/>
            </a:pPr>
            <a:r>
              <a:rPr lang="en-US" sz="1350" kern="0" dirty="0">
                <a:solidFill>
                  <a:srgbClr val="FFFF00"/>
                </a:solidFill>
                <a:latin typeface="Rockwell"/>
                <a:ea typeface="Rockwell"/>
                <a:cs typeface="Rockwell"/>
                <a:sym typeface="Rockwell"/>
              </a:rPr>
              <a:t>(1977)</a:t>
            </a:r>
            <a:endParaRPr lang="en-US" sz="1350" kern="0" dirty="0">
              <a:solidFill>
                <a:srgbClr val="FFFF00"/>
              </a:solidFill>
              <a:latin typeface="Rockwell"/>
              <a:ea typeface="Rockwell"/>
              <a:cs typeface="Rockwell"/>
              <a:sym typeface="Rockwell"/>
            </a:endParaRPr>
          </a:p>
        </p:txBody>
      </p:sp>
      <p:sp>
        <p:nvSpPr>
          <p:cNvPr id="19" name="TextBox 18"/>
          <p:cNvSpPr txBox="1"/>
          <p:nvPr/>
        </p:nvSpPr>
        <p:spPr>
          <a:xfrm>
            <a:off x="521756" y="2159959"/>
            <a:ext cx="704037"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a:t>
            </a:r>
          </a:p>
          <a:p>
            <a:pPr defTabSz="685800" latinLnBrk="1" hangingPunct="0">
              <a:defRPr/>
            </a:pPr>
            <a:r>
              <a:rPr lang="en-US" sz="1350" kern="0" dirty="0">
                <a:solidFill>
                  <a:srgbClr val="FFFF00"/>
                </a:solidFill>
                <a:latin typeface="Rockwell"/>
                <a:ea typeface="Rockwell"/>
                <a:cs typeface="Rockwell"/>
                <a:sym typeface="Rockwell"/>
              </a:rPr>
              <a:t>(1975)</a:t>
            </a:r>
            <a:endParaRPr lang="en-US" sz="1350" kern="0" dirty="0">
              <a:solidFill>
                <a:srgbClr val="FFFF00"/>
              </a:solidFill>
              <a:latin typeface="Rockwell"/>
              <a:ea typeface="Rockwell"/>
              <a:cs typeface="Rockwell"/>
              <a:sym typeface="Rockwell"/>
            </a:endParaRPr>
          </a:p>
        </p:txBody>
      </p:sp>
      <p:sp>
        <p:nvSpPr>
          <p:cNvPr id="20" name="TextBox 19"/>
          <p:cNvSpPr txBox="1"/>
          <p:nvPr/>
        </p:nvSpPr>
        <p:spPr>
          <a:xfrm>
            <a:off x="3548686" y="2159959"/>
            <a:ext cx="704037"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GOES-3</a:t>
            </a:r>
          </a:p>
          <a:p>
            <a:pPr defTabSz="685800" latinLnBrk="1" hangingPunct="0">
              <a:defRPr/>
            </a:pPr>
            <a:r>
              <a:rPr lang="en-US" sz="1350" kern="0" dirty="0">
                <a:solidFill>
                  <a:srgbClr val="FFFF00"/>
                </a:solidFill>
                <a:latin typeface="Rockwell"/>
                <a:ea typeface="Rockwell"/>
                <a:cs typeface="Rockwell"/>
                <a:sym typeface="Rockwell"/>
              </a:rPr>
              <a:t>(1978)</a:t>
            </a:r>
            <a:endParaRPr lang="en-US" sz="1350" kern="0" dirty="0">
              <a:solidFill>
                <a:srgbClr val="FFFF00"/>
              </a:solidFill>
              <a:latin typeface="Rockwell"/>
              <a:ea typeface="Rockwell"/>
              <a:cs typeface="Rockwell"/>
              <a:sym typeface="Rockwell"/>
            </a:endParaRPr>
          </a:p>
        </p:txBody>
      </p:sp>
      <p:sp>
        <p:nvSpPr>
          <p:cNvPr id="21" name="TextBox 20"/>
          <p:cNvSpPr txBox="1"/>
          <p:nvPr/>
        </p:nvSpPr>
        <p:spPr>
          <a:xfrm>
            <a:off x="4987353" y="2159959"/>
            <a:ext cx="704037" cy="6924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GOES-4</a:t>
            </a:r>
          </a:p>
          <a:p>
            <a:pPr defTabSz="685800" latinLnBrk="1" hangingPunct="0">
              <a:defRPr/>
            </a:pPr>
            <a:r>
              <a:rPr lang="en-US" sz="1350" kern="0" dirty="0">
                <a:solidFill>
                  <a:srgbClr val="FFFF00"/>
                </a:solidFill>
                <a:latin typeface="Rockwell"/>
                <a:ea typeface="Rockwell"/>
                <a:cs typeface="Rockwell"/>
                <a:sym typeface="Rockwell"/>
              </a:rPr>
              <a:t>(</a:t>
            </a:r>
            <a:r>
              <a:rPr lang="en-US" sz="1350" kern="0" dirty="0">
                <a:solidFill>
                  <a:srgbClr val="FFFF00"/>
                </a:solidFill>
                <a:latin typeface="Rockwell"/>
                <a:ea typeface="Rockwell"/>
                <a:cs typeface="Rockwell"/>
                <a:sym typeface="Rockwell"/>
              </a:rPr>
              <a:t>1980)</a:t>
            </a:r>
            <a:endParaRPr lang="en-US" sz="1350" kern="0" dirty="0">
              <a:solidFill>
                <a:srgbClr val="FFFF00"/>
              </a:solidFill>
              <a:latin typeface="Rockwell"/>
              <a:ea typeface="Rockwell"/>
              <a:cs typeface="Rockwell"/>
              <a:sym typeface="Rockwell"/>
            </a:endParaRPr>
          </a:p>
          <a:p>
            <a:pPr defTabSz="685800" latinLnBrk="1" hangingPunct="0">
              <a:defRPr/>
            </a:pPr>
            <a:endParaRPr lang="en-US" sz="1350" kern="0" dirty="0">
              <a:solidFill>
                <a:srgbClr val="FFFF00"/>
              </a:solidFill>
              <a:latin typeface="Rockwell"/>
              <a:ea typeface="Rockwell"/>
              <a:cs typeface="Rockwell"/>
              <a:sym typeface="Rockwell"/>
            </a:endParaRPr>
          </a:p>
        </p:txBody>
      </p:sp>
      <p:sp>
        <p:nvSpPr>
          <p:cNvPr id="25" name="TextBox 24"/>
          <p:cNvSpPr txBox="1"/>
          <p:nvPr/>
        </p:nvSpPr>
        <p:spPr>
          <a:xfrm>
            <a:off x="6543447" y="2159959"/>
            <a:ext cx="704037"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GOES-5</a:t>
            </a:r>
          </a:p>
          <a:p>
            <a:pPr defTabSz="685800" latinLnBrk="1" hangingPunct="0">
              <a:defRPr/>
            </a:pPr>
            <a:r>
              <a:rPr lang="en-US" sz="1350" kern="0" dirty="0">
                <a:solidFill>
                  <a:srgbClr val="FFFF00"/>
                </a:solidFill>
                <a:latin typeface="Rockwell"/>
                <a:ea typeface="Rockwell"/>
                <a:cs typeface="Rockwell"/>
                <a:sym typeface="Rockwell"/>
              </a:rPr>
              <a:t>(1981)</a:t>
            </a:r>
            <a:endParaRPr lang="en-US" sz="1350" kern="0" dirty="0">
              <a:solidFill>
                <a:srgbClr val="FFFF00"/>
              </a:solidFill>
              <a:latin typeface="Rockwell"/>
              <a:ea typeface="Rockwell"/>
              <a:cs typeface="Rockwell"/>
              <a:sym typeface="Rockwell"/>
            </a:endParaRPr>
          </a:p>
        </p:txBody>
      </p:sp>
      <p:sp>
        <p:nvSpPr>
          <p:cNvPr id="26" name="TextBox 25"/>
          <p:cNvSpPr txBox="1"/>
          <p:nvPr/>
        </p:nvSpPr>
        <p:spPr>
          <a:xfrm>
            <a:off x="7951892" y="2159959"/>
            <a:ext cx="704037"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GOES-6</a:t>
            </a:r>
          </a:p>
          <a:p>
            <a:pPr defTabSz="685800" latinLnBrk="1" hangingPunct="0">
              <a:defRPr/>
            </a:pPr>
            <a:r>
              <a:rPr lang="en-US" sz="1350" kern="0" dirty="0">
                <a:solidFill>
                  <a:srgbClr val="FFFF00"/>
                </a:solidFill>
                <a:latin typeface="Rockwell"/>
                <a:ea typeface="Rockwell"/>
                <a:cs typeface="Rockwell"/>
                <a:sym typeface="Rockwell"/>
              </a:rPr>
              <a:t>(1983)</a:t>
            </a:r>
            <a:endParaRPr lang="en-US" sz="1350" kern="0" dirty="0">
              <a:solidFill>
                <a:srgbClr val="FFFF00"/>
              </a:solidFill>
              <a:latin typeface="Rockwell"/>
              <a:ea typeface="Rockwell"/>
              <a:cs typeface="Rockwell"/>
              <a:sym typeface="Rockwell"/>
            </a:endParaRPr>
          </a:p>
        </p:txBody>
      </p:sp>
      <p:sp>
        <p:nvSpPr>
          <p:cNvPr id="27" name="TextBox 26"/>
          <p:cNvSpPr txBox="1"/>
          <p:nvPr/>
        </p:nvSpPr>
        <p:spPr>
          <a:xfrm>
            <a:off x="552274" y="3637942"/>
            <a:ext cx="704037"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GOES-7</a:t>
            </a:r>
          </a:p>
          <a:p>
            <a:pPr defTabSz="685800" latinLnBrk="1" hangingPunct="0">
              <a:defRPr/>
            </a:pPr>
            <a:r>
              <a:rPr lang="en-US" sz="1350" kern="0" dirty="0">
                <a:solidFill>
                  <a:srgbClr val="FFFF00"/>
                </a:solidFill>
                <a:latin typeface="Rockwell"/>
                <a:ea typeface="Rockwell"/>
                <a:cs typeface="Rockwell"/>
                <a:sym typeface="Rockwell"/>
              </a:rPr>
              <a:t>(1987)</a:t>
            </a:r>
            <a:endParaRPr lang="en-US" sz="1350" kern="0" dirty="0">
              <a:solidFill>
                <a:srgbClr val="FFFF00"/>
              </a:solidFill>
              <a:latin typeface="Rockwell"/>
              <a:ea typeface="Rockwell"/>
              <a:cs typeface="Rockwell"/>
              <a:sym typeface="Rockwell"/>
            </a:endParaRPr>
          </a:p>
        </p:txBody>
      </p:sp>
      <p:sp>
        <p:nvSpPr>
          <p:cNvPr id="28" name="TextBox 27"/>
          <p:cNvSpPr txBox="1"/>
          <p:nvPr/>
        </p:nvSpPr>
        <p:spPr>
          <a:xfrm>
            <a:off x="2086445" y="3637942"/>
            <a:ext cx="704037"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GOES-8</a:t>
            </a:r>
          </a:p>
          <a:p>
            <a:pPr defTabSz="685800" latinLnBrk="1" hangingPunct="0">
              <a:defRPr/>
            </a:pPr>
            <a:r>
              <a:rPr lang="en-US" sz="1350" kern="0" dirty="0">
                <a:solidFill>
                  <a:srgbClr val="FFFF00"/>
                </a:solidFill>
                <a:latin typeface="Rockwell"/>
                <a:ea typeface="Rockwell"/>
                <a:cs typeface="Rockwell"/>
                <a:sym typeface="Rockwell"/>
              </a:rPr>
              <a:t>(1994)</a:t>
            </a:r>
            <a:endParaRPr lang="en-US" sz="1350" kern="0" dirty="0">
              <a:solidFill>
                <a:srgbClr val="FFFF00"/>
              </a:solidFill>
              <a:latin typeface="Rockwell"/>
              <a:ea typeface="Rockwell"/>
              <a:cs typeface="Rockwell"/>
              <a:sym typeface="Rockwell"/>
            </a:endParaRPr>
          </a:p>
        </p:txBody>
      </p:sp>
      <p:sp>
        <p:nvSpPr>
          <p:cNvPr id="22" name="TextBox 21"/>
          <p:cNvSpPr txBox="1"/>
          <p:nvPr/>
        </p:nvSpPr>
        <p:spPr>
          <a:xfrm>
            <a:off x="5027755" y="3637942"/>
            <a:ext cx="798615"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GOES-10</a:t>
            </a:r>
          </a:p>
          <a:p>
            <a:pPr defTabSz="685800" latinLnBrk="1" hangingPunct="0">
              <a:defRPr/>
            </a:pPr>
            <a:r>
              <a:rPr lang="en-US" sz="1350" kern="0" dirty="0">
                <a:solidFill>
                  <a:srgbClr val="FFFF00"/>
                </a:solidFill>
                <a:latin typeface="Rockwell"/>
                <a:ea typeface="Rockwell"/>
                <a:cs typeface="Rockwell"/>
                <a:sym typeface="Rockwell"/>
              </a:rPr>
              <a:t>(1997)</a:t>
            </a:r>
            <a:endParaRPr lang="en-US" sz="1350" kern="0" dirty="0">
              <a:solidFill>
                <a:srgbClr val="FFFF00"/>
              </a:solidFill>
              <a:latin typeface="Rockwell"/>
              <a:ea typeface="Rockwell"/>
              <a:cs typeface="Rockwell"/>
              <a:sym typeface="Rockwell"/>
            </a:endParaRPr>
          </a:p>
        </p:txBody>
      </p:sp>
      <p:sp>
        <p:nvSpPr>
          <p:cNvPr id="23" name="TextBox 22"/>
          <p:cNvSpPr txBox="1"/>
          <p:nvPr/>
        </p:nvSpPr>
        <p:spPr>
          <a:xfrm>
            <a:off x="3692885" y="3637942"/>
            <a:ext cx="816794"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GOES-9</a:t>
            </a:r>
          </a:p>
          <a:p>
            <a:pPr defTabSz="685800" latinLnBrk="1" hangingPunct="0">
              <a:defRPr/>
            </a:pPr>
            <a:r>
              <a:rPr lang="en-US" sz="1350" kern="0" dirty="0">
                <a:solidFill>
                  <a:srgbClr val="FFFF00"/>
                </a:solidFill>
                <a:latin typeface="Rockwell"/>
                <a:ea typeface="Rockwell"/>
                <a:cs typeface="Rockwell"/>
                <a:sym typeface="Rockwell"/>
              </a:rPr>
              <a:t>(1995)</a:t>
            </a:r>
            <a:endParaRPr lang="en-US" sz="1350" kern="0" dirty="0">
              <a:solidFill>
                <a:srgbClr val="FFFF00"/>
              </a:solidFill>
              <a:latin typeface="Rockwell"/>
              <a:ea typeface="Rockwell"/>
              <a:cs typeface="Rockwell"/>
              <a:sym typeface="Rockwell"/>
            </a:endParaRPr>
          </a:p>
        </p:txBody>
      </p:sp>
      <p:sp>
        <p:nvSpPr>
          <p:cNvPr id="24" name="TextBox 23"/>
          <p:cNvSpPr txBox="1"/>
          <p:nvPr/>
        </p:nvSpPr>
        <p:spPr>
          <a:xfrm>
            <a:off x="6527317" y="3637942"/>
            <a:ext cx="798615"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GOES-11</a:t>
            </a:r>
          </a:p>
          <a:p>
            <a:pPr defTabSz="685800" latinLnBrk="1" hangingPunct="0">
              <a:defRPr/>
            </a:pPr>
            <a:r>
              <a:rPr lang="en-US" sz="1350" kern="0" dirty="0">
                <a:solidFill>
                  <a:srgbClr val="FFFF00"/>
                </a:solidFill>
                <a:latin typeface="Rockwell"/>
                <a:ea typeface="Rockwell"/>
                <a:cs typeface="Rockwell"/>
                <a:sym typeface="Rockwell"/>
              </a:rPr>
              <a:t>(2000)</a:t>
            </a:r>
            <a:endParaRPr lang="en-US" sz="1350" kern="0" dirty="0">
              <a:solidFill>
                <a:srgbClr val="FFFF00"/>
              </a:solidFill>
              <a:latin typeface="Rockwell"/>
              <a:ea typeface="Rockwell"/>
              <a:cs typeface="Rockwell"/>
              <a:sym typeface="Rockwell"/>
            </a:endParaRPr>
          </a:p>
        </p:txBody>
      </p:sp>
      <p:sp>
        <p:nvSpPr>
          <p:cNvPr id="29" name="TextBox 28"/>
          <p:cNvSpPr txBox="1"/>
          <p:nvPr/>
        </p:nvSpPr>
        <p:spPr>
          <a:xfrm>
            <a:off x="7939628" y="3637942"/>
            <a:ext cx="798615"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GOES-12</a:t>
            </a:r>
          </a:p>
          <a:p>
            <a:pPr defTabSz="685800" latinLnBrk="1" hangingPunct="0">
              <a:defRPr/>
            </a:pPr>
            <a:r>
              <a:rPr lang="en-US" sz="1350" kern="0" dirty="0">
                <a:solidFill>
                  <a:srgbClr val="FFFF00"/>
                </a:solidFill>
                <a:latin typeface="Rockwell"/>
                <a:ea typeface="Rockwell"/>
                <a:cs typeface="Rockwell"/>
                <a:sym typeface="Rockwell"/>
              </a:rPr>
              <a:t>(2001)</a:t>
            </a:r>
            <a:endParaRPr lang="en-US" sz="1350" kern="0" dirty="0">
              <a:solidFill>
                <a:srgbClr val="FFFF00"/>
              </a:solidFill>
              <a:latin typeface="Rockwell"/>
              <a:ea typeface="Rockwell"/>
              <a:cs typeface="Rockwell"/>
              <a:sym typeface="Rockwell"/>
            </a:endParaRPr>
          </a:p>
        </p:txBody>
      </p:sp>
      <p:sp>
        <p:nvSpPr>
          <p:cNvPr id="30" name="TextBox 29"/>
          <p:cNvSpPr txBox="1"/>
          <p:nvPr/>
        </p:nvSpPr>
        <p:spPr>
          <a:xfrm>
            <a:off x="568928" y="5121821"/>
            <a:ext cx="798615"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GOES-13</a:t>
            </a:r>
          </a:p>
          <a:p>
            <a:pPr defTabSz="685800" latinLnBrk="1" hangingPunct="0">
              <a:defRPr/>
            </a:pPr>
            <a:r>
              <a:rPr lang="en-US" sz="1350" kern="0" dirty="0">
                <a:solidFill>
                  <a:srgbClr val="FFFF00"/>
                </a:solidFill>
                <a:latin typeface="Rockwell"/>
                <a:ea typeface="Rockwell"/>
                <a:cs typeface="Rockwell"/>
                <a:sym typeface="Rockwell"/>
              </a:rPr>
              <a:t>(2006)</a:t>
            </a:r>
            <a:endParaRPr lang="en-US" sz="1350" kern="0" dirty="0">
              <a:solidFill>
                <a:srgbClr val="FFFF00"/>
              </a:solidFill>
              <a:latin typeface="Rockwell"/>
              <a:ea typeface="Rockwell"/>
              <a:cs typeface="Rockwell"/>
              <a:sym typeface="Rockwell"/>
            </a:endParaRPr>
          </a:p>
        </p:txBody>
      </p:sp>
      <p:sp>
        <p:nvSpPr>
          <p:cNvPr id="31" name="TextBox 30"/>
          <p:cNvSpPr txBox="1"/>
          <p:nvPr/>
        </p:nvSpPr>
        <p:spPr>
          <a:xfrm>
            <a:off x="2069158" y="5121821"/>
            <a:ext cx="798615"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GOES-14</a:t>
            </a:r>
          </a:p>
          <a:p>
            <a:pPr defTabSz="685800" latinLnBrk="1" hangingPunct="0">
              <a:defRPr/>
            </a:pPr>
            <a:r>
              <a:rPr lang="en-US" sz="1350" kern="0" dirty="0">
                <a:solidFill>
                  <a:srgbClr val="FFFF00"/>
                </a:solidFill>
                <a:latin typeface="Rockwell"/>
                <a:ea typeface="Rockwell"/>
                <a:cs typeface="Rockwell"/>
                <a:sym typeface="Rockwell"/>
              </a:rPr>
              <a:t>(2009)</a:t>
            </a:r>
            <a:endParaRPr lang="en-US" sz="1350" kern="0" dirty="0">
              <a:solidFill>
                <a:srgbClr val="FFFF00"/>
              </a:solidFill>
              <a:latin typeface="Rockwell"/>
              <a:ea typeface="Rockwell"/>
              <a:cs typeface="Rockwell"/>
              <a:sym typeface="Rockwell"/>
            </a:endParaRPr>
          </a:p>
        </p:txBody>
      </p:sp>
      <p:sp>
        <p:nvSpPr>
          <p:cNvPr id="32" name="TextBox 31"/>
          <p:cNvSpPr txBox="1"/>
          <p:nvPr/>
        </p:nvSpPr>
        <p:spPr>
          <a:xfrm>
            <a:off x="3615040" y="5121821"/>
            <a:ext cx="798615"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GOES-15</a:t>
            </a:r>
          </a:p>
          <a:p>
            <a:pPr defTabSz="685800" latinLnBrk="1" hangingPunct="0">
              <a:defRPr/>
            </a:pPr>
            <a:r>
              <a:rPr lang="en-US" sz="1350" kern="0" dirty="0">
                <a:solidFill>
                  <a:srgbClr val="FFFF00"/>
                </a:solidFill>
                <a:latin typeface="Rockwell"/>
                <a:ea typeface="Rockwell"/>
                <a:cs typeface="Rockwell"/>
                <a:sym typeface="Rockwell"/>
              </a:rPr>
              <a:t>(2010)</a:t>
            </a:r>
            <a:endParaRPr lang="en-US" sz="1350" kern="0" dirty="0">
              <a:solidFill>
                <a:srgbClr val="FFFF00"/>
              </a:solidFill>
              <a:latin typeface="Rockwell"/>
              <a:ea typeface="Rockwell"/>
              <a:cs typeface="Rockwell"/>
              <a:sym typeface="Rockwell"/>
            </a:endParaRPr>
          </a:p>
        </p:txBody>
      </p:sp>
      <p:sp>
        <p:nvSpPr>
          <p:cNvPr id="33" name="TextBox 32"/>
          <p:cNvSpPr txBox="1"/>
          <p:nvPr/>
        </p:nvSpPr>
        <p:spPr>
          <a:xfrm>
            <a:off x="5493899" y="5232244"/>
            <a:ext cx="935285"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GOES-16</a:t>
            </a:r>
          </a:p>
          <a:p>
            <a:pPr defTabSz="685800" latinLnBrk="1" hangingPunct="0">
              <a:defRPr/>
            </a:pPr>
            <a:r>
              <a:rPr lang="en-US" sz="1350" kern="0" dirty="0">
                <a:solidFill>
                  <a:srgbClr val="FFFF00"/>
                </a:solidFill>
                <a:latin typeface="Rockwell"/>
                <a:ea typeface="Rockwell"/>
                <a:cs typeface="Rockwell"/>
                <a:sym typeface="Rockwell"/>
              </a:rPr>
              <a:t>(2016)</a:t>
            </a:r>
            <a:endParaRPr lang="en-US" sz="1350" kern="0" dirty="0">
              <a:solidFill>
                <a:srgbClr val="FFFF00"/>
              </a:solidFill>
              <a:latin typeface="Rockwell"/>
              <a:ea typeface="Rockwell"/>
              <a:cs typeface="Rockwell"/>
              <a:sym typeface="Rockwell"/>
            </a:endParaRPr>
          </a:p>
        </p:txBody>
      </p:sp>
      <p:sp>
        <p:nvSpPr>
          <p:cNvPr id="42" name="TextBox 41"/>
          <p:cNvSpPr txBox="1"/>
          <p:nvPr/>
        </p:nvSpPr>
        <p:spPr>
          <a:xfrm>
            <a:off x="7550383" y="5232244"/>
            <a:ext cx="935285" cy="4847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latinLnBrk="1" hangingPunct="0">
              <a:defRPr/>
            </a:pPr>
            <a:r>
              <a:rPr lang="en-US" sz="1350" kern="0" dirty="0">
                <a:solidFill>
                  <a:srgbClr val="FFFF00"/>
                </a:solidFill>
                <a:latin typeface="Rockwell"/>
                <a:ea typeface="Rockwell"/>
                <a:cs typeface="Rockwell"/>
                <a:sym typeface="Rockwell"/>
              </a:rPr>
              <a:t>GOES-17</a:t>
            </a:r>
          </a:p>
          <a:p>
            <a:pPr defTabSz="685800" latinLnBrk="1" hangingPunct="0">
              <a:defRPr/>
            </a:pPr>
            <a:r>
              <a:rPr lang="en-US" sz="1350" kern="0" dirty="0">
                <a:solidFill>
                  <a:srgbClr val="FFFF00"/>
                </a:solidFill>
                <a:latin typeface="Rockwell"/>
                <a:ea typeface="Rockwell"/>
                <a:cs typeface="Rockwell"/>
                <a:sym typeface="Rockwell"/>
              </a:rPr>
              <a:t>(2018)</a:t>
            </a:r>
            <a:endParaRPr lang="en-US" sz="1350" kern="0" dirty="0">
              <a:solidFill>
                <a:srgbClr val="FFFF00"/>
              </a:solidFill>
              <a:latin typeface="Rockwell"/>
              <a:ea typeface="Rockwell"/>
              <a:cs typeface="Rockwell"/>
              <a:sym typeface="Rockwell"/>
            </a:endParaRPr>
          </a:p>
        </p:txBody>
      </p:sp>
      <p:sp>
        <p:nvSpPr>
          <p:cNvPr id="43" name="Title 1"/>
          <p:cNvSpPr txBox="1">
            <a:spLocks/>
          </p:cNvSpPr>
          <p:nvPr/>
        </p:nvSpPr>
        <p:spPr bwMode="auto">
          <a:xfrm>
            <a:off x="1869996" y="247387"/>
            <a:ext cx="5266134" cy="3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pPr defTabSz="342900">
              <a:defRPr/>
            </a:pPr>
            <a:r>
              <a:rPr lang="en-US" sz="4400" b="1" dirty="0">
                <a:solidFill>
                  <a:srgbClr val="FFFF00"/>
                </a:solidFill>
                <a:latin typeface="Calibri"/>
              </a:rPr>
              <a:t>GOES Continuity</a:t>
            </a:r>
            <a:endParaRPr lang="en-US" sz="4400" b="1" dirty="0">
              <a:solidFill>
                <a:srgbClr val="FFFF00"/>
              </a:solidFill>
              <a:latin typeface="Calibri"/>
            </a:endParaRPr>
          </a:p>
        </p:txBody>
      </p:sp>
      <p:sp>
        <p:nvSpPr>
          <p:cNvPr id="4" name="TextBox 3"/>
          <p:cNvSpPr txBox="1"/>
          <p:nvPr/>
        </p:nvSpPr>
        <p:spPr>
          <a:xfrm>
            <a:off x="222142" y="880401"/>
            <a:ext cx="8785858" cy="646331"/>
          </a:xfrm>
          <a:prstGeom prst="rect">
            <a:avLst/>
          </a:prstGeom>
          <a:noFill/>
        </p:spPr>
        <p:txBody>
          <a:bodyPr wrap="square" rtlCol="0">
            <a:spAutoFit/>
          </a:bodyPr>
          <a:lstStyle/>
          <a:p>
            <a:r>
              <a:rPr lang="en-US" dirty="0" smtClean="0">
                <a:solidFill>
                  <a:schemeClr val="bg1">
                    <a:lumMod val="95000"/>
                  </a:schemeClr>
                </a:solidFill>
              </a:rPr>
              <a:t>Wisconsin has played, and continues to play, key roles in the on-orbit check-out, display and use of all the GOES (Geostationary Operational Environmental Satellite)</a:t>
            </a:r>
            <a:endParaRPr lang="en-US" dirty="0">
              <a:solidFill>
                <a:schemeClr val="bg1">
                  <a:lumMod val="95000"/>
                </a:schemeClr>
              </a:solidFill>
            </a:endParaRPr>
          </a:p>
        </p:txBody>
      </p:sp>
    </p:spTree>
    <p:extLst>
      <p:ext uri="{BB962C8B-B14F-4D97-AF65-F5344CB8AC3E}">
        <p14:creationId xmlns:p14="http://schemas.microsoft.com/office/powerpoint/2010/main" val="3621019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Visible Imagery from GOES-16</a:t>
            </a:r>
            <a:endParaRPr lang="en-US" dirty="0">
              <a:solidFill>
                <a:srgbClr val="FFFF00"/>
              </a:solidFill>
            </a:endParaRPr>
          </a:p>
        </p:txBody>
      </p:sp>
      <p:pic>
        <p:nvPicPr>
          <p:cNvPr id="5" name="180820_goes16_visible_southern_WI_flooding_an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6588" y="1600200"/>
            <a:ext cx="7870825" cy="4525963"/>
          </a:xfrm>
        </p:spPr>
      </p:pic>
      <p:sp>
        <p:nvSpPr>
          <p:cNvPr id="4" name="Slide Number Placeholder 3"/>
          <p:cNvSpPr>
            <a:spLocks noGrp="1"/>
          </p:cNvSpPr>
          <p:nvPr>
            <p:ph type="sldNum" sz="quarter" idx="12"/>
          </p:nvPr>
        </p:nvSpPr>
        <p:spPr/>
        <p:txBody>
          <a:bodyPr/>
          <a:lstStyle/>
          <a:p>
            <a:pPr defTabSz="685800">
              <a:defRPr/>
            </a:pPr>
            <a:fld id="{B0EEC719-6E03-4381-9D30-9FF2D4EC4F1B}" type="slidenum">
              <a:rPr lang="en-US" smtClean="0">
                <a:solidFill>
                  <a:srgbClr val="000000"/>
                </a:solidFill>
              </a:rPr>
              <a:pPr defTabSz="685800">
                <a:defRPr/>
              </a:pPr>
              <a:t>4</a:t>
            </a:fld>
            <a:endParaRPr lang="en-US">
              <a:solidFill>
                <a:srgbClr val="000000"/>
              </a:solidFill>
            </a:endParaRPr>
          </a:p>
        </p:txBody>
      </p:sp>
    </p:spTree>
    <p:extLst>
      <p:ext uri="{BB962C8B-B14F-4D97-AF65-F5344CB8AC3E}">
        <p14:creationId xmlns:p14="http://schemas.microsoft.com/office/powerpoint/2010/main" val="16954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defRPr/>
            </a:pPr>
            <a:fld id="{81CDDE79-9E7B-4267-A366-E34D598EAC60}" type="slidenum">
              <a:rPr lang="en-US">
                <a:solidFill>
                  <a:srgbClr val="000000"/>
                </a:solidFill>
              </a:rPr>
              <a:pPr defTabSz="685800">
                <a:defRPr/>
              </a:pPr>
              <a:t>5</a:t>
            </a:fld>
            <a:endParaRPr lang="en-US">
              <a:solidFill>
                <a:srgbClr val="000000"/>
              </a:solidFill>
            </a:endParaRPr>
          </a:p>
        </p:txBody>
      </p:sp>
      <p:sp>
        <p:nvSpPr>
          <p:cNvPr id="3" name="Title 1"/>
          <p:cNvSpPr txBox="1">
            <a:spLocks/>
          </p:cNvSpPr>
          <p:nvPr/>
        </p:nvSpPr>
        <p:spPr>
          <a:xfrm>
            <a:off x="287122" y="857250"/>
            <a:ext cx="8229600" cy="857250"/>
          </a:xfrm>
          <a:prstGeom prst="rect">
            <a:avLst/>
          </a:prstGeom>
        </p:spPr>
        <p:txBody>
          <a:bodyPr/>
          <a:lst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pitchFamily="34" charset="0"/>
              </a:defRPr>
            </a:lvl2pPr>
            <a:lvl3pPr algn="ctr" rtl="0" eaLnBrk="0" fontAlgn="base" hangingPunct="0">
              <a:spcBef>
                <a:spcPct val="0"/>
              </a:spcBef>
              <a:spcAft>
                <a:spcPct val="0"/>
              </a:spcAft>
              <a:defRPr sz="5867">
                <a:solidFill>
                  <a:schemeClr val="tx2"/>
                </a:solidFill>
                <a:latin typeface="Arial" pitchFamily="34" charset="0"/>
              </a:defRPr>
            </a:lvl3pPr>
            <a:lvl4pPr algn="ctr" rtl="0" eaLnBrk="0" fontAlgn="base" hangingPunct="0">
              <a:spcBef>
                <a:spcPct val="0"/>
              </a:spcBef>
              <a:spcAft>
                <a:spcPct val="0"/>
              </a:spcAft>
              <a:defRPr sz="5867">
                <a:solidFill>
                  <a:schemeClr val="tx2"/>
                </a:solidFill>
                <a:latin typeface="Arial" pitchFamily="34" charset="0"/>
              </a:defRPr>
            </a:lvl4pPr>
            <a:lvl5pPr algn="ctr" rtl="0" eaLnBrk="0" fontAlgn="base" hangingPunct="0">
              <a:spcBef>
                <a:spcPct val="0"/>
              </a:spcBef>
              <a:spcAft>
                <a:spcPct val="0"/>
              </a:spcAft>
              <a:defRPr sz="5867">
                <a:solidFill>
                  <a:schemeClr val="tx2"/>
                </a:solidFill>
                <a:latin typeface="Arial" pitchFamily="34" charset="0"/>
              </a:defRPr>
            </a:lvl5pPr>
            <a:lvl6pPr marL="609585" algn="ctr" rtl="0" fontAlgn="base">
              <a:spcBef>
                <a:spcPct val="0"/>
              </a:spcBef>
              <a:spcAft>
                <a:spcPct val="0"/>
              </a:spcAft>
              <a:defRPr sz="5867">
                <a:solidFill>
                  <a:schemeClr val="tx2"/>
                </a:solidFill>
                <a:latin typeface="Arial" pitchFamily="34" charset="0"/>
              </a:defRPr>
            </a:lvl6pPr>
            <a:lvl7pPr marL="1219170" algn="ctr" rtl="0" fontAlgn="base">
              <a:spcBef>
                <a:spcPct val="0"/>
              </a:spcBef>
              <a:spcAft>
                <a:spcPct val="0"/>
              </a:spcAft>
              <a:defRPr sz="5867">
                <a:solidFill>
                  <a:schemeClr val="tx2"/>
                </a:solidFill>
                <a:latin typeface="Arial" pitchFamily="34" charset="0"/>
              </a:defRPr>
            </a:lvl7pPr>
            <a:lvl8pPr marL="1828754" algn="ctr" rtl="0" fontAlgn="base">
              <a:spcBef>
                <a:spcPct val="0"/>
              </a:spcBef>
              <a:spcAft>
                <a:spcPct val="0"/>
              </a:spcAft>
              <a:defRPr sz="5867">
                <a:solidFill>
                  <a:schemeClr val="tx2"/>
                </a:solidFill>
                <a:latin typeface="Arial" pitchFamily="34" charset="0"/>
              </a:defRPr>
            </a:lvl8pPr>
            <a:lvl9pPr marL="2438339" algn="ctr" rtl="0" fontAlgn="base">
              <a:spcBef>
                <a:spcPct val="0"/>
              </a:spcBef>
              <a:spcAft>
                <a:spcPct val="0"/>
              </a:spcAft>
              <a:defRPr sz="5867">
                <a:solidFill>
                  <a:schemeClr val="tx2"/>
                </a:solidFill>
                <a:latin typeface="Arial" pitchFamily="34" charset="0"/>
              </a:defRPr>
            </a:lvl9pPr>
          </a:lstStyle>
          <a:p>
            <a:pPr defTabSz="685800">
              <a:defRPr/>
            </a:pPr>
            <a:r>
              <a:rPr lang="en-US" altLang="en-US" sz="4400" kern="0" dirty="0">
                <a:solidFill>
                  <a:srgbClr val="FFFF00"/>
                </a:solidFill>
                <a:latin typeface="Arial"/>
              </a:rPr>
              <a:t>GOES-16 (visible)</a:t>
            </a:r>
          </a:p>
        </p:txBody>
      </p:sp>
      <p:pic>
        <p:nvPicPr>
          <p:cNvPr id="4" name="900x900_AGOES16_B1_SHCS_V2_OIL_animated_2018116_170219_186_2018116_195719_186_X_logos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0250" y="1032894"/>
            <a:ext cx="5143500" cy="5143500"/>
          </a:xfrm>
          <a:prstGeom prst="rect">
            <a:avLst/>
          </a:prstGeom>
        </p:spPr>
      </p:pic>
      <p:sp>
        <p:nvSpPr>
          <p:cNvPr id="5"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189" algn="ctr" rtl="0" fontAlgn="base">
              <a:spcBef>
                <a:spcPct val="0"/>
              </a:spcBef>
              <a:spcAft>
                <a:spcPct val="0"/>
              </a:spcAft>
              <a:defRPr sz="4400">
                <a:solidFill>
                  <a:schemeClr val="tx2"/>
                </a:solidFill>
                <a:latin typeface="Arial" pitchFamily="34" charset="0"/>
              </a:defRPr>
            </a:lvl6pPr>
            <a:lvl7pPr marL="914378" algn="ctr" rtl="0" fontAlgn="base">
              <a:spcBef>
                <a:spcPct val="0"/>
              </a:spcBef>
              <a:spcAft>
                <a:spcPct val="0"/>
              </a:spcAft>
              <a:defRPr sz="4400">
                <a:solidFill>
                  <a:schemeClr val="tx2"/>
                </a:solidFill>
                <a:latin typeface="Arial" pitchFamily="34" charset="0"/>
              </a:defRPr>
            </a:lvl7pPr>
            <a:lvl8pPr marL="1371566" algn="ctr" rtl="0" fontAlgn="base">
              <a:spcBef>
                <a:spcPct val="0"/>
              </a:spcBef>
              <a:spcAft>
                <a:spcPct val="0"/>
              </a:spcAft>
              <a:defRPr sz="4400">
                <a:solidFill>
                  <a:schemeClr val="tx2"/>
                </a:solidFill>
                <a:latin typeface="Arial" pitchFamily="34" charset="0"/>
              </a:defRPr>
            </a:lvl8pPr>
            <a:lvl9pPr marL="1828754" algn="ctr" rtl="0" fontAlgn="base">
              <a:spcBef>
                <a:spcPct val="0"/>
              </a:spcBef>
              <a:spcAft>
                <a:spcPct val="0"/>
              </a:spcAft>
              <a:defRPr sz="4400">
                <a:solidFill>
                  <a:schemeClr val="tx2"/>
                </a:solidFill>
                <a:latin typeface="Arial" pitchFamily="34" charset="0"/>
              </a:defRPr>
            </a:lvl9pPr>
          </a:lstStyle>
          <a:p>
            <a:r>
              <a:rPr lang="en-US" kern="0" dirty="0" smtClean="0">
                <a:solidFill>
                  <a:srgbClr val="FFFF00"/>
                </a:solidFill>
              </a:rPr>
              <a:t>Color Imagery from GOES-16</a:t>
            </a:r>
            <a:endParaRPr lang="en-US" kern="0" dirty="0">
              <a:solidFill>
                <a:srgbClr val="FFFF00"/>
              </a:solidFill>
            </a:endParaRPr>
          </a:p>
        </p:txBody>
      </p:sp>
    </p:spTree>
    <p:extLst>
      <p:ext uri="{BB962C8B-B14F-4D97-AF65-F5344CB8AC3E}">
        <p14:creationId xmlns:p14="http://schemas.microsoft.com/office/powerpoint/2010/main" val="390789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defRPr/>
            </a:pPr>
            <a:fld id="{81CDDE79-9E7B-4267-A366-E34D598EAC60}" type="slidenum">
              <a:rPr lang="en-US">
                <a:solidFill>
                  <a:srgbClr val="000000"/>
                </a:solidFill>
              </a:rPr>
              <a:pPr defTabSz="685800">
                <a:defRPr/>
              </a:pPr>
              <a:t>6</a:t>
            </a:fld>
            <a:endParaRPr lang="en-US">
              <a:solidFill>
                <a:srgbClr val="000000"/>
              </a:solidFill>
            </a:endParaRPr>
          </a:p>
        </p:txBody>
      </p:sp>
      <p:sp>
        <p:nvSpPr>
          <p:cNvPr id="3" name="Title 1"/>
          <p:cNvSpPr txBox="1">
            <a:spLocks/>
          </p:cNvSpPr>
          <p:nvPr/>
        </p:nvSpPr>
        <p:spPr>
          <a:xfrm>
            <a:off x="287122" y="857250"/>
            <a:ext cx="8229600" cy="857250"/>
          </a:xfrm>
          <a:prstGeom prst="rect">
            <a:avLst/>
          </a:prstGeom>
        </p:spPr>
        <p:txBody>
          <a:bodyPr/>
          <a:lst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pitchFamily="34" charset="0"/>
              </a:defRPr>
            </a:lvl2pPr>
            <a:lvl3pPr algn="ctr" rtl="0" eaLnBrk="0" fontAlgn="base" hangingPunct="0">
              <a:spcBef>
                <a:spcPct val="0"/>
              </a:spcBef>
              <a:spcAft>
                <a:spcPct val="0"/>
              </a:spcAft>
              <a:defRPr sz="5867">
                <a:solidFill>
                  <a:schemeClr val="tx2"/>
                </a:solidFill>
                <a:latin typeface="Arial" pitchFamily="34" charset="0"/>
              </a:defRPr>
            </a:lvl3pPr>
            <a:lvl4pPr algn="ctr" rtl="0" eaLnBrk="0" fontAlgn="base" hangingPunct="0">
              <a:spcBef>
                <a:spcPct val="0"/>
              </a:spcBef>
              <a:spcAft>
                <a:spcPct val="0"/>
              </a:spcAft>
              <a:defRPr sz="5867">
                <a:solidFill>
                  <a:schemeClr val="tx2"/>
                </a:solidFill>
                <a:latin typeface="Arial" pitchFamily="34" charset="0"/>
              </a:defRPr>
            </a:lvl4pPr>
            <a:lvl5pPr algn="ctr" rtl="0" eaLnBrk="0" fontAlgn="base" hangingPunct="0">
              <a:spcBef>
                <a:spcPct val="0"/>
              </a:spcBef>
              <a:spcAft>
                <a:spcPct val="0"/>
              </a:spcAft>
              <a:defRPr sz="5867">
                <a:solidFill>
                  <a:schemeClr val="tx2"/>
                </a:solidFill>
                <a:latin typeface="Arial" pitchFamily="34" charset="0"/>
              </a:defRPr>
            </a:lvl5pPr>
            <a:lvl6pPr marL="609585" algn="ctr" rtl="0" fontAlgn="base">
              <a:spcBef>
                <a:spcPct val="0"/>
              </a:spcBef>
              <a:spcAft>
                <a:spcPct val="0"/>
              </a:spcAft>
              <a:defRPr sz="5867">
                <a:solidFill>
                  <a:schemeClr val="tx2"/>
                </a:solidFill>
                <a:latin typeface="Arial" pitchFamily="34" charset="0"/>
              </a:defRPr>
            </a:lvl6pPr>
            <a:lvl7pPr marL="1219170" algn="ctr" rtl="0" fontAlgn="base">
              <a:spcBef>
                <a:spcPct val="0"/>
              </a:spcBef>
              <a:spcAft>
                <a:spcPct val="0"/>
              </a:spcAft>
              <a:defRPr sz="5867">
                <a:solidFill>
                  <a:schemeClr val="tx2"/>
                </a:solidFill>
                <a:latin typeface="Arial" pitchFamily="34" charset="0"/>
              </a:defRPr>
            </a:lvl7pPr>
            <a:lvl8pPr marL="1828754" algn="ctr" rtl="0" fontAlgn="base">
              <a:spcBef>
                <a:spcPct val="0"/>
              </a:spcBef>
              <a:spcAft>
                <a:spcPct val="0"/>
              </a:spcAft>
              <a:defRPr sz="5867">
                <a:solidFill>
                  <a:schemeClr val="tx2"/>
                </a:solidFill>
                <a:latin typeface="Arial" pitchFamily="34" charset="0"/>
              </a:defRPr>
            </a:lvl8pPr>
            <a:lvl9pPr marL="2438339" algn="ctr" rtl="0" fontAlgn="base">
              <a:spcBef>
                <a:spcPct val="0"/>
              </a:spcBef>
              <a:spcAft>
                <a:spcPct val="0"/>
              </a:spcAft>
              <a:defRPr sz="5867">
                <a:solidFill>
                  <a:schemeClr val="tx2"/>
                </a:solidFill>
                <a:latin typeface="Arial" pitchFamily="34" charset="0"/>
              </a:defRPr>
            </a:lvl9pPr>
          </a:lstStyle>
          <a:p>
            <a:pPr defTabSz="685800">
              <a:defRPr/>
            </a:pPr>
            <a:r>
              <a:rPr lang="en-US" altLang="en-US" sz="4400" kern="0" dirty="0">
                <a:solidFill>
                  <a:srgbClr val="FFFF00"/>
                </a:solidFill>
                <a:latin typeface="Arial"/>
              </a:rPr>
              <a:t>Harvey GOES-16 </a:t>
            </a:r>
            <a:r>
              <a:rPr lang="en-US" altLang="en-US" sz="4400" kern="0" dirty="0">
                <a:solidFill>
                  <a:srgbClr val="FFFF00"/>
                </a:solidFill>
                <a:latin typeface="Arial"/>
              </a:rPr>
              <a:t>(and -13)</a:t>
            </a:r>
          </a:p>
        </p:txBody>
      </p:sp>
      <p:pic>
        <p:nvPicPr>
          <p:cNvPr id="5" name="HARVEY_ABI_IMAGER_loop_2017237_220025_2017237_23595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9490" y="1666199"/>
            <a:ext cx="6250824" cy="4167216"/>
          </a:xfrm>
          <a:prstGeom prst="rect">
            <a:avLst/>
          </a:prstGeom>
        </p:spPr>
      </p:pic>
    </p:spTree>
    <p:extLst>
      <p:ext uri="{BB962C8B-B14F-4D97-AF65-F5344CB8AC3E}">
        <p14:creationId xmlns:p14="http://schemas.microsoft.com/office/powerpoint/2010/main" val="21999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ASPB/UW-CIMSS </a:t>
            </a:r>
            <a:r>
              <a:rPr lang="en-US" dirty="0" smtClean="0"/>
              <a:t>AWG Teams</a:t>
            </a: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67DB6C-621F-4C8D-9D12-A87C1BDB54D0}"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Arial"/>
                <a:sym typeface="Arial"/>
                <a:rtl val="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Arial"/>
              <a:sym typeface="Arial"/>
              <a:rtl val="0"/>
            </a:endParaRPr>
          </a:p>
        </p:txBody>
      </p:sp>
      <p:graphicFrame>
        <p:nvGraphicFramePr>
          <p:cNvPr id="5" name="Content Placeholder 6"/>
          <p:cNvGraphicFramePr>
            <a:graphicFrameLocks/>
          </p:cNvGraphicFramePr>
          <p:nvPr>
            <p:extLst>
              <p:ext uri="{D42A27DB-BD31-4B8C-83A1-F6EECF244321}">
                <p14:modId xmlns:p14="http://schemas.microsoft.com/office/powerpoint/2010/main" val="3690287464"/>
              </p:ext>
            </p:extLst>
          </p:nvPr>
        </p:nvGraphicFramePr>
        <p:xfrm>
          <a:off x="24713" y="674207"/>
          <a:ext cx="4489621" cy="5007054"/>
        </p:xfrm>
        <a:graphic>
          <a:graphicData uri="http://schemas.openxmlformats.org/drawingml/2006/table">
            <a:tbl>
              <a:tblPr firstRow="1" bandRow="1">
                <a:tableStyleId>{FABFCF23-3B69-468F-B69F-88F6DE6A72F2}</a:tableStyleId>
              </a:tblPr>
              <a:tblGrid>
                <a:gridCol w="3229376">
                  <a:extLst>
                    <a:ext uri="{9D8B030D-6E8A-4147-A177-3AD203B41FA5}">
                      <a16:colId xmlns:a16="http://schemas.microsoft.com/office/drawing/2014/main" val="20000"/>
                    </a:ext>
                  </a:extLst>
                </a:gridCol>
                <a:gridCol w="1260245">
                  <a:extLst>
                    <a:ext uri="{9D8B030D-6E8A-4147-A177-3AD203B41FA5}">
                      <a16:colId xmlns:a16="http://schemas.microsoft.com/office/drawing/2014/main" val="20001"/>
                    </a:ext>
                  </a:extLst>
                </a:gridCol>
              </a:tblGrid>
              <a:tr h="192579">
                <a:tc gridSpan="2">
                  <a:txBody>
                    <a:bodyPr/>
                    <a:lstStyle/>
                    <a:p>
                      <a:pPr algn="ctr" fontAlgn="b"/>
                      <a:r>
                        <a:rPr lang="en-US" sz="1100" u="none" strike="noStrike" dirty="0">
                          <a:effectLst/>
                        </a:rPr>
                        <a:t>Advanced Baseline Imager (ABI</a:t>
                      </a:r>
                      <a:r>
                        <a:rPr lang="en-US" sz="1100" u="none" strike="noStrike" dirty="0" smtClean="0">
                          <a:effectLst/>
                        </a:rPr>
                        <a:t>) Baseline Products</a:t>
                      </a:r>
                      <a:endParaRPr lang="en-US" sz="1100" b="0" i="0" u="none" strike="noStrike" dirty="0">
                        <a:solidFill>
                          <a:srgbClr val="000000"/>
                        </a:solidFill>
                        <a:effectLst/>
                        <a:latin typeface="Calibri"/>
                      </a:endParaRPr>
                    </a:p>
                  </a:txBody>
                  <a:tcPr marL="0" marR="0" marT="0" marB="0" anchor="ctr"/>
                </a:tc>
                <a:tc hMerge="1">
                  <a:txBody>
                    <a:bodyPr/>
                    <a:lstStyle/>
                    <a:p>
                      <a:pPr algn="l" fontAlgn="b"/>
                      <a:endParaRPr lang="en-US" sz="10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0"/>
                  </a:ext>
                </a:extLst>
              </a:tr>
              <a:tr h="192579">
                <a:tc>
                  <a:txBody>
                    <a:bodyPr/>
                    <a:lstStyle/>
                    <a:p>
                      <a:pPr algn="l" fontAlgn="b"/>
                      <a:r>
                        <a:rPr lang="en-US" sz="1100" u="none" strike="noStrike" dirty="0" smtClean="0">
                          <a:effectLst/>
                        </a:rPr>
                        <a:t> Aerosol </a:t>
                      </a:r>
                      <a:r>
                        <a:rPr lang="en-US" sz="1100" u="none" strike="noStrike" dirty="0">
                          <a:effectLst/>
                        </a:rPr>
                        <a:t>Detection (Including Smoke and Dust)</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1"/>
                  </a:ext>
                </a:extLst>
              </a:tr>
              <a:tr h="192579">
                <a:tc>
                  <a:txBody>
                    <a:bodyPr/>
                    <a:lstStyle/>
                    <a:p>
                      <a:pPr algn="l" fontAlgn="b"/>
                      <a:r>
                        <a:rPr lang="en-US" sz="1100" u="none" strike="noStrike" dirty="0" smtClean="0">
                          <a:effectLst/>
                        </a:rPr>
                        <a:t> Aerosol </a:t>
                      </a:r>
                      <a:r>
                        <a:rPr lang="en-US" sz="1100" u="none" strike="noStrike" dirty="0">
                          <a:effectLst/>
                        </a:rPr>
                        <a:t>Optical Depth (AOD)</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2"/>
                  </a:ext>
                </a:extLst>
              </a:tr>
              <a:tr h="192579">
                <a:tc>
                  <a:txBody>
                    <a:bodyPr/>
                    <a:lstStyle/>
                    <a:p>
                      <a:pPr algn="l" fontAlgn="b"/>
                      <a:r>
                        <a:rPr lang="en-US" sz="1100" u="none" strike="noStrike" dirty="0" smtClean="0">
                          <a:effectLst/>
                        </a:rPr>
                        <a:t> Clear </a:t>
                      </a:r>
                      <a:r>
                        <a:rPr lang="en-US" sz="1100" u="none" strike="noStrike" dirty="0">
                          <a:effectLst/>
                        </a:rPr>
                        <a:t>Sky Masks</a:t>
                      </a:r>
                      <a:endParaRPr lang="en-US" sz="1100" b="0" i="0" u="none" strike="noStrike" dirty="0">
                        <a:solidFill>
                          <a:srgbClr val="000000"/>
                        </a:solidFill>
                        <a:effectLst/>
                        <a:latin typeface="Calibri"/>
                      </a:endParaRPr>
                    </a:p>
                  </a:txBody>
                  <a:tcPr marL="0" marR="0" marT="0"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u="none" strike="noStrike" dirty="0" smtClean="0">
                          <a:effectLst/>
                        </a:rPr>
                        <a:t>@CIMSS/ASPB</a:t>
                      </a:r>
                      <a:endParaRPr lang="en-US" sz="1100" b="0" i="0" u="none" strike="noStrike" dirty="0" smtClean="0">
                        <a:solidFill>
                          <a:srgbClr val="FF0000"/>
                        </a:solidFill>
                        <a:effectLst/>
                        <a:latin typeface="Calibri"/>
                      </a:endParaRPr>
                    </a:p>
                  </a:txBody>
                  <a:tcPr marL="0" marR="0" marT="0" marB="0" anchor="ctr"/>
                </a:tc>
                <a:extLst>
                  <a:ext uri="{0D108BD9-81ED-4DB2-BD59-A6C34878D82A}">
                    <a16:rowId xmlns:a16="http://schemas.microsoft.com/office/drawing/2014/main" val="10003"/>
                  </a:ext>
                </a:extLst>
              </a:tr>
              <a:tr h="192579">
                <a:tc>
                  <a:txBody>
                    <a:bodyPr/>
                    <a:lstStyle/>
                    <a:p>
                      <a:pPr algn="l" fontAlgn="b"/>
                      <a:r>
                        <a:rPr lang="en-US" sz="1100" u="none" strike="noStrike" dirty="0" smtClean="0">
                          <a:effectLst/>
                        </a:rPr>
                        <a:t> Cloud </a:t>
                      </a:r>
                      <a:r>
                        <a:rPr lang="en-US" sz="1100" u="none" strike="noStrike" dirty="0">
                          <a:effectLst/>
                        </a:rPr>
                        <a:t>and Moisture Imagery</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4"/>
                  </a:ext>
                </a:extLst>
              </a:tr>
              <a:tr h="192579">
                <a:tc>
                  <a:txBody>
                    <a:bodyPr/>
                    <a:lstStyle/>
                    <a:p>
                      <a:pPr algn="l" fontAlgn="b"/>
                      <a:r>
                        <a:rPr lang="en-US" sz="1100" u="none" strike="noStrike" dirty="0" smtClean="0">
                          <a:effectLst/>
                        </a:rPr>
                        <a:t> Cloud </a:t>
                      </a:r>
                      <a:r>
                        <a:rPr lang="en-US" sz="1100" u="none" strike="noStrike" dirty="0">
                          <a:effectLst/>
                        </a:rPr>
                        <a:t>Optical Depth</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5"/>
                  </a:ext>
                </a:extLst>
              </a:tr>
              <a:tr h="192579">
                <a:tc>
                  <a:txBody>
                    <a:bodyPr/>
                    <a:lstStyle/>
                    <a:p>
                      <a:pPr algn="l" fontAlgn="b"/>
                      <a:r>
                        <a:rPr lang="en-US" sz="1100" u="none" strike="noStrike" dirty="0" smtClean="0">
                          <a:effectLst/>
                        </a:rPr>
                        <a:t> Cloud </a:t>
                      </a:r>
                      <a:r>
                        <a:rPr lang="en-US" sz="1100" u="none" strike="noStrike" dirty="0">
                          <a:effectLst/>
                        </a:rPr>
                        <a:t>Particle Size Distribution</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6"/>
                  </a:ext>
                </a:extLst>
              </a:tr>
              <a:tr h="192579">
                <a:tc>
                  <a:txBody>
                    <a:bodyPr/>
                    <a:lstStyle/>
                    <a:p>
                      <a:pPr algn="l" fontAlgn="b"/>
                      <a:r>
                        <a:rPr lang="en-US" sz="1100" u="none" strike="noStrike" dirty="0" smtClean="0">
                          <a:effectLst/>
                        </a:rPr>
                        <a:t> Cloud </a:t>
                      </a:r>
                      <a:r>
                        <a:rPr lang="en-US" sz="1100" u="none" strike="noStrike" dirty="0">
                          <a:effectLst/>
                        </a:rPr>
                        <a:t>Top Height</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7"/>
                  </a:ext>
                </a:extLst>
              </a:tr>
              <a:tr h="192579">
                <a:tc>
                  <a:txBody>
                    <a:bodyPr/>
                    <a:lstStyle/>
                    <a:p>
                      <a:pPr algn="l" fontAlgn="b"/>
                      <a:r>
                        <a:rPr lang="en-US" sz="1100" u="none" strike="noStrike" dirty="0" smtClean="0">
                          <a:effectLst/>
                        </a:rPr>
                        <a:t> Cloud </a:t>
                      </a:r>
                      <a:r>
                        <a:rPr lang="en-US" sz="1100" u="none" strike="noStrike" dirty="0">
                          <a:effectLst/>
                        </a:rPr>
                        <a:t>Top Phase</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8"/>
                  </a:ext>
                </a:extLst>
              </a:tr>
              <a:tr h="192579">
                <a:tc>
                  <a:txBody>
                    <a:bodyPr/>
                    <a:lstStyle/>
                    <a:p>
                      <a:pPr algn="l" fontAlgn="b"/>
                      <a:r>
                        <a:rPr lang="en-US" sz="1100" u="none" strike="noStrike" dirty="0" smtClean="0">
                          <a:effectLst/>
                        </a:rPr>
                        <a:t> Cloud </a:t>
                      </a:r>
                      <a:r>
                        <a:rPr lang="en-US" sz="1100" u="none" strike="noStrike" dirty="0">
                          <a:effectLst/>
                        </a:rPr>
                        <a:t>Top Pressure</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9"/>
                  </a:ext>
                </a:extLst>
              </a:tr>
              <a:tr h="192579">
                <a:tc>
                  <a:txBody>
                    <a:bodyPr/>
                    <a:lstStyle/>
                    <a:p>
                      <a:pPr algn="l" fontAlgn="b"/>
                      <a:r>
                        <a:rPr lang="en-US" sz="1100" u="none" strike="noStrike" dirty="0" smtClean="0">
                          <a:effectLst/>
                        </a:rPr>
                        <a:t> Cloud </a:t>
                      </a:r>
                      <a:r>
                        <a:rPr lang="en-US" sz="1100" u="none" strike="noStrike" dirty="0">
                          <a:effectLst/>
                        </a:rPr>
                        <a:t>Top Temperature</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0"/>
                  </a:ext>
                </a:extLst>
              </a:tr>
              <a:tr h="192579">
                <a:tc>
                  <a:txBody>
                    <a:bodyPr/>
                    <a:lstStyle/>
                    <a:p>
                      <a:pPr algn="l" fontAlgn="b"/>
                      <a:r>
                        <a:rPr lang="en-US" sz="1100" u="none" strike="noStrike" dirty="0" smtClean="0">
                          <a:effectLst/>
                        </a:rPr>
                        <a:t> Derived </a:t>
                      </a:r>
                      <a:r>
                        <a:rPr lang="en-US" sz="1100" u="none" strike="noStrike" dirty="0">
                          <a:effectLst/>
                        </a:rPr>
                        <a:t>Motion Winds</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1"/>
                  </a:ext>
                </a:extLst>
              </a:tr>
              <a:tr h="192579">
                <a:tc>
                  <a:txBody>
                    <a:bodyPr/>
                    <a:lstStyle/>
                    <a:p>
                      <a:pPr algn="l" fontAlgn="b"/>
                      <a:r>
                        <a:rPr lang="en-US" sz="1100" u="none" strike="noStrike" dirty="0" smtClean="0">
                          <a:effectLst/>
                        </a:rPr>
                        <a:t> Derived </a:t>
                      </a:r>
                      <a:r>
                        <a:rPr lang="en-US" sz="1100" u="none" strike="noStrike" dirty="0">
                          <a:effectLst/>
                        </a:rPr>
                        <a:t>Stability Indices</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2"/>
                  </a:ext>
                </a:extLst>
              </a:tr>
              <a:tr h="192579">
                <a:tc>
                  <a:txBody>
                    <a:bodyPr/>
                    <a:lstStyle/>
                    <a:p>
                      <a:pPr algn="l" fontAlgn="b"/>
                      <a:r>
                        <a:rPr lang="en-US" sz="1100" u="none" strike="noStrike" dirty="0" smtClean="0">
                          <a:effectLst/>
                        </a:rPr>
                        <a:t> Downward </a:t>
                      </a:r>
                      <a:r>
                        <a:rPr lang="en-US" sz="1100" u="none" strike="noStrike" dirty="0">
                          <a:effectLst/>
                        </a:rPr>
                        <a:t>Shortwave Radiation: Surface</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3"/>
                  </a:ext>
                </a:extLst>
              </a:tr>
              <a:tr h="192579">
                <a:tc>
                  <a:txBody>
                    <a:bodyPr/>
                    <a:lstStyle/>
                    <a:p>
                      <a:pPr algn="l" fontAlgn="b"/>
                      <a:r>
                        <a:rPr lang="en-US" sz="1100" u="none" strike="noStrike" dirty="0" smtClean="0">
                          <a:effectLst/>
                        </a:rPr>
                        <a:t> Fire/Hot </a:t>
                      </a:r>
                      <a:r>
                        <a:rPr lang="en-US" sz="1100" u="none" strike="noStrike" dirty="0">
                          <a:effectLst/>
                        </a:rPr>
                        <a:t>Spot Characterization</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4"/>
                  </a:ext>
                </a:extLst>
              </a:tr>
              <a:tr h="192579">
                <a:tc>
                  <a:txBody>
                    <a:bodyPr/>
                    <a:lstStyle/>
                    <a:p>
                      <a:pPr algn="l" fontAlgn="b"/>
                      <a:r>
                        <a:rPr lang="en-US" sz="1100" u="none" strike="noStrike" dirty="0" smtClean="0">
                          <a:effectLst/>
                        </a:rPr>
                        <a:t> Hurricane </a:t>
                      </a:r>
                      <a:r>
                        <a:rPr lang="en-US" sz="1100" u="none" strike="noStrike" dirty="0">
                          <a:effectLst/>
                        </a:rPr>
                        <a:t>Intensity Estimation</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5"/>
                  </a:ext>
                </a:extLst>
              </a:tr>
              <a:tr h="192579">
                <a:tc>
                  <a:txBody>
                    <a:bodyPr/>
                    <a:lstStyle/>
                    <a:p>
                      <a:pPr algn="l" fontAlgn="b"/>
                      <a:r>
                        <a:rPr lang="en-US" sz="1100" u="none" strike="noStrike" dirty="0" smtClean="0">
                          <a:effectLst/>
                        </a:rPr>
                        <a:t> Land </a:t>
                      </a:r>
                      <a:r>
                        <a:rPr lang="en-US" sz="1100" u="none" strike="noStrike" dirty="0">
                          <a:effectLst/>
                        </a:rPr>
                        <a:t>Surface Temperature (Skin)</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6"/>
                  </a:ext>
                </a:extLst>
              </a:tr>
              <a:tr h="192579">
                <a:tc>
                  <a:txBody>
                    <a:bodyPr/>
                    <a:lstStyle/>
                    <a:p>
                      <a:pPr algn="l" fontAlgn="b"/>
                      <a:r>
                        <a:rPr lang="en-US" sz="1100" u="none" strike="noStrike" dirty="0" smtClean="0">
                          <a:effectLst/>
                        </a:rPr>
                        <a:t> Legacy </a:t>
                      </a:r>
                      <a:r>
                        <a:rPr lang="en-US" sz="1100" u="none" strike="noStrike" dirty="0">
                          <a:effectLst/>
                        </a:rPr>
                        <a:t>Vertical Moisture Profile</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7"/>
                  </a:ext>
                </a:extLst>
              </a:tr>
              <a:tr h="192579">
                <a:tc>
                  <a:txBody>
                    <a:bodyPr/>
                    <a:lstStyle/>
                    <a:p>
                      <a:pPr algn="l" fontAlgn="b"/>
                      <a:r>
                        <a:rPr lang="en-US" sz="1100" u="none" strike="noStrike" dirty="0" smtClean="0">
                          <a:effectLst/>
                        </a:rPr>
                        <a:t> Legacy </a:t>
                      </a:r>
                      <a:r>
                        <a:rPr lang="en-US" sz="1100" u="none" strike="noStrike" dirty="0">
                          <a:effectLst/>
                        </a:rPr>
                        <a:t>Vertical Temperature Profile</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18"/>
                  </a:ext>
                </a:extLst>
              </a:tr>
              <a:tr h="192579">
                <a:tc>
                  <a:txBody>
                    <a:bodyPr/>
                    <a:lstStyle/>
                    <a:p>
                      <a:pPr algn="l" fontAlgn="b"/>
                      <a:r>
                        <a:rPr lang="en-US" sz="1100" u="none" strike="noStrike" dirty="0" smtClean="0">
                          <a:effectLst/>
                        </a:rPr>
                        <a:t> Radiances</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b="0" i="0" u="none" strike="noStrike" dirty="0" smtClean="0">
                          <a:solidFill>
                            <a:schemeClr val="tx1">
                              <a:lumMod val="50000"/>
                            </a:schemeClr>
                          </a:solidFill>
                          <a:effectLst/>
                          <a:latin typeface="Calibri"/>
                        </a:rPr>
                        <a:t>CWG members</a:t>
                      </a:r>
                      <a:endParaRPr lang="en-US" sz="1100" b="0" i="0" u="none" strike="noStrike" dirty="0">
                        <a:solidFill>
                          <a:schemeClr val="tx1">
                            <a:lumMod val="50000"/>
                          </a:schemeClr>
                        </a:solidFill>
                        <a:effectLst/>
                        <a:latin typeface="Calibri"/>
                      </a:endParaRPr>
                    </a:p>
                  </a:txBody>
                  <a:tcPr marL="0" marR="0" marT="0" marB="0" anchor="ctr"/>
                </a:tc>
                <a:extLst>
                  <a:ext uri="{0D108BD9-81ED-4DB2-BD59-A6C34878D82A}">
                    <a16:rowId xmlns:a16="http://schemas.microsoft.com/office/drawing/2014/main" val="10019"/>
                  </a:ext>
                </a:extLst>
              </a:tr>
              <a:tr h="192579">
                <a:tc>
                  <a:txBody>
                    <a:bodyPr/>
                    <a:lstStyle/>
                    <a:p>
                      <a:pPr algn="l" fontAlgn="b"/>
                      <a:r>
                        <a:rPr lang="en-US" sz="1100" u="none" strike="noStrike" dirty="0" smtClean="0">
                          <a:effectLst/>
                        </a:rPr>
                        <a:t> Rainfall </a:t>
                      </a:r>
                      <a:r>
                        <a:rPr lang="en-US" sz="1100" u="none" strike="noStrike" dirty="0">
                          <a:effectLst/>
                        </a:rPr>
                        <a:t>Rate / QPE</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0"/>
                  </a:ext>
                </a:extLst>
              </a:tr>
              <a:tr h="192579">
                <a:tc>
                  <a:txBody>
                    <a:bodyPr/>
                    <a:lstStyle/>
                    <a:p>
                      <a:pPr algn="l" fontAlgn="b"/>
                      <a:r>
                        <a:rPr lang="en-US" sz="1100" u="none" strike="noStrike" dirty="0" smtClean="0">
                          <a:effectLst/>
                        </a:rPr>
                        <a:t> Reflected </a:t>
                      </a:r>
                      <a:r>
                        <a:rPr lang="en-US" sz="1100" u="none" strike="noStrike" dirty="0">
                          <a:effectLst/>
                        </a:rPr>
                        <a:t>Shortwave Radiation: TOA</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1"/>
                  </a:ext>
                </a:extLst>
              </a:tr>
              <a:tr h="192579">
                <a:tc>
                  <a:txBody>
                    <a:bodyPr/>
                    <a:lstStyle/>
                    <a:p>
                      <a:pPr algn="l" fontAlgn="b"/>
                      <a:r>
                        <a:rPr lang="en-US" sz="1100" u="none" strike="noStrike" dirty="0" smtClean="0">
                          <a:effectLst/>
                        </a:rPr>
                        <a:t> Sea </a:t>
                      </a:r>
                      <a:r>
                        <a:rPr lang="en-US" sz="1100" u="none" strike="noStrike" dirty="0">
                          <a:effectLst/>
                        </a:rPr>
                        <a:t>Surface Temperature (Skin)</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2"/>
                  </a:ext>
                </a:extLst>
              </a:tr>
              <a:tr h="192579">
                <a:tc>
                  <a:txBody>
                    <a:bodyPr/>
                    <a:lstStyle/>
                    <a:p>
                      <a:pPr algn="l" fontAlgn="b"/>
                      <a:r>
                        <a:rPr lang="en-US" sz="1100" u="none" strike="noStrike" dirty="0" smtClean="0">
                          <a:effectLst/>
                        </a:rPr>
                        <a:t> Snow </a:t>
                      </a:r>
                      <a:r>
                        <a:rPr lang="en-US" sz="1100" u="none" strike="noStrike" dirty="0">
                          <a:effectLst/>
                        </a:rPr>
                        <a:t>Cover</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3"/>
                  </a:ext>
                </a:extLst>
              </a:tr>
              <a:tr h="192579">
                <a:tc>
                  <a:txBody>
                    <a:bodyPr/>
                    <a:lstStyle/>
                    <a:p>
                      <a:pPr algn="l" fontAlgn="b"/>
                      <a:r>
                        <a:rPr lang="en-US" sz="1100" u="none" strike="noStrike" dirty="0" smtClean="0">
                          <a:effectLst/>
                        </a:rPr>
                        <a:t> Total </a:t>
                      </a:r>
                      <a:r>
                        <a:rPr lang="en-US" sz="1100" u="none" strike="noStrike" dirty="0">
                          <a:effectLst/>
                        </a:rPr>
                        <a:t>Precipitable Water</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4"/>
                  </a:ext>
                </a:extLst>
              </a:tr>
              <a:tr h="192579">
                <a:tc>
                  <a:txBody>
                    <a:bodyPr/>
                    <a:lstStyle/>
                    <a:p>
                      <a:pPr algn="l" fontAlgn="b"/>
                      <a:r>
                        <a:rPr lang="en-US" sz="1100" u="none" strike="noStrike" dirty="0" smtClean="0">
                          <a:effectLst/>
                        </a:rPr>
                        <a:t> Volcanic </a:t>
                      </a:r>
                      <a:r>
                        <a:rPr lang="en-US" sz="1100" u="none" strike="noStrike" dirty="0">
                          <a:effectLst/>
                        </a:rPr>
                        <a:t>Ash: Detection and Height</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25"/>
                  </a:ext>
                </a:extLst>
              </a:tr>
            </a:tbl>
          </a:graphicData>
        </a:graphic>
      </p:graphicFrame>
      <p:sp>
        <p:nvSpPr>
          <p:cNvPr id="6" name="TextBox 5"/>
          <p:cNvSpPr txBox="1"/>
          <p:nvPr/>
        </p:nvSpPr>
        <p:spPr>
          <a:xfrm>
            <a:off x="82378" y="5681261"/>
            <a:ext cx="585710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tl val="0"/>
              </a:rPr>
              <a:t>For CIMSS/ASPB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tl val="0"/>
              </a:rPr>
              <a:t>products, Team Lead is ASPB and science team is at CIMSS.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tl val="0"/>
              </a:rPr>
              <a:t>	* Team lead is in DC, algorithm developer and science team at CIMSS.</a:t>
            </a:r>
          </a:p>
        </p:txBody>
      </p:sp>
      <p:graphicFrame>
        <p:nvGraphicFramePr>
          <p:cNvPr id="8" name="Content Placeholder 6"/>
          <p:cNvGraphicFramePr>
            <a:graphicFrameLocks/>
          </p:cNvGraphicFramePr>
          <p:nvPr>
            <p:extLst/>
          </p:nvPr>
        </p:nvGraphicFramePr>
        <p:xfrm>
          <a:off x="4633000" y="674207"/>
          <a:ext cx="4489621" cy="1540632"/>
        </p:xfrm>
        <a:graphic>
          <a:graphicData uri="http://schemas.openxmlformats.org/drawingml/2006/table">
            <a:tbl>
              <a:tblPr firstRow="1" bandRow="1">
                <a:tableStyleId>{FABFCF23-3B69-468F-B69F-88F6DE6A72F2}</a:tableStyleId>
              </a:tblPr>
              <a:tblGrid>
                <a:gridCol w="3229376">
                  <a:extLst>
                    <a:ext uri="{9D8B030D-6E8A-4147-A177-3AD203B41FA5}">
                      <a16:colId xmlns:a16="http://schemas.microsoft.com/office/drawing/2014/main" val="20000"/>
                    </a:ext>
                  </a:extLst>
                </a:gridCol>
                <a:gridCol w="1260245">
                  <a:extLst>
                    <a:ext uri="{9D8B030D-6E8A-4147-A177-3AD203B41FA5}">
                      <a16:colId xmlns:a16="http://schemas.microsoft.com/office/drawing/2014/main" val="20001"/>
                    </a:ext>
                  </a:extLst>
                </a:gridCol>
              </a:tblGrid>
              <a:tr h="192579">
                <a:tc gridSpan="2">
                  <a:txBody>
                    <a:bodyPr/>
                    <a:lstStyle/>
                    <a:p>
                      <a:pPr algn="ctr" fontAlgn="b"/>
                      <a:r>
                        <a:rPr lang="en-US" sz="1100" u="none" strike="noStrike" dirty="0">
                          <a:effectLst/>
                        </a:rPr>
                        <a:t>Advanced Baseline Imager (ABI</a:t>
                      </a:r>
                      <a:r>
                        <a:rPr lang="en-US" sz="1100" u="none" strike="noStrike" dirty="0" smtClean="0">
                          <a:effectLst/>
                        </a:rPr>
                        <a:t>) Pathfinders Products</a:t>
                      </a:r>
                      <a:endParaRPr lang="en-US" sz="1100" b="0" i="0" u="none" strike="noStrike" dirty="0">
                        <a:solidFill>
                          <a:srgbClr val="000000"/>
                        </a:solidFill>
                        <a:effectLst/>
                        <a:latin typeface="Calibri"/>
                      </a:endParaRPr>
                    </a:p>
                  </a:txBody>
                  <a:tcPr marL="0" marR="0" marT="0" marB="0" anchor="ctr"/>
                </a:tc>
                <a:tc hMerge="1">
                  <a:txBody>
                    <a:bodyPr/>
                    <a:lstStyle/>
                    <a:p>
                      <a:pPr algn="l" fontAlgn="b"/>
                      <a:endParaRPr lang="en-US" sz="10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0"/>
                  </a:ext>
                </a:extLst>
              </a:tr>
              <a:tr h="192579">
                <a:tc>
                  <a:txBody>
                    <a:bodyPr/>
                    <a:lstStyle/>
                    <a:p>
                      <a:pPr algn="l" fontAlgn="b"/>
                      <a:r>
                        <a:rPr lang="en-US" sz="1100" u="none" strike="noStrike" dirty="0" smtClean="0">
                          <a:effectLst/>
                        </a:rPr>
                        <a:t> Aerosol Particle Size</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1"/>
                  </a:ext>
                </a:extLst>
              </a:tr>
              <a:tr h="192579">
                <a:tc>
                  <a:txBody>
                    <a:bodyPr/>
                    <a:lstStyle/>
                    <a:p>
                      <a:pPr algn="l" fontAlgn="b"/>
                      <a:r>
                        <a:rPr lang="en-US" sz="1100" u="none" strike="noStrike" dirty="0" smtClean="0">
                          <a:effectLst/>
                        </a:rPr>
                        <a:t> Cloud Layers/Heights</a:t>
                      </a:r>
                      <a:endParaRPr lang="en-US" sz="1100" b="0" i="0" u="none" strike="noStrike" dirty="0">
                        <a:solidFill>
                          <a:srgbClr val="000000"/>
                        </a:solidFill>
                        <a:effectLst/>
                        <a:latin typeface="Calibri"/>
                      </a:endParaRPr>
                    </a:p>
                  </a:txBody>
                  <a:tcPr marL="0" marR="0" marT="0"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u="none" strike="noStrike" dirty="0" smtClean="0">
                          <a:effectLst/>
                        </a:rPr>
                        <a:t>@CIMSS/ASPB</a:t>
                      </a:r>
                      <a:endParaRPr lang="en-US" sz="1100" b="0" i="0" u="none" strike="noStrike" dirty="0" smtClean="0">
                        <a:solidFill>
                          <a:srgbClr val="FF0000"/>
                        </a:solidFill>
                        <a:effectLst/>
                        <a:latin typeface="+mn-lt"/>
                      </a:endParaRPr>
                    </a:p>
                  </a:txBody>
                  <a:tcPr marL="0" marR="0" marT="0" marB="0" anchor="ctr"/>
                </a:tc>
                <a:extLst>
                  <a:ext uri="{0D108BD9-81ED-4DB2-BD59-A6C34878D82A}">
                    <a16:rowId xmlns:a16="http://schemas.microsoft.com/office/drawing/2014/main" val="10002"/>
                  </a:ext>
                </a:extLst>
              </a:tr>
              <a:tr h="192579">
                <a:tc>
                  <a:txBody>
                    <a:bodyPr/>
                    <a:lstStyle/>
                    <a:p>
                      <a:pPr algn="l" fontAlgn="b"/>
                      <a:r>
                        <a:rPr lang="en-US" sz="1100" u="none" strike="noStrike" dirty="0" smtClean="0">
                          <a:effectLst/>
                        </a:rPr>
                        <a:t> Ice Thickness</a:t>
                      </a:r>
                      <a:endParaRPr lang="en-US" sz="1100" b="0" i="0" u="none" strike="noStrike" dirty="0">
                        <a:solidFill>
                          <a:srgbClr val="000000"/>
                        </a:solidFill>
                        <a:effectLst/>
                        <a:latin typeface="Calibri"/>
                      </a:endParaRPr>
                    </a:p>
                  </a:txBody>
                  <a:tcPr marL="0" marR="0" marT="0"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u="none" strike="noStrike" dirty="0" smtClean="0">
                          <a:effectLst/>
                        </a:rPr>
                        <a:t>@CIMSS/ASPB</a:t>
                      </a:r>
                      <a:endParaRPr lang="en-US" sz="1100" b="0" i="0" u="none" strike="noStrike" dirty="0" smtClean="0">
                        <a:solidFill>
                          <a:srgbClr val="FF0000"/>
                        </a:solidFill>
                        <a:effectLst/>
                        <a:latin typeface="Calibri"/>
                      </a:endParaRPr>
                    </a:p>
                  </a:txBody>
                  <a:tcPr marL="0" marR="0" marT="0" marB="0" anchor="ctr"/>
                </a:tc>
                <a:extLst>
                  <a:ext uri="{0D108BD9-81ED-4DB2-BD59-A6C34878D82A}">
                    <a16:rowId xmlns:a16="http://schemas.microsoft.com/office/drawing/2014/main" val="10003"/>
                  </a:ext>
                </a:extLst>
              </a:tr>
              <a:tr h="192579">
                <a:tc>
                  <a:txBody>
                    <a:bodyPr/>
                    <a:lstStyle/>
                    <a:p>
                      <a:pPr algn="l" fontAlgn="b"/>
                      <a:r>
                        <a:rPr lang="en-US" sz="1100" b="0" i="0" u="none" strike="noStrike" dirty="0" smtClean="0">
                          <a:solidFill>
                            <a:schemeClr val="dk1"/>
                          </a:solidFill>
                          <a:effectLst/>
                          <a:latin typeface="+mn-lt"/>
                        </a:rPr>
                        <a:t> Ice:</a:t>
                      </a:r>
                      <a:r>
                        <a:rPr lang="en-US" sz="1100" b="0" i="0" u="none" strike="noStrike" baseline="0" dirty="0" smtClean="0">
                          <a:solidFill>
                            <a:schemeClr val="dk1"/>
                          </a:solidFill>
                          <a:effectLst/>
                          <a:latin typeface="+mn-lt"/>
                        </a:rPr>
                        <a:t> Concentration</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4"/>
                  </a:ext>
                </a:extLst>
              </a:tr>
              <a:tr h="192579">
                <a:tc>
                  <a:txBody>
                    <a:bodyPr/>
                    <a:lstStyle/>
                    <a:p>
                      <a:pPr algn="l" fontAlgn="b"/>
                      <a:r>
                        <a:rPr lang="en-US" sz="1100" u="none" strike="noStrike" dirty="0" smtClean="0">
                          <a:effectLst/>
                        </a:rPr>
                        <a:t> Ice: Motion</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5"/>
                  </a:ext>
                </a:extLst>
              </a:tr>
              <a:tr h="192579">
                <a:tc>
                  <a:txBody>
                    <a:bodyPr/>
                    <a:lstStyle/>
                    <a:p>
                      <a:pPr algn="l" fontAlgn="b"/>
                      <a:r>
                        <a:rPr lang="en-US" sz="1100" u="none" strike="noStrike" dirty="0" smtClean="0">
                          <a:effectLst/>
                        </a:rPr>
                        <a:t> Low Cloud and Fog</a:t>
                      </a:r>
                      <a:endParaRPr lang="en-US" sz="1100" b="0" i="0" u="none" strike="noStrike" dirty="0">
                        <a:solidFill>
                          <a:srgbClr val="000000"/>
                        </a:solidFill>
                        <a:effectLst/>
                        <a:latin typeface="Calibri"/>
                      </a:endParaRPr>
                    </a:p>
                  </a:txBody>
                  <a:tcPr marL="0" marR="0" marT="0" marB="0" anchor="ctr"/>
                </a:tc>
                <a:tc>
                  <a:txBody>
                    <a:bodyPr/>
                    <a:lstStyle/>
                    <a:p>
                      <a:pPr algn="l" fontAlgn="b"/>
                      <a:r>
                        <a:rPr lang="en-US" sz="1100" u="none" strike="noStrike" dirty="0" smtClean="0">
                          <a:effectLst/>
                        </a:rPr>
                        <a:t>@CIMSS/ASPB</a:t>
                      </a:r>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6"/>
                  </a:ext>
                </a:extLst>
              </a:tr>
              <a:tr h="192579">
                <a:tc>
                  <a:txBody>
                    <a:bodyPr/>
                    <a:lstStyle/>
                    <a:p>
                      <a:pPr algn="l" fontAlgn="b"/>
                      <a:r>
                        <a:rPr lang="en-US" sz="1100" u="none" strike="noStrike" dirty="0" smtClean="0">
                          <a:effectLst/>
                        </a:rPr>
                        <a:t> Land Surface Temperature</a:t>
                      </a:r>
                      <a:endParaRPr lang="en-US" sz="1100" b="0" i="0" u="none" strike="noStrike" dirty="0">
                        <a:solidFill>
                          <a:srgbClr val="000000"/>
                        </a:solidFill>
                        <a:effectLst/>
                        <a:latin typeface="Calibri"/>
                      </a:endParaRPr>
                    </a:p>
                  </a:txBody>
                  <a:tcPr marL="0" marR="0" marT="0" marB="0" anchor="ctr"/>
                </a:tc>
                <a:tc>
                  <a:txBody>
                    <a:bodyPr/>
                    <a:lstStyle/>
                    <a:p>
                      <a:pPr algn="l" fontAlgn="b"/>
                      <a:endParaRPr lang="en-US" sz="1100" b="0" i="0" u="none" strike="noStrike" dirty="0">
                        <a:solidFill>
                          <a:srgbClr val="FF0000"/>
                        </a:solidFill>
                        <a:effectLst/>
                        <a:latin typeface="Calibri"/>
                      </a:endParaRPr>
                    </a:p>
                  </a:txBody>
                  <a:tcPr marL="0" marR="0" marT="0" marB="0" anchor="ctr"/>
                </a:tc>
                <a:extLst>
                  <a:ext uri="{0D108BD9-81ED-4DB2-BD59-A6C34878D82A}">
                    <a16:rowId xmlns:a16="http://schemas.microsoft.com/office/drawing/2014/main" val="10007"/>
                  </a:ext>
                </a:extLst>
              </a:tr>
            </a:tbl>
          </a:graphicData>
        </a:graphic>
      </p:graphicFrame>
      <p:sp>
        <p:nvSpPr>
          <p:cNvPr id="9" name="TextBox 8"/>
          <p:cNvSpPr txBox="1"/>
          <p:nvPr/>
        </p:nvSpPr>
        <p:spPr>
          <a:xfrm>
            <a:off x="4686213" y="2647928"/>
            <a:ext cx="4410578"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smtClean="0">
                <a:solidFill>
                  <a:prstClr val="black"/>
                </a:solidFill>
                <a:latin typeface="Arial"/>
                <a:cs typeface="Arial"/>
                <a:sym typeface="Arial"/>
                <a:rtl val="0"/>
              </a:rPr>
              <a:t>Most of the key derived satellite products to better save lives and property have a Wisconsin connection.</a:t>
            </a:r>
            <a:endParaRPr kumimoji="0" lang="en-US" sz="1800" b="1" i="0" u="none" strike="noStrike" kern="1200" cap="none" spc="0" normalizeH="0" baseline="0" noProof="0" dirty="0" smtClean="0">
              <a:ln>
                <a:noFill/>
              </a:ln>
              <a:solidFill>
                <a:prstClr val="black"/>
              </a:solidFill>
              <a:effectLst/>
              <a:uLnTx/>
              <a:uFillTx/>
              <a:latin typeface="Arial"/>
              <a:cs typeface="Arial"/>
              <a:sym typeface="Arial"/>
              <a:rtl val="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a:cs typeface="Arial"/>
              <a:sym typeface="Arial"/>
              <a:rtl val="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Arial"/>
                <a:sym typeface="Arial"/>
                <a:rtl val="0"/>
              </a:rPr>
              <a:t>GOES-R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Arial"/>
                <a:sym typeface="Arial"/>
                <a:rtl val="0"/>
              </a:rPr>
              <a:t>ABI Level 2 (derived products)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Arial"/>
                <a:sym typeface="Arial"/>
                <a:rtl val="0"/>
              </a:rPr>
              <a:t>Total: 22 out of 31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sym typeface="Arial"/>
              <a:rtl val="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Arial"/>
                <a:sym typeface="Arial"/>
                <a:rtl val="0"/>
              </a:rPr>
              <a:t>AWG = Algorithm Working Group</a:t>
            </a:r>
            <a:endParaRPr kumimoji="0" lang="en-US" sz="1800" b="0" i="0" u="none" strike="noStrike" kern="1200" cap="none" spc="0" normalizeH="0" baseline="0" noProof="0" dirty="0">
              <a:ln>
                <a:noFill/>
              </a:ln>
              <a:solidFill>
                <a:prstClr val="black"/>
              </a:solidFill>
              <a:effectLst/>
              <a:uLnTx/>
              <a:uFillTx/>
              <a:latin typeface="Arial"/>
              <a:ea typeface="+mn-ea"/>
              <a:cs typeface="Arial"/>
              <a:sym typeface="Arial"/>
              <a:rtl val="0"/>
            </a:endParaRPr>
          </a:p>
        </p:txBody>
      </p:sp>
    </p:spTree>
    <p:extLst>
      <p:ext uri="{BB962C8B-B14F-4D97-AF65-F5344CB8AC3E}">
        <p14:creationId xmlns:p14="http://schemas.microsoft.com/office/powerpoint/2010/main" val="3750332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defRPr/>
            </a:pPr>
            <a:fld id="{D2ECD224-1A74-47C7-937F-D2AF1EDE567F}" type="slidenum">
              <a:rPr lang="en-US" sz="1050">
                <a:solidFill>
                  <a:srgbClr val="000000"/>
                </a:solidFill>
                <a:latin typeface="Arial" charset="0"/>
              </a:rPr>
              <a:pPr defTabSz="685800">
                <a:defRPr/>
              </a:pPr>
              <a:t>8</a:t>
            </a:fld>
            <a:endParaRPr lang="en-US" sz="1050" dirty="0">
              <a:solidFill>
                <a:srgbClr val="000000"/>
              </a:solidFill>
              <a:latin typeface="Arial" charset="0"/>
            </a:endParaRPr>
          </a:p>
        </p:txBody>
      </p:sp>
      <p:sp>
        <p:nvSpPr>
          <p:cNvPr id="5" name="Title 1"/>
          <p:cNvSpPr txBox="1">
            <a:spLocks/>
          </p:cNvSpPr>
          <p:nvPr/>
        </p:nvSpPr>
        <p:spPr bwMode="auto">
          <a:xfrm>
            <a:off x="1746930" y="450084"/>
            <a:ext cx="5266134" cy="3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pPr defTabSz="342900">
              <a:defRPr/>
            </a:pPr>
            <a:r>
              <a:rPr lang="en-US" sz="4400" dirty="0">
                <a:solidFill>
                  <a:srgbClr val="FFFF00"/>
                </a:solidFill>
                <a:latin typeface="Calibri"/>
              </a:rPr>
              <a:t>Conclusions</a:t>
            </a:r>
          </a:p>
        </p:txBody>
      </p:sp>
      <p:sp>
        <p:nvSpPr>
          <p:cNvPr id="6" name="Rectangle 3"/>
          <p:cNvSpPr txBox="1">
            <a:spLocks noChangeArrowheads="1"/>
          </p:cNvSpPr>
          <p:nvPr/>
        </p:nvSpPr>
        <p:spPr>
          <a:xfrm>
            <a:off x="134711" y="1917829"/>
            <a:ext cx="6203894" cy="271226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57175" indent="-257175" defTabSz="685800" eaLnBrk="1" hangingPunct="1">
              <a:defRPr/>
            </a:pPr>
            <a:r>
              <a:rPr lang="en-US" sz="1800" dirty="0">
                <a:solidFill>
                  <a:srgbClr val="FFFFFF"/>
                </a:solidFill>
                <a:latin typeface="Arial"/>
              </a:rPr>
              <a:t>weather (clouds</a:t>
            </a:r>
            <a:r>
              <a:rPr lang="en-US" sz="1800" dirty="0">
                <a:solidFill>
                  <a:srgbClr val="FFFFFF"/>
                </a:solidFill>
                <a:latin typeface="Arial"/>
              </a:rPr>
              <a:t>, </a:t>
            </a:r>
            <a:r>
              <a:rPr lang="en-US" sz="1800" dirty="0">
                <a:solidFill>
                  <a:srgbClr val="FFFFFF"/>
                </a:solidFill>
                <a:latin typeface="Arial"/>
              </a:rPr>
              <a:t>q, winds</a:t>
            </a:r>
            <a:r>
              <a:rPr lang="en-US" sz="1800" dirty="0">
                <a:solidFill>
                  <a:srgbClr val="FFFFFF"/>
                </a:solidFill>
                <a:latin typeface="Arial"/>
              </a:rPr>
              <a:t>, </a:t>
            </a:r>
            <a:r>
              <a:rPr lang="en-US" sz="1800" dirty="0">
                <a:solidFill>
                  <a:srgbClr val="FFFFFF"/>
                </a:solidFill>
                <a:latin typeface="Arial"/>
              </a:rPr>
              <a:t>temperatures), </a:t>
            </a:r>
          </a:p>
          <a:p>
            <a:pPr marL="257175" indent="-257175" defTabSz="685800" eaLnBrk="1" hangingPunct="1">
              <a:defRPr/>
            </a:pPr>
            <a:r>
              <a:rPr lang="en-US" sz="1800" dirty="0">
                <a:solidFill>
                  <a:srgbClr val="FFFFFF"/>
                </a:solidFill>
                <a:latin typeface="Arial"/>
              </a:rPr>
              <a:t>Numerical </a:t>
            </a:r>
            <a:r>
              <a:rPr lang="en-US" sz="1800" dirty="0">
                <a:solidFill>
                  <a:srgbClr val="FFFFFF"/>
                </a:solidFill>
                <a:latin typeface="Arial"/>
              </a:rPr>
              <a:t>Weather </a:t>
            </a:r>
            <a:r>
              <a:rPr lang="en-US" sz="1800" dirty="0">
                <a:solidFill>
                  <a:srgbClr val="FFFFFF"/>
                </a:solidFill>
                <a:latin typeface="Arial"/>
              </a:rPr>
              <a:t>Prediction, </a:t>
            </a:r>
          </a:p>
          <a:p>
            <a:pPr marL="257175" indent="-257175" defTabSz="685800" eaLnBrk="1" hangingPunct="1">
              <a:defRPr/>
            </a:pPr>
            <a:r>
              <a:rPr lang="en-US" sz="1800" dirty="0">
                <a:solidFill>
                  <a:srgbClr val="FFFFFF"/>
                </a:solidFill>
                <a:latin typeface="Arial"/>
              </a:rPr>
              <a:t>severe weather (convection, etc.), </a:t>
            </a:r>
          </a:p>
          <a:p>
            <a:pPr marL="257175" indent="-257175" defTabSz="685800" eaLnBrk="1" hangingPunct="1">
              <a:defRPr/>
            </a:pPr>
            <a:r>
              <a:rPr lang="en-US" sz="1800" dirty="0">
                <a:solidFill>
                  <a:srgbClr val="FFFFFF"/>
                </a:solidFill>
                <a:latin typeface="Arial"/>
              </a:rPr>
              <a:t>transportation (fog, LES, etc.)</a:t>
            </a:r>
          </a:p>
          <a:p>
            <a:pPr marL="257175" indent="-257175" defTabSz="685800" eaLnBrk="1" hangingPunct="1">
              <a:defRPr/>
            </a:pPr>
            <a:r>
              <a:rPr lang="en-US" sz="1800" dirty="0">
                <a:solidFill>
                  <a:srgbClr val="FFFFFF"/>
                </a:solidFill>
                <a:latin typeface="Arial"/>
              </a:rPr>
              <a:t>aviation (turbulence, volcanic ash plumes), </a:t>
            </a:r>
          </a:p>
          <a:p>
            <a:pPr marL="257175" indent="-257175" defTabSz="685800" eaLnBrk="1" hangingPunct="1">
              <a:defRPr/>
            </a:pPr>
            <a:r>
              <a:rPr lang="en-US" sz="1800" dirty="0">
                <a:solidFill>
                  <a:srgbClr val="FFFFFF"/>
                </a:solidFill>
                <a:latin typeface="Arial"/>
              </a:rPr>
              <a:t>environmental </a:t>
            </a:r>
            <a:r>
              <a:rPr lang="en-US" sz="1800" dirty="0">
                <a:solidFill>
                  <a:srgbClr val="FFFFFF"/>
                </a:solidFill>
                <a:latin typeface="Arial"/>
              </a:rPr>
              <a:t>(</a:t>
            </a:r>
            <a:r>
              <a:rPr lang="en-US" sz="1800" dirty="0">
                <a:solidFill>
                  <a:srgbClr val="FFFFFF"/>
                </a:solidFill>
                <a:latin typeface="Arial"/>
              </a:rPr>
              <a:t>fires, burn scars), </a:t>
            </a:r>
          </a:p>
          <a:p>
            <a:pPr marL="257175" indent="-257175" defTabSz="685800" eaLnBrk="1" hangingPunct="1">
              <a:defRPr/>
            </a:pPr>
            <a:r>
              <a:rPr lang="en-US" sz="1800" dirty="0">
                <a:solidFill>
                  <a:srgbClr val="FFFFFF"/>
                </a:solidFill>
                <a:latin typeface="Arial"/>
              </a:rPr>
              <a:t>health </a:t>
            </a:r>
            <a:r>
              <a:rPr lang="en-US" sz="1800" dirty="0">
                <a:solidFill>
                  <a:srgbClr val="FFFFFF"/>
                </a:solidFill>
                <a:latin typeface="Arial"/>
              </a:rPr>
              <a:t>(smoke), </a:t>
            </a:r>
            <a:endParaRPr lang="en-US" sz="1800" dirty="0">
              <a:solidFill>
                <a:srgbClr val="FFFFFF"/>
              </a:solidFill>
              <a:latin typeface="Arial"/>
            </a:endParaRPr>
          </a:p>
          <a:p>
            <a:pPr marL="257175" indent="-257175" defTabSz="685800" eaLnBrk="1" hangingPunct="1">
              <a:defRPr/>
            </a:pPr>
            <a:r>
              <a:rPr lang="en-US" sz="1800" dirty="0">
                <a:solidFill>
                  <a:srgbClr val="FFFFFF"/>
                </a:solidFill>
                <a:latin typeface="Arial"/>
              </a:rPr>
              <a:t>o</a:t>
            </a:r>
            <a:r>
              <a:rPr lang="en-US" sz="1800" dirty="0">
                <a:solidFill>
                  <a:srgbClr val="FFFFFF"/>
                </a:solidFill>
                <a:latin typeface="Arial"/>
              </a:rPr>
              <a:t>ceanographic (SST), </a:t>
            </a:r>
          </a:p>
          <a:p>
            <a:pPr marL="257175" indent="-257175" defTabSz="685800" eaLnBrk="1" hangingPunct="1">
              <a:defRPr/>
            </a:pPr>
            <a:r>
              <a:rPr lang="en-US" sz="1800" dirty="0">
                <a:solidFill>
                  <a:srgbClr val="FFFFFF"/>
                </a:solidFill>
                <a:latin typeface="Arial"/>
              </a:rPr>
              <a:t>cryosphere, </a:t>
            </a:r>
          </a:p>
          <a:p>
            <a:pPr marL="257175" indent="-257175" defTabSz="685800" eaLnBrk="1" hangingPunct="1">
              <a:defRPr/>
            </a:pPr>
            <a:r>
              <a:rPr lang="en-US" sz="1800" dirty="0">
                <a:solidFill>
                  <a:srgbClr val="FFFFFF"/>
                </a:solidFill>
                <a:latin typeface="Arial"/>
              </a:rPr>
              <a:t>air Quality (Fires</a:t>
            </a:r>
            <a:r>
              <a:rPr lang="en-US" sz="1800" dirty="0">
                <a:solidFill>
                  <a:srgbClr val="FFFFFF"/>
                </a:solidFill>
                <a:latin typeface="Arial"/>
              </a:rPr>
              <a:t>, smoke, </a:t>
            </a:r>
            <a:r>
              <a:rPr lang="en-US" sz="1800" dirty="0">
                <a:solidFill>
                  <a:srgbClr val="FFFFFF"/>
                </a:solidFill>
                <a:latin typeface="Arial"/>
              </a:rPr>
              <a:t>dust),</a:t>
            </a:r>
            <a:endParaRPr lang="en-US" sz="1800" dirty="0">
              <a:solidFill>
                <a:srgbClr val="FFFFFF"/>
              </a:solidFill>
              <a:latin typeface="Arial"/>
            </a:endParaRPr>
          </a:p>
          <a:p>
            <a:pPr marL="257175" indent="-257175" defTabSz="685800" eaLnBrk="1" hangingPunct="1">
              <a:defRPr/>
            </a:pPr>
            <a:r>
              <a:rPr lang="en-US" sz="1800" dirty="0">
                <a:solidFill>
                  <a:srgbClr val="FFFFFF"/>
                </a:solidFill>
                <a:latin typeface="Arial"/>
              </a:rPr>
              <a:t>energy </a:t>
            </a:r>
            <a:r>
              <a:rPr lang="en-US" sz="1800" dirty="0">
                <a:solidFill>
                  <a:srgbClr val="FFFFFF"/>
                </a:solidFill>
                <a:latin typeface="Arial"/>
              </a:rPr>
              <a:t>and </a:t>
            </a:r>
            <a:r>
              <a:rPr lang="en-US" sz="1800" dirty="0">
                <a:solidFill>
                  <a:srgbClr val="FFFFFF"/>
                </a:solidFill>
                <a:latin typeface="Arial"/>
              </a:rPr>
              <a:t>agriculture (solar inputs),</a:t>
            </a:r>
          </a:p>
          <a:p>
            <a:pPr marL="257175" indent="-257175" defTabSz="685800" eaLnBrk="1" hangingPunct="1">
              <a:defRPr/>
            </a:pPr>
            <a:r>
              <a:rPr lang="en-US" sz="1800" dirty="0">
                <a:solidFill>
                  <a:srgbClr val="FFFFFF"/>
                </a:solidFill>
                <a:latin typeface="Arial"/>
              </a:rPr>
              <a:t>etc</a:t>
            </a:r>
            <a:r>
              <a:rPr lang="en-US" sz="1800" dirty="0">
                <a:solidFill>
                  <a:srgbClr val="FFFFFF"/>
                </a:solidFill>
                <a:latin typeface="Arial"/>
              </a:rPr>
              <a:t>.</a:t>
            </a:r>
          </a:p>
        </p:txBody>
      </p:sp>
      <p:sp>
        <p:nvSpPr>
          <p:cNvPr id="7" name="Rectangle 3"/>
          <p:cNvSpPr txBox="1">
            <a:spLocks noChangeArrowheads="1"/>
          </p:cNvSpPr>
          <p:nvPr/>
        </p:nvSpPr>
        <p:spPr>
          <a:xfrm>
            <a:off x="134710" y="989850"/>
            <a:ext cx="9009290" cy="97246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685800" eaLnBrk="1" hangingPunct="1">
              <a:buNone/>
              <a:defRPr/>
            </a:pPr>
            <a:r>
              <a:rPr lang="en-US" sz="1800" dirty="0" smtClean="0">
                <a:solidFill>
                  <a:srgbClr val="FFFFFF"/>
                </a:solidFill>
                <a:latin typeface="Arial"/>
              </a:rPr>
              <a:t>Wisconsin has played a key role in the Advanced </a:t>
            </a:r>
            <a:r>
              <a:rPr lang="en-US" sz="1800" dirty="0">
                <a:solidFill>
                  <a:srgbClr val="FFFFFF"/>
                </a:solidFill>
                <a:latin typeface="Arial"/>
              </a:rPr>
              <a:t>Baseline imagers </a:t>
            </a:r>
            <a:r>
              <a:rPr lang="en-US" sz="1800" dirty="0" smtClean="0">
                <a:solidFill>
                  <a:srgbClr val="FFFFFF"/>
                </a:solidFill>
                <a:latin typeface="Arial"/>
              </a:rPr>
              <a:t>that continue </a:t>
            </a:r>
            <a:r>
              <a:rPr lang="en-US" sz="1800" dirty="0">
                <a:solidFill>
                  <a:srgbClr val="FFFFFF"/>
                </a:solidFill>
                <a:latin typeface="Arial"/>
              </a:rPr>
              <a:t>the </a:t>
            </a:r>
            <a:r>
              <a:rPr lang="en-US" sz="1800" u="sng" dirty="0">
                <a:solidFill>
                  <a:srgbClr val="FFFFFF"/>
                </a:solidFill>
                <a:latin typeface="Arial"/>
              </a:rPr>
              <a:t>critical continuity</a:t>
            </a:r>
            <a:r>
              <a:rPr lang="en-US" sz="1800" dirty="0">
                <a:solidFill>
                  <a:srgbClr val="FFFFFF"/>
                </a:solidFill>
                <a:latin typeface="Arial"/>
              </a:rPr>
              <a:t> </a:t>
            </a:r>
            <a:r>
              <a:rPr lang="en-US" sz="1800" dirty="0" smtClean="0">
                <a:solidFill>
                  <a:srgbClr val="FFFFFF"/>
                </a:solidFill>
                <a:latin typeface="Arial"/>
              </a:rPr>
              <a:t>role of </a:t>
            </a:r>
            <a:r>
              <a:rPr lang="en-US" sz="1800" dirty="0">
                <a:solidFill>
                  <a:srgbClr val="FFFFFF"/>
                </a:solidFill>
                <a:latin typeface="Arial"/>
              </a:rPr>
              <a:t>geostationary imagers and have large positive societal impacts, including but are not limited to: </a:t>
            </a:r>
          </a:p>
          <a:p>
            <a:pPr marL="0" indent="0" defTabSz="685800" eaLnBrk="1" hangingPunct="1">
              <a:buNone/>
              <a:defRPr/>
            </a:pPr>
            <a:endParaRPr lang="en-US" sz="750" dirty="0">
              <a:solidFill>
                <a:srgbClr val="FFFFFF"/>
              </a:solidFill>
              <a:latin typeface="Arial"/>
            </a:endParaRPr>
          </a:p>
        </p:txBody>
      </p:sp>
      <p:pic>
        <p:nvPicPr>
          <p:cNvPr id="8" name="2018339_000000_2018345_235959_32_12f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30774" y="2182364"/>
            <a:ext cx="4239158" cy="3179368"/>
          </a:xfrm>
          <a:prstGeom prst="rect">
            <a:avLst/>
          </a:prstGeom>
        </p:spPr>
      </p:pic>
      <p:sp>
        <p:nvSpPr>
          <p:cNvPr id="9" name="TextBox 8"/>
          <p:cNvSpPr txBox="1"/>
          <p:nvPr/>
        </p:nvSpPr>
        <p:spPr>
          <a:xfrm>
            <a:off x="4830774" y="5445031"/>
            <a:ext cx="2756588" cy="415498"/>
          </a:xfrm>
          <a:prstGeom prst="rect">
            <a:avLst/>
          </a:prstGeom>
          <a:noFill/>
          <a:ln w="12700">
            <a:solidFill>
              <a:srgbClr val="FFFF00"/>
            </a:solidFill>
          </a:ln>
        </p:spPr>
        <p:txBody>
          <a:bodyPr wrap="none" rtlCol="0">
            <a:spAutoFit/>
          </a:bodyPr>
          <a:lstStyle/>
          <a:p>
            <a:pPr defTabSz="914378">
              <a:defRPr/>
            </a:pPr>
            <a:r>
              <a:rPr lang="en-US" sz="2100" dirty="0">
                <a:solidFill>
                  <a:srgbClr val="FFFF00"/>
                </a:solidFill>
                <a:latin typeface="Arial"/>
              </a:rPr>
              <a:t>http://www.goes-r.gov</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1448" y="5438788"/>
            <a:ext cx="869039" cy="555707"/>
          </a:xfrm>
          <a:prstGeom prst="rect">
            <a:avLst/>
          </a:prstGeom>
        </p:spPr>
      </p:pic>
    </p:spTree>
    <p:extLst>
      <p:ext uri="{BB962C8B-B14F-4D97-AF65-F5344CB8AC3E}">
        <p14:creationId xmlns:p14="http://schemas.microsoft.com/office/powerpoint/2010/main" val="90308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theme/theme1.xml><?xml version="1.0" encoding="utf-8"?>
<a:theme xmlns:a="http://schemas.openxmlformats.org/drawingml/2006/main" name="4. Content Slide - with icon">
  <a:themeElements>
    <a:clrScheme name="PTT 1">
      <a:dk1>
        <a:srgbClr val="0A4595"/>
      </a:dk1>
      <a:lt1>
        <a:sysClr val="window" lastClr="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4. Content Slide - with icon">
  <a:themeElements>
    <a:clrScheme name="PTT 1">
      <a:dk1>
        <a:srgbClr val="0A4595"/>
      </a:dk1>
      <a:lt1>
        <a:sysClr val="window" lastClr="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277</TotalTime>
  <Words>667</Words>
  <Application>Microsoft Office PowerPoint</Application>
  <PresentationFormat>On-screen Show (4:3)</PresentationFormat>
  <Paragraphs>157</Paragraphs>
  <Slides>8</Slides>
  <Notes>6</Notes>
  <HiddenSlides>0</HiddenSlides>
  <MMClips>4</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8</vt:i4>
      </vt:variant>
    </vt:vector>
  </HeadingPairs>
  <TitlesOfParts>
    <vt:vector size="24" baseType="lpstr">
      <vt:lpstr>ＭＳ Ｐゴシック</vt:lpstr>
      <vt:lpstr>Arial</vt:lpstr>
      <vt:lpstr>Arial Narrow</vt:lpstr>
      <vt:lpstr>Calibri</vt:lpstr>
      <vt:lpstr>Calibri Light</vt:lpstr>
      <vt:lpstr>Rockwell</vt:lpstr>
      <vt:lpstr>Times New Roman</vt:lpstr>
      <vt:lpstr>Wingdings</vt:lpstr>
      <vt:lpstr>4. Content Slide - with icon</vt:lpstr>
      <vt:lpstr>3_Office Theme</vt:lpstr>
      <vt:lpstr>1_4. Content Slide - with icon</vt:lpstr>
      <vt:lpstr>5_Default Design</vt:lpstr>
      <vt:lpstr>6_Default Design</vt:lpstr>
      <vt:lpstr>9_Office Theme</vt:lpstr>
      <vt:lpstr>Default Design</vt:lpstr>
      <vt:lpstr>7_Default Design</vt:lpstr>
      <vt:lpstr>PowerPoint Presentation</vt:lpstr>
      <vt:lpstr>NOAA at UW/CIMSS</vt:lpstr>
      <vt:lpstr>PowerPoint Presentation</vt:lpstr>
      <vt:lpstr>Visible Imagery from GOES-16</vt:lpstr>
      <vt:lpstr>PowerPoint Presentation</vt:lpstr>
      <vt:lpstr>PowerPoint Presentation</vt:lpstr>
      <vt:lpstr>ASPB/UW-CIMSS AWG Teams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7</cp:revision>
  <dcterms:created xsi:type="dcterms:W3CDTF">2019-07-02T14:18:09Z</dcterms:created>
  <dcterms:modified xsi:type="dcterms:W3CDTF">2019-07-02T18:55:40Z</dcterms:modified>
</cp:coreProperties>
</file>