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427" r:id="rId4"/>
    <p:sldId id="389" r:id="rId5"/>
    <p:sldId id="429" r:id="rId6"/>
    <p:sldId id="423" r:id="rId7"/>
    <p:sldId id="374" r:id="rId8"/>
    <p:sldId id="432" r:id="rId9"/>
    <p:sldId id="433" r:id="rId10"/>
    <p:sldId id="443" r:id="rId11"/>
    <p:sldId id="444" r:id="rId12"/>
    <p:sldId id="445" r:id="rId13"/>
    <p:sldId id="409" r:id="rId14"/>
    <p:sldId id="434" r:id="rId15"/>
    <p:sldId id="435" r:id="rId16"/>
    <p:sldId id="436" r:id="rId17"/>
    <p:sldId id="437" r:id="rId18"/>
    <p:sldId id="383" r:id="rId19"/>
    <p:sldId id="410" r:id="rId20"/>
    <p:sldId id="439" r:id="rId21"/>
    <p:sldId id="440" r:id="rId22"/>
    <p:sldId id="441" r:id="rId23"/>
    <p:sldId id="442" r:id="rId24"/>
    <p:sldId id="421" r:id="rId25"/>
    <p:sldId id="430" r:id="rId26"/>
    <p:sldId id="431" r:id="rId27"/>
    <p:sldId id="397" r:id="rId28"/>
    <p:sldId id="438" r:id="rId29"/>
    <p:sldId id="298" r:id="rId30"/>
    <p:sldId id="422" r:id="rId3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8000"/>
    <a:srgbClr val="00808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00" d="100"/>
          <a:sy n="100" d="100"/>
        </p:scale>
        <p:origin x="-1320" y="-80"/>
      </p:cViewPr>
      <p:guideLst>
        <p:guide orient="horz" pos="2528"/>
        <p:guide pos="28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0F692A1-C338-E140-8B34-4A8171B22BA4}" type="datetimeFigureOut">
              <a:rPr lang="en-US"/>
              <a:pPr>
                <a:defRPr/>
              </a:pPr>
              <a:t>9/9/13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B90F89B-A3C2-EE46-B03E-D0610C319422}" type="slidenum">
              <a:rPr lang="en-US"/>
              <a:pPr>
                <a:defRPr/>
              </a:pPr>
              <a:t>‹#›</a:t>
            </a:fld>
            <a:endParaRPr lang="en-US"/>
          </a:p>
        </p:txBody>
      </p:sp>
    </p:spTree>
    <p:extLst>
      <p:ext uri="{BB962C8B-B14F-4D97-AF65-F5344CB8AC3E}">
        <p14:creationId xmlns:p14="http://schemas.microsoft.com/office/powerpoint/2010/main" val="3050394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0F4C0645-83ED-E04A-AB41-92615F6BB1CB}" type="datetimeFigureOut">
              <a:rPr lang="en-US"/>
              <a:pPr>
                <a:defRPr/>
              </a:pPr>
              <a:t>9/9/13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15C16DA0-A9C2-FE49-97A1-0501B9B3EEC7}" type="slidenum">
              <a:rPr lang="en-US"/>
              <a:pPr>
                <a:defRPr/>
              </a:pPr>
              <a:t>‹#›</a:t>
            </a:fld>
            <a:endParaRPr lang="en-US"/>
          </a:p>
        </p:txBody>
      </p:sp>
    </p:spTree>
    <p:extLst>
      <p:ext uri="{BB962C8B-B14F-4D97-AF65-F5344CB8AC3E}">
        <p14:creationId xmlns:p14="http://schemas.microsoft.com/office/powerpoint/2010/main" val="30957241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Any new bullets?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Any new bullets?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0"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Slide 5 in main presentation – clarified ash/so2 products are for MODIS-Alaska domain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Slide 6 in main presentation – updated bullets to more current items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xfrm>
            <a:off x="1144588" y="695325"/>
            <a:ext cx="4559300" cy="3419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8196" name="Slide Number Placeholder 3"/>
          <p:cNvSpPr>
            <a:spLocks noGrp="1"/>
          </p:cNvSpPr>
          <p:nvPr>
            <p:ph type="sldNum" sz="quarter" idx="5"/>
          </p:nvPr>
        </p:nvSpPr>
        <p:spPr>
          <a:ln>
            <a:miter lim="800000"/>
            <a:headEnd/>
            <a:tailEnd/>
          </a:ln>
        </p:spPr>
        <p:txBody>
          <a:bodyPr/>
          <a:lstStyle/>
          <a:p>
            <a:pPr>
              <a:defRPr/>
            </a:pPr>
            <a:fld id="{2424DF23-4C95-F745-B863-C20E44729DB8}" type="slidenum">
              <a:rPr lang="en-US" smtClean="0">
                <a:solidFill>
                  <a:prstClr val="black"/>
                </a:solidFill>
              </a:rPr>
              <a:pPr>
                <a:defRPr/>
              </a:pPr>
              <a:t>15</a:t>
            </a:fld>
            <a:endParaRPr 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overall agreement, several known</a:t>
            </a:r>
            <a:r>
              <a:rPr lang="en-US" baseline="0" dirty="0" smtClean="0"/>
              <a:t> differences. </a:t>
            </a:r>
            <a:endParaRPr lang="en-US" dirty="0"/>
          </a:p>
        </p:txBody>
      </p:sp>
      <p:sp>
        <p:nvSpPr>
          <p:cNvPr id="4" name="Slide Number Placeholder 3"/>
          <p:cNvSpPr>
            <a:spLocks noGrp="1"/>
          </p:cNvSpPr>
          <p:nvPr>
            <p:ph type="sldNum" sz="quarter" idx="10"/>
          </p:nvPr>
        </p:nvSpPr>
        <p:spPr/>
        <p:txBody>
          <a:bodyPr/>
          <a:lstStyle/>
          <a:p>
            <a:pPr>
              <a:defRPr/>
            </a:pPr>
            <a:fld id="{15C16DA0-A9C2-FE49-97A1-0501B9B3EEC7}" type="slidenum">
              <a:rPr lang="en-US" smtClean="0"/>
              <a:pPr>
                <a:defRPr/>
              </a:pPr>
              <a:t>20</a:t>
            </a:fld>
            <a:endParaRPr lang="en-US"/>
          </a:p>
        </p:txBody>
      </p:sp>
    </p:spTree>
    <p:extLst>
      <p:ext uri="{BB962C8B-B14F-4D97-AF65-F5344CB8AC3E}">
        <p14:creationId xmlns:p14="http://schemas.microsoft.com/office/powerpoint/2010/main" val="169649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EA0D9E4-4FB2-604E-AFC2-D396762F7513}" type="slidenum">
              <a:rPr lang="en-US"/>
              <a:pPr>
                <a:defRPr/>
              </a:pPr>
              <a:t>‹#›</a:t>
            </a:fld>
            <a:endParaRPr lang="en-US"/>
          </a:p>
        </p:txBody>
      </p:sp>
    </p:spTree>
    <p:extLst>
      <p:ext uri="{BB962C8B-B14F-4D97-AF65-F5344CB8AC3E}">
        <p14:creationId xmlns:p14="http://schemas.microsoft.com/office/powerpoint/2010/main" val="294518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A80CD6BD-BF34-9343-A904-400686034375}" type="datetime1">
              <a:rPr lang="en-US"/>
              <a:pPr>
                <a:defRPr/>
              </a:pPr>
              <a:t>9/9/13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92D03E-29B0-2B4C-8476-9100A4AFE7BE}" type="slidenum">
              <a:rPr lang="en-US"/>
              <a:pPr>
                <a:defRPr/>
              </a:pPr>
              <a:t>‹#›</a:t>
            </a:fld>
            <a:endParaRPr lang="en-US"/>
          </a:p>
        </p:txBody>
      </p:sp>
    </p:spTree>
    <p:extLst>
      <p:ext uri="{BB962C8B-B14F-4D97-AF65-F5344CB8AC3E}">
        <p14:creationId xmlns:p14="http://schemas.microsoft.com/office/powerpoint/2010/main" val="247983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44C03CD8-8A80-684E-B70F-4F153D66B1CD}" type="datetime1">
              <a:rPr lang="en-US"/>
              <a:pPr>
                <a:defRPr/>
              </a:pPr>
              <a:t>9/9/13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AF93D5-5CD0-8549-BBB1-6283EFCE32F8}" type="slidenum">
              <a:rPr lang="en-US"/>
              <a:pPr>
                <a:defRPr/>
              </a:pPr>
              <a:t>‹#›</a:t>
            </a:fld>
            <a:endParaRPr lang="en-US"/>
          </a:p>
        </p:txBody>
      </p:sp>
    </p:spTree>
    <p:extLst>
      <p:ext uri="{BB962C8B-B14F-4D97-AF65-F5344CB8AC3E}">
        <p14:creationId xmlns:p14="http://schemas.microsoft.com/office/powerpoint/2010/main" val="229580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F17714-3C94-5A4B-8D82-717FC008C051}" type="datetimeFigureOut">
              <a:rPr lang="en-US" smtClean="0"/>
              <a:t>9/9/13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33CA8D9-BA24-FD42-A10C-9BCF48349665}" type="slidenum">
              <a:rPr lang="en-US" smtClean="0"/>
              <a:t>‹#›</a:t>
            </a:fld>
            <a:endParaRPr lang="en-US"/>
          </a:p>
        </p:txBody>
      </p:sp>
    </p:spTree>
    <p:extLst>
      <p:ext uri="{BB962C8B-B14F-4D97-AF65-F5344CB8AC3E}">
        <p14:creationId xmlns:p14="http://schemas.microsoft.com/office/powerpoint/2010/main" val="400740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F0D48A60-17F1-5142-8601-0B17609F4412}" type="datetime1">
              <a:rPr lang="en-US"/>
              <a:pPr>
                <a:defRPr/>
              </a:pPr>
              <a:t>9/9/13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B9557-BBC8-5946-8CE3-452700FE1F06}" type="slidenum">
              <a:rPr lang="en-US"/>
              <a:pPr>
                <a:defRPr/>
              </a:pPr>
              <a:t>‹#›</a:t>
            </a:fld>
            <a:endParaRPr lang="en-US"/>
          </a:p>
        </p:txBody>
      </p:sp>
    </p:spTree>
    <p:extLst>
      <p:ext uri="{BB962C8B-B14F-4D97-AF65-F5344CB8AC3E}">
        <p14:creationId xmlns:p14="http://schemas.microsoft.com/office/powerpoint/2010/main" val="347442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C5B28D27-5FCB-A544-8874-03FF61E5E992}" type="datetime1">
              <a:rPr lang="en-US"/>
              <a:pPr>
                <a:defRPr/>
              </a:pPr>
              <a:t>9/9/13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391F9D-3310-9346-A1D5-37BAA1D0BBFC}" type="slidenum">
              <a:rPr lang="en-US"/>
              <a:pPr>
                <a:defRPr/>
              </a:pPr>
              <a:t>‹#›</a:t>
            </a:fld>
            <a:endParaRPr lang="en-US"/>
          </a:p>
        </p:txBody>
      </p:sp>
    </p:spTree>
    <p:extLst>
      <p:ext uri="{BB962C8B-B14F-4D97-AF65-F5344CB8AC3E}">
        <p14:creationId xmlns:p14="http://schemas.microsoft.com/office/powerpoint/2010/main" val="367814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9F2A0C2A-8158-6741-A86F-00B75677FB26}" type="datetime1">
              <a:rPr lang="en-US"/>
              <a:pPr>
                <a:defRPr/>
              </a:pPr>
              <a:t>9/9/13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699C3B6-B5DD-734B-89D3-0BFB163A92DE}" type="slidenum">
              <a:rPr lang="en-US"/>
              <a:pPr>
                <a:defRPr/>
              </a:pPr>
              <a:t>‹#›</a:t>
            </a:fld>
            <a:endParaRPr lang="en-US"/>
          </a:p>
        </p:txBody>
      </p:sp>
    </p:spTree>
    <p:extLst>
      <p:ext uri="{BB962C8B-B14F-4D97-AF65-F5344CB8AC3E}">
        <p14:creationId xmlns:p14="http://schemas.microsoft.com/office/powerpoint/2010/main" val="338111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43404896-111D-2D49-8DCE-1862CB67EBD4}" type="datetime1">
              <a:rPr lang="en-US"/>
              <a:pPr>
                <a:defRPr/>
              </a:pPr>
              <a:t>9/9/13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39F22E6-A524-7640-BE58-AEC19EF5BFC2}" type="slidenum">
              <a:rPr lang="en-US"/>
              <a:pPr>
                <a:defRPr/>
              </a:pPr>
              <a:t>‹#›</a:t>
            </a:fld>
            <a:endParaRPr lang="en-US"/>
          </a:p>
        </p:txBody>
      </p:sp>
    </p:spTree>
    <p:extLst>
      <p:ext uri="{BB962C8B-B14F-4D97-AF65-F5344CB8AC3E}">
        <p14:creationId xmlns:p14="http://schemas.microsoft.com/office/powerpoint/2010/main" val="133892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3B9F5A1A-09E0-D54E-B00F-8C2172A89DB0}" type="datetime1">
              <a:rPr lang="en-US"/>
              <a:pPr>
                <a:defRPr/>
              </a:pPr>
              <a:t>9/9/13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FB9FAB3-31C0-9745-86EA-40CB8D2CC160}" type="slidenum">
              <a:rPr lang="en-US"/>
              <a:pPr>
                <a:defRPr/>
              </a:pPr>
              <a:t>‹#›</a:t>
            </a:fld>
            <a:endParaRPr lang="en-US"/>
          </a:p>
        </p:txBody>
      </p:sp>
    </p:spTree>
    <p:extLst>
      <p:ext uri="{BB962C8B-B14F-4D97-AF65-F5344CB8AC3E}">
        <p14:creationId xmlns:p14="http://schemas.microsoft.com/office/powerpoint/2010/main" val="167539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C286501A-C149-7841-8299-BE0A2AA5F0E7}" type="datetime1">
              <a:rPr lang="en-US"/>
              <a:pPr>
                <a:defRPr/>
              </a:pPr>
              <a:t>9/9/13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0FA330F-78A1-EB49-8EE9-499531C09E5D}" type="slidenum">
              <a:rPr lang="en-US"/>
              <a:pPr>
                <a:defRPr/>
              </a:pPr>
              <a:t>‹#›</a:t>
            </a:fld>
            <a:endParaRPr lang="en-US"/>
          </a:p>
        </p:txBody>
      </p:sp>
    </p:spTree>
    <p:extLst>
      <p:ext uri="{BB962C8B-B14F-4D97-AF65-F5344CB8AC3E}">
        <p14:creationId xmlns:p14="http://schemas.microsoft.com/office/powerpoint/2010/main" val="261596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F26ECAB6-87F5-4A41-A452-FAC8742AFE51}" type="datetime1">
              <a:rPr lang="en-US"/>
              <a:pPr>
                <a:defRPr/>
              </a:pPr>
              <a:t>9/9/13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A9FBA5-E891-5449-872B-412EBFF649CD}" type="slidenum">
              <a:rPr lang="en-US"/>
              <a:pPr>
                <a:defRPr/>
              </a:pPr>
              <a:t>‹#›</a:t>
            </a:fld>
            <a:endParaRPr lang="en-US"/>
          </a:p>
        </p:txBody>
      </p:sp>
    </p:spTree>
    <p:extLst>
      <p:ext uri="{BB962C8B-B14F-4D97-AF65-F5344CB8AC3E}">
        <p14:creationId xmlns:p14="http://schemas.microsoft.com/office/powerpoint/2010/main" val="135262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fld id="{010028D5-5E16-9343-90EB-DCB7C60F6151}" type="datetime1">
              <a:rPr lang="en-US"/>
              <a:pPr>
                <a:defRPr/>
              </a:pPr>
              <a:t>9/9/13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93BD1F2-E5DB-F04C-AF41-4A1BA99C13FB}" type="slidenum">
              <a:rPr lang="en-US"/>
              <a:pPr>
                <a:defRPr/>
              </a:pPr>
              <a:t>‹#›</a:t>
            </a:fld>
            <a:endParaRPr lang="en-US"/>
          </a:p>
        </p:txBody>
      </p:sp>
    </p:spTree>
    <p:extLst>
      <p:ext uri="{BB962C8B-B14F-4D97-AF65-F5344CB8AC3E}">
        <p14:creationId xmlns:p14="http://schemas.microsoft.com/office/powerpoint/2010/main" val="31959724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099" name="Picture 15" descr="Terra-II.jpg"/>
          <p:cNvPicPr>
            <a:picLocks noChangeAspect="1"/>
          </p:cNvPicPr>
          <p:nvPr userDrawn="1"/>
        </p:nvPicPr>
        <p:blipFill>
          <a:blip r:embed="rId14">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0642721-AD63-6A47-A828-BF733AFF9CB1}" type="slidenum">
              <a:rPr lang="en-US"/>
              <a:pPr>
                <a:defRPr/>
              </a:pPr>
              <a:t>‹#›</a:t>
            </a:fld>
            <a:endParaRPr lang="en-US"/>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103" name="Picture 7" descr="NASA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NOAA_logo.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GOES-R_logo.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107" name="Picture 2" descr="http://cimss.ssec.wisc.edu/logo/fullsize/cimss-logo-big-transp.gif"/>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5587" y="6044050"/>
            <a:ext cx="1202141" cy="81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4" Type="http://schemas.openxmlformats.org/officeDocument/2006/relationships/image" Target="../media/image20.gif"/><Relationship Id="rId1" Type="http://schemas.openxmlformats.org/officeDocument/2006/relationships/slideLayout" Target="../slideLayouts/slideLayout12.xml"/><Relationship Id="rId2" Type="http://schemas.openxmlformats.org/officeDocument/2006/relationships/hyperlink" Target="http://cimss.ssec.wisc.edu/goes/srsor/GOES-14_SRSOR.html"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1.png"/><Relationship Id="rId1" Type="http://schemas.microsoft.com/office/2007/relationships/media" Target="../media/media2.mov"/><Relationship Id="rId2" Type="http://schemas.openxmlformats.org/officeDocument/2006/relationships/video" Target="../media/media2.mov"/></Relationships>
</file>

<file path=ppt/slides/_rels/slide27.xml.rels><?xml version="1.0" encoding="UTF-8" standalone="yes"?>
<Relationships xmlns="http://schemas.openxmlformats.org/package/2006/relationships"><Relationship Id="rId3" Type="http://schemas.openxmlformats.org/officeDocument/2006/relationships/hyperlink" Target="http://www.ssec.wisc.edu/~scottl/NearCast_HWT_Training_2013/player.html" TargetMode="External"/><Relationship Id="rId4" Type="http://schemas.openxmlformats.org/officeDocument/2006/relationships/hyperlink" Target="https://mailserv.ssec.wisc.edu/Redirect/www.ssec.wisc.edu/~scottl/UWCTC_HWT_Training_2013/player.html"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hyperlink" Target="http://www.eumetsat.int/Home/Main/News/Conferences_and_Events/820209?l=en%7C" TargetMode="External"/><Relationship Id="rId4" Type="http://schemas.openxmlformats.org/officeDocument/2006/relationships/hyperlink" Target="http://www.nwas.org/meetings/nwa2013/"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5" descr="584526main_LEE-GOES-LARGE.jpg"/>
          <p:cNvPicPr>
            <a:picLocks noChangeAspect="1"/>
          </p:cNvPicPr>
          <p:nvPr/>
        </p:nvPicPr>
        <p:blipFill>
          <a:blip r:embed="rId3">
            <a:extLst>
              <a:ext uri="{28A0092B-C50C-407E-A947-70E740481C1C}">
                <a14:useLocalDpi xmlns:a14="http://schemas.microsoft.com/office/drawing/2010/main" val="0"/>
              </a:ext>
            </a:extLst>
          </a:blip>
          <a:srcRect l="87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251200" y="-3175"/>
            <a:ext cx="5791200" cy="869950"/>
          </a:xfrm>
          <a:prstGeom prst="rect">
            <a:avLst/>
          </a:prstGeom>
          <a:noFill/>
          <a:ln w="9525">
            <a:noFill/>
            <a:miter lim="800000"/>
            <a:headEnd/>
            <a:tailEnd/>
          </a:ln>
        </p:spPr>
        <p:txBody>
          <a:bodyPr anchor="ctr"/>
          <a:lstStyle/>
          <a:p>
            <a:pPr algn="ctr" defTabSz="914400">
              <a:spcAft>
                <a:spcPts val="0"/>
              </a:spcAft>
              <a:defRPr/>
            </a:pPr>
            <a:r>
              <a:rPr lang="en-US" sz="4800" b="1" dirty="0">
                <a:solidFill>
                  <a:schemeClr val="bg1"/>
                </a:solidFill>
                <a:effectLst>
                  <a:outerShdw blurRad="60007" dist="310007" dir="7680000" sy="30000" kx="1300200" algn="ctr" rotWithShape="0">
                    <a:prstClr val="black">
                      <a:alpha val="32000"/>
                    </a:prstClr>
                  </a:outerShdw>
                  <a:reflection blurRad="6350" stA="55000" endA="300" endPos="45500" dir="5400000" sy="-100000" algn="bl" rotWithShape="0"/>
                </a:effectLst>
                <a:latin typeface="+mj-lt"/>
                <a:ea typeface="+mj-ea"/>
                <a:cs typeface="+mj-cs"/>
              </a:rPr>
              <a:t>GOES-R/JPSS Program</a:t>
            </a:r>
          </a:p>
        </p:txBody>
      </p:sp>
      <p:sp>
        <p:nvSpPr>
          <p:cNvPr id="10" name="Subtitle 2"/>
          <p:cNvSpPr>
            <a:spLocks noGrp="1"/>
          </p:cNvSpPr>
          <p:nvPr>
            <p:ph type="subTitle" idx="4294967295"/>
          </p:nvPr>
        </p:nvSpPr>
        <p:spPr>
          <a:xfrm>
            <a:off x="1155700" y="3535363"/>
            <a:ext cx="8420100" cy="2286000"/>
          </a:xfrm>
          <a:effectLst>
            <a:outerShdw blurRad="50800" dist="38100" dir="2700000">
              <a:srgbClr val="000000"/>
            </a:outerShdw>
          </a:effectLst>
        </p:spPr>
        <p:txBody>
          <a:bodyPr rtlCol="0">
            <a:normAutofit/>
          </a:bodyPr>
          <a:lstStyle/>
          <a:p>
            <a:pPr algn="ctr" eaLnBrk="1" fontAlgn="auto" hangingPunct="1">
              <a:spcAft>
                <a:spcPts val="0"/>
              </a:spcAft>
              <a:buFont typeface="Arial"/>
              <a:buNone/>
              <a:defRPr/>
            </a:pPr>
            <a:r>
              <a:rPr lang="en-US" sz="4400" b="1" dirty="0">
                <a:solidFill>
                  <a:srgbClr val="FFFF00"/>
                </a:solidFill>
                <a:effectLst>
                  <a:outerShdw blurRad="50800" dist="38100" dir="2700000" algn="tl" rotWithShape="0">
                    <a:prstClr val="black">
                      <a:alpha val="40000"/>
                    </a:prstClr>
                  </a:outerShdw>
                </a:effectLst>
                <a:latin typeface="Arial"/>
                <a:ea typeface="+mn-ea"/>
                <a:cs typeface="Arial"/>
              </a:rPr>
              <a:t>CIMSS/ASPB </a:t>
            </a:r>
            <a:r>
              <a:rPr lang="en-US" sz="4400" b="1" dirty="0" smtClean="0">
                <a:solidFill>
                  <a:srgbClr val="FFFF00"/>
                </a:solidFill>
                <a:effectLst>
                  <a:outerShdw blurRad="50800" dist="38100" dir="2700000" algn="tl" rotWithShape="0">
                    <a:prstClr val="black">
                      <a:alpha val="40000"/>
                    </a:prstClr>
                  </a:outerShdw>
                </a:effectLst>
                <a:latin typeface="Arial"/>
                <a:ea typeface="+mn-ea"/>
                <a:cs typeface="Arial"/>
              </a:rPr>
              <a:t>Participation</a:t>
            </a:r>
          </a:p>
          <a:p>
            <a:pPr algn="ctr" eaLnBrk="1" fontAlgn="auto" hangingPunct="1">
              <a:spcAft>
                <a:spcPts val="0"/>
              </a:spcAft>
              <a:buFont typeface="Arial"/>
              <a:buNone/>
              <a:defRPr/>
            </a:pPr>
            <a:r>
              <a:rPr lang="en-US" b="1" dirty="0" smtClean="0">
                <a:solidFill>
                  <a:srgbClr val="FFFF00"/>
                </a:solidFill>
                <a:effectLst>
                  <a:outerShdw blurRad="50800" dist="38100" dir="2700000" algn="tl" rotWithShape="0">
                    <a:prstClr val="black">
                      <a:alpha val="40000"/>
                    </a:prstClr>
                  </a:outerShdw>
                </a:effectLst>
                <a:latin typeface="Arial"/>
                <a:ea typeface="+mn-ea"/>
                <a:cs typeface="Arial"/>
              </a:rPr>
              <a:t>GOES</a:t>
            </a:r>
            <a:r>
              <a:rPr lang="en-US" b="1" dirty="0">
                <a:solidFill>
                  <a:srgbClr val="FFFF00"/>
                </a:solidFill>
                <a:effectLst>
                  <a:outerShdw blurRad="50800" dist="38100" dir="2700000" algn="tl" rotWithShape="0">
                    <a:prstClr val="black">
                      <a:alpha val="40000"/>
                    </a:prstClr>
                  </a:outerShdw>
                </a:effectLst>
                <a:latin typeface="Arial"/>
                <a:ea typeface="+mn-ea"/>
                <a:cs typeface="Arial"/>
              </a:rPr>
              <a:t>-</a:t>
            </a:r>
            <a:r>
              <a:rPr lang="en-US" b="1" dirty="0" smtClean="0">
                <a:solidFill>
                  <a:srgbClr val="FFFF00"/>
                </a:solidFill>
                <a:effectLst>
                  <a:outerShdw blurRad="50800" dist="38100" dir="2700000" algn="tl" rotWithShape="0">
                    <a:prstClr val="black">
                      <a:alpha val="40000"/>
                    </a:prstClr>
                  </a:outerShdw>
                </a:effectLst>
                <a:latin typeface="Arial"/>
                <a:ea typeface="+mn-ea"/>
                <a:cs typeface="Arial"/>
              </a:rPr>
              <a:t>R/JPSS </a:t>
            </a:r>
            <a:r>
              <a:rPr lang="en-US" b="1" dirty="0">
                <a:solidFill>
                  <a:srgbClr val="FFFF00"/>
                </a:solidFill>
                <a:effectLst>
                  <a:outerShdw blurRad="50800" dist="38100" dir="2700000" algn="tl" rotWithShape="0">
                    <a:prstClr val="black">
                      <a:alpha val="40000"/>
                    </a:prstClr>
                  </a:outerShdw>
                </a:effectLst>
                <a:latin typeface="Arial"/>
                <a:ea typeface="+mn-ea"/>
                <a:cs typeface="Arial"/>
              </a:rPr>
              <a:t>Proving Ground </a:t>
            </a:r>
            <a:r>
              <a:rPr lang="en-US" b="1" dirty="0" smtClean="0">
                <a:solidFill>
                  <a:srgbClr val="FFFF00"/>
                </a:solidFill>
                <a:effectLst>
                  <a:outerShdw blurRad="50800" dist="38100" dir="2700000" algn="tl" rotWithShape="0">
                    <a:prstClr val="black">
                      <a:alpha val="40000"/>
                    </a:prstClr>
                  </a:outerShdw>
                </a:effectLst>
                <a:latin typeface="Arial"/>
                <a:ea typeface="+mn-ea"/>
                <a:cs typeface="Arial"/>
              </a:rPr>
              <a:t>Status</a:t>
            </a:r>
            <a:endParaRPr lang="en-US" b="1" dirty="0">
              <a:solidFill>
                <a:srgbClr val="FFFF00"/>
              </a:solidFill>
              <a:effectLst>
                <a:outerShdw blurRad="50800" dist="38100" dir="2700000" algn="tl" rotWithShape="0">
                  <a:prstClr val="black">
                    <a:alpha val="40000"/>
                  </a:prstClr>
                </a:outerShdw>
              </a:effectLst>
              <a:latin typeface="Arial"/>
              <a:ea typeface="+mn-ea"/>
              <a:cs typeface="Arial"/>
            </a:endParaRPr>
          </a:p>
        </p:txBody>
      </p:sp>
      <p:pic>
        <p:nvPicPr>
          <p:cNvPr id="17412" name="Picture 10" descr="GOES-R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225" y="1154113"/>
            <a:ext cx="2743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a:xfrm>
            <a:off x="1982788" y="5219700"/>
            <a:ext cx="7059612" cy="1239838"/>
          </a:xfrm>
          <a:prstGeom prst="rect">
            <a:avLst/>
          </a:prstGeom>
          <a:effectLst>
            <a:outerShdw blurRad="50800" dist="38100" dir="2700000">
              <a:srgbClr val="000000"/>
            </a:outerShdw>
          </a:effectLst>
        </p:spPr>
        <p:txBody>
          <a:bodyPr>
            <a:noAutofit/>
          </a:bodyPr>
          <a:lstStyle/>
          <a:p>
            <a:pPr eaLnBrk="0" hangingPunct="0">
              <a:lnSpc>
                <a:spcPct val="80000"/>
              </a:lnSpc>
              <a:defRPr/>
            </a:pPr>
            <a:r>
              <a:rPr lang="en-US" sz="1800" dirty="0">
                <a:solidFill>
                  <a:srgbClr val="FFFFFF"/>
                </a:solidFill>
                <a:latin typeface="Arial" pitchFamily="84" charset="0"/>
                <a:ea typeface="Arial" pitchFamily="84" charset="0"/>
                <a:cs typeface="Arial" pitchFamily="84" charset="0"/>
              </a:rPr>
              <a:t>Wayne Feltz, Mike Pavolonis, Tim </a:t>
            </a:r>
            <a:r>
              <a:rPr lang="en-US" sz="1800" dirty="0" err="1">
                <a:solidFill>
                  <a:srgbClr val="FFFFFF"/>
                </a:solidFill>
                <a:latin typeface="Arial" pitchFamily="84" charset="0"/>
                <a:ea typeface="Arial" pitchFamily="84" charset="0"/>
                <a:cs typeface="Arial" pitchFamily="84" charset="0"/>
              </a:rPr>
              <a:t>Schmit</a:t>
            </a:r>
            <a:r>
              <a:rPr lang="en-US" sz="1800" dirty="0">
                <a:solidFill>
                  <a:srgbClr val="FFFFFF"/>
                </a:solidFill>
                <a:latin typeface="Arial" pitchFamily="84" charset="0"/>
                <a:ea typeface="Arial" pitchFamily="84" charset="0"/>
                <a:cs typeface="Arial" pitchFamily="84" charset="0"/>
              </a:rPr>
              <a:t>, Andy </a:t>
            </a:r>
            <a:r>
              <a:rPr lang="en-US" sz="1800" dirty="0" err="1">
                <a:solidFill>
                  <a:srgbClr val="FFFFFF"/>
                </a:solidFill>
                <a:latin typeface="Arial" pitchFamily="84" charset="0"/>
                <a:ea typeface="Arial" pitchFamily="84" charset="0"/>
                <a:cs typeface="Arial" pitchFamily="84" charset="0"/>
              </a:rPr>
              <a:t>Heidinger</a:t>
            </a:r>
            <a:r>
              <a:rPr lang="en-US" sz="1800" dirty="0">
                <a:solidFill>
                  <a:srgbClr val="FFFFFF"/>
                </a:solidFill>
                <a:latin typeface="Arial" pitchFamily="84" charset="0"/>
                <a:ea typeface="Arial" pitchFamily="84" charset="0"/>
                <a:cs typeface="Arial" pitchFamily="84" charset="0"/>
              </a:rPr>
              <a:t>, Jordan Gerth, Scott Bachmeier, Scott Lindstrom, Justin Sieglaff, Lee Cronce, Robert Aune, Gary Wade, Brad Pierce, Kaba Bah, Will </a:t>
            </a:r>
            <a:r>
              <a:rPr lang="en-US" sz="1800" dirty="0" err="1">
                <a:solidFill>
                  <a:srgbClr val="FFFFFF"/>
                </a:solidFill>
                <a:latin typeface="Arial" pitchFamily="84" charset="0"/>
                <a:ea typeface="Arial" pitchFamily="84" charset="0"/>
                <a:cs typeface="Arial" pitchFamily="84" charset="0"/>
              </a:rPr>
              <a:t>Straka</a:t>
            </a:r>
            <a:r>
              <a:rPr lang="en-US" sz="1800" dirty="0">
                <a:solidFill>
                  <a:srgbClr val="FFFFFF"/>
                </a:solidFill>
                <a:latin typeface="Arial" pitchFamily="84" charset="0"/>
                <a:ea typeface="Arial" pitchFamily="84" charset="0"/>
                <a:cs typeface="Arial" pitchFamily="84" charset="0"/>
              </a:rPr>
              <a:t>, Jason </a:t>
            </a:r>
            <a:r>
              <a:rPr lang="en-US" sz="1800" dirty="0" err="1">
                <a:solidFill>
                  <a:srgbClr val="FFFFFF"/>
                </a:solidFill>
                <a:latin typeface="Arial" pitchFamily="84" charset="0"/>
                <a:ea typeface="Arial" pitchFamily="84" charset="0"/>
                <a:cs typeface="Arial" pitchFamily="84" charset="0"/>
              </a:rPr>
              <a:t>Otkin</a:t>
            </a:r>
            <a:r>
              <a:rPr lang="en-US" sz="1800" dirty="0">
                <a:solidFill>
                  <a:srgbClr val="FFFFFF"/>
                </a:solidFill>
                <a:latin typeface="Arial" pitchFamily="84" charset="0"/>
                <a:ea typeface="Arial" pitchFamily="84" charset="0"/>
                <a:cs typeface="Arial" pitchFamily="84" charset="0"/>
              </a:rPr>
              <a:t>, Sarah </a:t>
            </a:r>
            <a:r>
              <a:rPr lang="en-US" sz="1800" dirty="0" err="1">
                <a:solidFill>
                  <a:srgbClr val="FFFFFF"/>
                </a:solidFill>
                <a:latin typeface="Arial" pitchFamily="84" charset="0"/>
                <a:ea typeface="Arial" pitchFamily="84" charset="0"/>
                <a:cs typeface="Arial" pitchFamily="84" charset="0"/>
              </a:rPr>
              <a:t>Monette</a:t>
            </a:r>
            <a:r>
              <a:rPr lang="en-US" sz="1800" dirty="0">
                <a:solidFill>
                  <a:srgbClr val="FFFFFF"/>
                </a:solidFill>
                <a:latin typeface="Arial" pitchFamily="84" charset="0"/>
                <a:ea typeface="Arial" pitchFamily="84" charset="0"/>
                <a:cs typeface="Arial" pitchFamily="84" charset="0"/>
              </a:rPr>
              <a:t>, Chris </a:t>
            </a:r>
            <a:r>
              <a:rPr lang="en-US" sz="1800" dirty="0" err="1">
                <a:solidFill>
                  <a:srgbClr val="FFFFFF"/>
                </a:solidFill>
                <a:latin typeface="Arial" pitchFamily="84" charset="0"/>
                <a:ea typeface="Arial" pitchFamily="84" charset="0"/>
                <a:cs typeface="Arial" pitchFamily="84" charset="0"/>
              </a:rPr>
              <a:t>Velden</a:t>
            </a:r>
            <a:r>
              <a:rPr lang="en-US" sz="1800" dirty="0">
                <a:solidFill>
                  <a:srgbClr val="FFFFFF"/>
                </a:solidFill>
                <a:latin typeface="Arial" pitchFamily="84" charset="0"/>
                <a:ea typeface="Arial" pitchFamily="84" charset="0"/>
                <a:cs typeface="Arial" pitchFamily="84" charset="0"/>
              </a:rPr>
              <a:t>, Ralph Petersen, Russ </a:t>
            </a:r>
            <a:r>
              <a:rPr lang="en-US" sz="1800" dirty="0" err="1">
                <a:solidFill>
                  <a:srgbClr val="FFFFFF"/>
                </a:solidFill>
                <a:latin typeface="Arial" pitchFamily="84" charset="0"/>
                <a:ea typeface="Arial" pitchFamily="84" charset="0"/>
                <a:cs typeface="Arial" pitchFamily="84" charset="0"/>
              </a:rPr>
              <a:t>Dengel</a:t>
            </a:r>
            <a:r>
              <a:rPr lang="en-US" sz="1800" dirty="0">
                <a:solidFill>
                  <a:srgbClr val="FFFFFF"/>
                </a:solidFill>
                <a:latin typeface="Arial" pitchFamily="84" charset="0"/>
                <a:ea typeface="Arial" pitchFamily="84" charset="0"/>
                <a:cs typeface="Arial" pitchFamily="84" charset="0"/>
              </a:rPr>
              <a:t> and Chris Schmidt</a:t>
            </a:r>
          </a:p>
          <a:p>
            <a:pPr algn="ctr">
              <a:lnSpc>
                <a:spcPct val="80000"/>
              </a:lnSpc>
              <a:spcBef>
                <a:spcPct val="20000"/>
              </a:spcBef>
              <a:buFont typeface="Arial" pitchFamily="84" charset="0"/>
              <a:buNone/>
              <a:defRPr/>
            </a:pPr>
            <a:r>
              <a:rPr lang="en-US" sz="1800" dirty="0" smtClean="0">
                <a:solidFill>
                  <a:schemeClr val="bg1"/>
                </a:solidFill>
                <a:latin typeface="Calibri" pitchFamily="84" charset="0"/>
                <a:ea typeface="ＭＳ Ｐゴシック" pitchFamily="84" charset="-128"/>
                <a:cs typeface="ＭＳ Ｐゴシック" pitchFamily="84" charset="-128"/>
              </a:rPr>
              <a:t>September 9, </a:t>
            </a:r>
            <a:r>
              <a:rPr lang="en-US" sz="1800" dirty="0">
                <a:solidFill>
                  <a:schemeClr val="bg1"/>
                </a:solidFill>
                <a:latin typeface="Calibri" pitchFamily="84" charset="0"/>
                <a:ea typeface="ＭＳ Ｐゴシック" pitchFamily="84" charset="-128"/>
                <a:cs typeface="ＭＳ Ｐゴシック" pitchFamily="84" charset="-128"/>
              </a:rPr>
              <a:t>2013</a:t>
            </a:r>
          </a:p>
        </p:txBody>
      </p:sp>
      <p:pic>
        <p:nvPicPr>
          <p:cNvPr id="17414" name="Picture 2" descr="http://cimss.ssec.wisc.edu/logo/fullsize/cimss-logo-big-trans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76838"/>
            <a:ext cx="1828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descr="http://www.goes-r.gov/education/images/logos-pg/color/png/02-s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675" y="1123950"/>
            <a:ext cx="2190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5) Pacific Region/Hawaii Demonstrations</a:t>
            </a:r>
          </a:p>
        </p:txBody>
      </p:sp>
      <p:sp>
        <p:nvSpPr>
          <p:cNvPr id="3" name="Content Placeholder 2"/>
          <p:cNvSpPr>
            <a:spLocks noGrp="1"/>
          </p:cNvSpPr>
          <p:nvPr>
            <p:ph idx="1"/>
          </p:nvPr>
        </p:nvSpPr>
        <p:spPr>
          <a:xfrm>
            <a:off x="457200" y="825023"/>
            <a:ext cx="8229600" cy="5601468"/>
          </a:xfrm>
        </p:spPr>
        <p:txBody>
          <a:bodyPr>
            <a:normAutofit fontScale="85000" lnSpcReduction="20000"/>
          </a:bodyPr>
          <a:lstStyle/>
          <a:p>
            <a:pPr>
              <a:spcBef>
                <a:spcPts val="1200"/>
              </a:spcBef>
              <a:defRPr/>
            </a:pPr>
            <a:r>
              <a:rPr lang="en-US" dirty="0" smtClean="0">
                <a:solidFill>
                  <a:srgbClr val="000000"/>
                </a:solidFill>
                <a:ea typeface="Arial" pitchFamily="84" charset="0"/>
                <a:cs typeface="Arial" pitchFamily="84" charset="0"/>
              </a:rPr>
              <a:t>Jordan </a:t>
            </a:r>
            <a:r>
              <a:rPr lang="en-US" dirty="0" err="1" smtClean="0">
                <a:solidFill>
                  <a:srgbClr val="000000"/>
                </a:solidFill>
                <a:ea typeface="Arial" pitchFamily="84" charset="0"/>
                <a:cs typeface="Arial" pitchFamily="84" charset="0"/>
              </a:rPr>
              <a:t>Gerth</a:t>
            </a:r>
            <a:r>
              <a:rPr lang="en-US" dirty="0" smtClean="0">
                <a:solidFill>
                  <a:srgbClr val="000000"/>
                </a:solidFill>
                <a:ea typeface="Arial" pitchFamily="84" charset="0"/>
                <a:cs typeface="Arial" pitchFamily="84" charset="0"/>
              </a:rPr>
              <a:t> conducted other activities related to the GOES-R Proving Ground in Pacific Region after the workshop, including:</a:t>
            </a:r>
          </a:p>
          <a:p>
            <a:pPr lvl="1">
              <a:spcBef>
                <a:spcPts val="1200"/>
              </a:spcBef>
              <a:defRPr/>
            </a:pPr>
            <a:r>
              <a:rPr lang="en-US" dirty="0" smtClean="0">
                <a:solidFill>
                  <a:srgbClr val="000000"/>
                </a:solidFill>
                <a:ea typeface="Arial" pitchFamily="84" charset="0"/>
                <a:cs typeface="Arial" pitchFamily="84" charset="0"/>
              </a:rPr>
              <a:t>Identifying an alternate route to transmit data between Honolulu Community College and HFO once new NOAA security regulations require traffic to pass through a TIC node</a:t>
            </a:r>
          </a:p>
          <a:p>
            <a:pPr lvl="1">
              <a:spcBef>
                <a:spcPts val="1200"/>
              </a:spcBef>
              <a:defRPr/>
            </a:pPr>
            <a:r>
              <a:rPr lang="en-US" dirty="0" smtClean="0">
                <a:solidFill>
                  <a:srgbClr val="000000"/>
                </a:solidFill>
                <a:ea typeface="Arial" pitchFamily="84" charset="0"/>
                <a:cs typeface="Arial" pitchFamily="84" charset="0"/>
              </a:rPr>
              <a:t>Investigating interference in the Terra DB receiving frequency at the Honolulu Community College antenna site; FCC identifying government/military users in this band</a:t>
            </a:r>
          </a:p>
          <a:p>
            <a:pPr lvl="1">
              <a:spcBef>
                <a:spcPts val="1200"/>
              </a:spcBef>
              <a:defRPr/>
            </a:pPr>
            <a:r>
              <a:rPr lang="en-US" dirty="0" smtClean="0">
                <a:solidFill>
                  <a:srgbClr val="000000"/>
                </a:solidFill>
                <a:ea typeface="Arial" pitchFamily="84" charset="0"/>
                <a:cs typeface="Arial" pitchFamily="84" charset="0"/>
              </a:rPr>
              <a:t>Localizing/troubleshooting AWIPS at HFO to ingest/display MODIS imagery and products, lightning </a:t>
            </a:r>
            <a:r>
              <a:rPr lang="en-US" dirty="0" err="1" smtClean="0">
                <a:solidFill>
                  <a:srgbClr val="000000"/>
                </a:solidFill>
                <a:ea typeface="Arial" pitchFamily="84" charset="0"/>
                <a:cs typeface="Arial" pitchFamily="84" charset="0"/>
              </a:rPr>
              <a:t>psuedo</a:t>
            </a:r>
            <a:r>
              <a:rPr lang="en-US" dirty="0" smtClean="0">
                <a:solidFill>
                  <a:srgbClr val="000000"/>
                </a:solidFill>
                <a:ea typeface="Arial" pitchFamily="84" charset="0"/>
                <a:cs typeface="Arial" pitchFamily="84" charset="0"/>
              </a:rPr>
              <a:t>-reflectivity, and </a:t>
            </a:r>
            <a:r>
              <a:rPr lang="en-US" dirty="0" err="1" smtClean="0">
                <a:solidFill>
                  <a:srgbClr val="000000"/>
                </a:solidFill>
                <a:ea typeface="Arial" pitchFamily="84" charset="0"/>
                <a:cs typeface="Arial" pitchFamily="84" charset="0"/>
              </a:rPr>
              <a:t>SPoRT</a:t>
            </a:r>
            <a:r>
              <a:rPr lang="en-US" dirty="0" smtClean="0">
                <a:solidFill>
                  <a:srgbClr val="000000"/>
                </a:solidFill>
                <a:ea typeface="Arial" pitchFamily="84" charset="0"/>
                <a:cs typeface="Arial" pitchFamily="84" charset="0"/>
              </a:rPr>
              <a:t> QPE</a:t>
            </a:r>
          </a:p>
          <a:p>
            <a:pPr lvl="1">
              <a:spcBef>
                <a:spcPts val="1200"/>
              </a:spcBef>
              <a:defRPr/>
            </a:pPr>
            <a:r>
              <a:rPr lang="en-US" dirty="0" smtClean="0">
                <a:solidFill>
                  <a:srgbClr val="000000"/>
                </a:solidFill>
                <a:ea typeface="Arial" pitchFamily="84" charset="0"/>
                <a:cs typeface="Arial" pitchFamily="84" charset="0"/>
              </a:rPr>
              <a:t>Coordinating an N-Wave connection between IRC at Ford Island and Wisconsin</a:t>
            </a:r>
          </a:p>
          <a:p>
            <a:pPr>
              <a:spcBef>
                <a:spcPts val="1200"/>
              </a:spcBef>
              <a:buFont typeface="Arial" pitchFamily="84" charset="0"/>
              <a:buChar char="•"/>
              <a:defRPr/>
            </a:pPr>
            <a:endParaRPr lang="en-US" dirty="0" smtClean="0">
              <a:solidFill>
                <a:srgbClr val="000000"/>
              </a:solidFill>
              <a:ea typeface="Arial" pitchFamily="84" charset="0"/>
              <a:cs typeface="Arial" pitchFamily="84" charset="0"/>
            </a:endParaRPr>
          </a:p>
          <a:p>
            <a:pPr>
              <a:spcBef>
                <a:spcPts val="1200"/>
              </a:spcBef>
              <a:buFont typeface="Arial" pitchFamily="84" charset="0"/>
              <a:buChar char="•"/>
              <a:defRPr/>
            </a:pPr>
            <a:endParaRPr lang="en-US" dirty="0" smtClean="0">
              <a:solidFill>
                <a:srgbClr val="000000"/>
              </a:solidFill>
              <a:ea typeface="Arial" pitchFamily="84" charset="0"/>
              <a:cs typeface="Arial" pitchFamily="84" charset="0"/>
            </a:endParaRPr>
          </a:p>
          <a:p>
            <a:pPr>
              <a:spcBef>
                <a:spcPts val="1200"/>
              </a:spcBef>
              <a:buFont typeface="Arial" pitchFamily="84" charset="0"/>
              <a:buChar char="•"/>
              <a:defRPr/>
            </a:pPr>
            <a:endParaRPr lang="en-US" dirty="0">
              <a:solidFill>
                <a:srgbClr val="000000"/>
              </a:solidFill>
              <a:ea typeface="Arial" pitchFamily="84" charset="0"/>
              <a:cs typeface="Arial" pitchFamily="84" charset="0"/>
            </a:endParaRPr>
          </a:p>
        </p:txBody>
      </p:sp>
    </p:spTree>
    <p:extLst>
      <p:ext uri="{BB962C8B-B14F-4D97-AF65-F5344CB8AC3E}">
        <p14:creationId xmlns:p14="http://schemas.microsoft.com/office/powerpoint/2010/main" val="3968945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Tropical Storm Flossie</a:t>
            </a:r>
            <a:endParaRPr lang="en-US" dirty="0"/>
          </a:p>
        </p:txBody>
      </p:sp>
      <p:sp>
        <p:nvSpPr>
          <p:cNvPr id="3" name="Content Placeholder 2"/>
          <p:cNvSpPr>
            <a:spLocks noGrp="1"/>
          </p:cNvSpPr>
          <p:nvPr>
            <p:ph idx="1"/>
          </p:nvPr>
        </p:nvSpPr>
        <p:spPr>
          <a:xfrm>
            <a:off x="371475" y="658813"/>
            <a:ext cx="8382000" cy="5429250"/>
          </a:xfrm>
        </p:spPr>
        <p:txBody>
          <a:bodyPr/>
          <a:lstStyle/>
          <a:p>
            <a:pPr marL="0" indent="0">
              <a:buNone/>
            </a:pPr>
            <a:r>
              <a:rPr lang="en-US" sz="1600" b="1" dirty="0">
                <a:latin typeface="Courier" pitchFamily="49" charset="0"/>
              </a:rPr>
              <a:t>TROPICAL STORM FLOSSIE DISCUSSION NUMBER </a:t>
            </a:r>
            <a:r>
              <a:rPr lang="en-US" sz="1600" b="1" dirty="0" smtClean="0">
                <a:latin typeface="Courier" pitchFamily="49" charset="0"/>
              </a:rPr>
              <a:t>19</a:t>
            </a:r>
          </a:p>
          <a:p>
            <a:pPr marL="0" indent="0">
              <a:buNone/>
            </a:pPr>
            <a:r>
              <a:rPr lang="en-US" sz="1600" b="1" dirty="0" smtClean="0">
                <a:latin typeface="Courier" pitchFamily="49" charset="0"/>
              </a:rPr>
              <a:t>NWS </a:t>
            </a:r>
            <a:r>
              <a:rPr lang="en-US" sz="1600" b="1" dirty="0">
                <a:latin typeface="Courier" pitchFamily="49" charset="0"/>
              </a:rPr>
              <a:t>CENTRAL PACIFIC HURRICANE CENTER HONOLULU HI </a:t>
            </a:r>
            <a:r>
              <a:rPr lang="en-US" sz="1600" b="1" dirty="0" smtClean="0">
                <a:latin typeface="Courier" pitchFamily="49" charset="0"/>
              </a:rPr>
              <a:t>EP062013</a:t>
            </a:r>
          </a:p>
          <a:p>
            <a:pPr marL="0" indent="0">
              <a:buNone/>
            </a:pPr>
            <a:r>
              <a:rPr lang="en-US" sz="1600" b="1" dirty="0" smtClean="0">
                <a:latin typeface="Courier" pitchFamily="49" charset="0"/>
              </a:rPr>
              <a:t>500 </a:t>
            </a:r>
            <a:r>
              <a:rPr lang="en-US" sz="1600" b="1" dirty="0">
                <a:latin typeface="Courier" pitchFamily="49" charset="0"/>
              </a:rPr>
              <a:t>AM HST MON JUL 29 </a:t>
            </a:r>
            <a:r>
              <a:rPr lang="en-US" sz="1600" b="1" dirty="0" smtClean="0">
                <a:latin typeface="Courier" pitchFamily="49" charset="0"/>
              </a:rPr>
              <a:t>2013</a:t>
            </a:r>
          </a:p>
          <a:p>
            <a:pPr marL="0" indent="0">
              <a:buNone/>
            </a:pPr>
            <a:endParaRPr lang="en-US" sz="1600" b="1" dirty="0">
              <a:latin typeface="Courier" pitchFamily="49" charset="0"/>
            </a:endParaRPr>
          </a:p>
          <a:p>
            <a:pPr marL="0" indent="0">
              <a:buNone/>
            </a:pPr>
            <a:r>
              <a:rPr lang="en-US" sz="1600" b="1" dirty="0" smtClean="0">
                <a:latin typeface="Courier" pitchFamily="49" charset="0"/>
              </a:rPr>
              <a:t>THE </a:t>
            </a:r>
            <a:r>
              <a:rPr lang="en-US" sz="1600" b="1" dirty="0">
                <a:latin typeface="Courier" pitchFamily="49" charset="0"/>
              </a:rPr>
              <a:t>CENTER OF FLOSSIE WAS HIDDEN BY HIGH CLOUDS MOST OF THE NIGHT BEFORE </a:t>
            </a:r>
            <a:r>
              <a:rPr lang="en-US" sz="1600" b="1" dirty="0">
                <a:solidFill>
                  <a:srgbClr val="FF0000"/>
                </a:solidFill>
                <a:latin typeface="Courier" pitchFamily="49" charset="0"/>
              </a:rPr>
              <a:t>VIRS NIGHTTIME VISUAL SATELLITE IMAGERY REVEALED AN EXPOSED LOW LEVEL CIRCULATION CENTER FARTHER NORTH THAN EXPECTED. </a:t>
            </a:r>
            <a:r>
              <a:rPr lang="en-US" sz="1600" b="1" dirty="0" smtClean="0">
                <a:solidFill>
                  <a:srgbClr val="FF0000"/>
                </a:solidFill>
                <a:latin typeface="Courier" pitchFamily="49" charset="0"/>
              </a:rPr>
              <a:t>WE</a:t>
            </a:r>
            <a:br>
              <a:rPr lang="en-US" sz="1600" b="1" dirty="0" smtClean="0">
                <a:solidFill>
                  <a:srgbClr val="FF0000"/>
                </a:solidFill>
                <a:latin typeface="Courier" pitchFamily="49" charset="0"/>
              </a:rPr>
            </a:br>
            <a:r>
              <a:rPr lang="en-US" sz="1600" b="1" dirty="0" smtClean="0">
                <a:solidFill>
                  <a:srgbClr val="FF0000"/>
                </a:solidFill>
                <a:latin typeface="Courier" pitchFamily="49" charset="0"/>
              </a:rPr>
              <a:t>RE-BESTED </a:t>
            </a:r>
            <a:r>
              <a:rPr lang="en-US" sz="1600" b="1" dirty="0">
                <a:solidFill>
                  <a:srgbClr val="FF0000"/>
                </a:solidFill>
                <a:latin typeface="Courier" pitchFamily="49" charset="0"/>
              </a:rPr>
              <a:t>THE 0600 UTC POSITION BASED ON THE VISIBLE DATA. </a:t>
            </a:r>
            <a:r>
              <a:rPr lang="en-US" sz="1600" b="1" dirty="0">
                <a:latin typeface="Courier" pitchFamily="49" charset="0"/>
              </a:rPr>
              <a:t>SUBJECTIVE DVORAK ANALYSES CONTINUED SHOW CURRENT INTENSITIES OF 3.0 BUT SATELLITE LOOPS SUGGEST A RAPID WEAKENING TREND WITH THE LOW LEVEL CENTER PULLING AWAY FROM A SMALL AREA OF CONVECTION SOUTHEAST OF THE CENTER. IT IS LIKELY THAT CONTINUED NORTHWEST SHEAR WILL MAINTAIN THIS WEAKENING </a:t>
            </a:r>
            <a:r>
              <a:rPr lang="en-US" sz="1600" b="1" dirty="0" smtClean="0">
                <a:latin typeface="Courier" pitchFamily="49" charset="0"/>
              </a:rPr>
              <a:t>TREND.</a:t>
            </a:r>
          </a:p>
          <a:p>
            <a:pPr marL="0" indent="0">
              <a:buNone/>
            </a:pPr>
            <a:endParaRPr lang="en-US" sz="1600" b="1" dirty="0">
              <a:latin typeface="Courier" pitchFamily="49" charset="0"/>
            </a:endParaRPr>
          </a:p>
          <a:p>
            <a:pPr marL="0" indent="0">
              <a:buNone/>
            </a:pPr>
            <a:r>
              <a:rPr lang="en-US" sz="1600" b="1" dirty="0" smtClean="0">
                <a:solidFill>
                  <a:srgbClr val="FF0000"/>
                </a:solidFill>
                <a:latin typeface="Courier" pitchFamily="49" charset="0"/>
              </a:rPr>
              <a:t>THE </a:t>
            </a:r>
            <a:r>
              <a:rPr lang="en-US" sz="1600" b="1" dirty="0">
                <a:solidFill>
                  <a:srgbClr val="FF0000"/>
                </a:solidFill>
                <a:latin typeface="Courier" pitchFamily="49" charset="0"/>
              </a:rPr>
              <a:t>TRACK HAS BEEN SHIFTED NORTH TO REFLECT THE RE-LOCATED CENTER. </a:t>
            </a:r>
            <a:r>
              <a:rPr lang="en-US" sz="1600" b="1" dirty="0">
                <a:latin typeface="Courier" pitchFamily="49" charset="0"/>
              </a:rPr>
              <a:t>THE TRACK GUIDANCE SHIFTED FOLLOWING THE TRACK CHANGE AND WAS CONSISTENT WITH A NEW TRACK FARTHER TO THE NORTH. THE TRACK NOW SHOWS FLOSSIE PASSING OVER MAUI TODAY...OVER OAHU TONIGHT...THEN PASSING SOUTH OF KAUAI EARLY TUESDAY MORNING. WE EXPECT FLOSSIE TO WEAKEN STEADILY AS IT TRACKS WEST NORTHWEST AND </a:t>
            </a:r>
            <a:r>
              <a:rPr lang="en-US" sz="1600" b="1" dirty="0" smtClean="0">
                <a:latin typeface="Courier" pitchFamily="49" charset="0"/>
              </a:rPr>
              <a:t>DISSIPATE </a:t>
            </a:r>
            <a:r>
              <a:rPr lang="en-US" sz="1600" b="1" dirty="0">
                <a:latin typeface="Courier" pitchFamily="49" charset="0"/>
              </a:rPr>
              <a:t>WITHIN 96 HOURS. </a:t>
            </a:r>
          </a:p>
        </p:txBody>
      </p:sp>
      <p:sp>
        <p:nvSpPr>
          <p:cNvPr id="4" name="Slide Number Placeholder 3"/>
          <p:cNvSpPr>
            <a:spLocks noGrp="1"/>
          </p:cNvSpPr>
          <p:nvPr>
            <p:ph type="sldNum" sz="quarter" idx="12"/>
          </p:nvPr>
        </p:nvSpPr>
        <p:spPr/>
        <p:txBody>
          <a:bodyPr/>
          <a:lstStyle/>
          <a:p>
            <a:pPr>
              <a:defRPr/>
            </a:pPr>
            <a:fld id="{F5FB9557-BBC8-5946-8CE3-452700FE1F06}" type="slidenum">
              <a:rPr lang="en-US" smtClean="0"/>
              <a:pPr>
                <a:defRPr/>
              </a:pPr>
              <a:t>11</a:t>
            </a:fld>
            <a:endParaRPr lang="en-US"/>
          </a:p>
        </p:txBody>
      </p:sp>
    </p:spTree>
    <p:extLst>
      <p:ext uri="{BB962C8B-B14F-4D97-AF65-F5344CB8AC3E}">
        <p14:creationId xmlns:p14="http://schemas.microsoft.com/office/powerpoint/2010/main" val="2190045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Tropical Storm Flossie</a:t>
            </a:r>
            <a:endParaRPr lang="en-US" dirty="0"/>
          </a:p>
        </p:txBody>
      </p:sp>
      <p:sp>
        <p:nvSpPr>
          <p:cNvPr id="4" name="Slide Number Placeholder 3"/>
          <p:cNvSpPr>
            <a:spLocks noGrp="1"/>
          </p:cNvSpPr>
          <p:nvPr>
            <p:ph type="sldNum" sz="quarter" idx="12"/>
          </p:nvPr>
        </p:nvSpPr>
        <p:spPr/>
        <p:txBody>
          <a:bodyPr/>
          <a:lstStyle/>
          <a:p>
            <a:pPr>
              <a:defRPr/>
            </a:pPr>
            <a:fld id="{F5FB9557-BBC8-5946-8CE3-452700FE1F06}" type="slidenum">
              <a:rPr lang="en-US" smtClean="0"/>
              <a:pPr>
                <a:defRPr/>
              </a:pPr>
              <a:t>12</a:t>
            </a:fld>
            <a:endParaRPr lang="en-US"/>
          </a:p>
        </p:txBody>
      </p:sp>
      <p:pic>
        <p:nvPicPr>
          <p:cNvPr id="1026" name="Picture 2" descr="http://cimss.ssec.wisc.edu/goes/blog/wp-content/uploads/2013/07/130729_1100z_suomi_npp_viirs_dnb_ir_flossie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38373"/>
            <a:ext cx="9144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6100" y="6048573"/>
            <a:ext cx="7651378" cy="307777"/>
          </a:xfrm>
          <a:prstGeom prst="rect">
            <a:avLst/>
          </a:prstGeom>
          <a:noFill/>
        </p:spPr>
        <p:txBody>
          <a:bodyPr wrap="none" rtlCol="0">
            <a:spAutoFit/>
          </a:bodyPr>
          <a:lstStyle/>
          <a:p>
            <a:r>
              <a:rPr lang="en-US" sz="1400" dirty="0" smtClean="0"/>
              <a:t>AWIPS images of VIIRS IR and Day/Night Band                 (Image credit:  Scott Bachmeier)</a:t>
            </a:r>
            <a:endParaRPr lang="en-US" sz="1400" dirty="0"/>
          </a:p>
        </p:txBody>
      </p:sp>
    </p:spTree>
    <p:extLst>
      <p:ext uri="{BB962C8B-B14F-4D97-AF65-F5344CB8AC3E}">
        <p14:creationId xmlns:p14="http://schemas.microsoft.com/office/powerpoint/2010/main" val="41457133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38" y="20638"/>
            <a:ext cx="7021512" cy="481012"/>
          </a:xfrm>
        </p:spPr>
        <p:txBody>
          <a:bodyPr>
            <a:normAutofit fontScale="90000"/>
          </a:bodyPr>
          <a:lstStyle/>
          <a:p>
            <a:pPr eaLnBrk="1" hangingPunct="1">
              <a:defRPr/>
            </a:pPr>
            <a:r>
              <a:rPr lang="en-US" sz="3200" dirty="0"/>
              <a:t>6</a:t>
            </a:r>
            <a:r>
              <a:rPr lang="en-US" sz="3200" dirty="0" smtClean="0"/>
              <a:t>) </a:t>
            </a:r>
            <a:r>
              <a:rPr lang="en-US" sz="2800" dirty="0"/>
              <a:t>Satellite Proving Ground for Marine, Precipitation, and Hazardous Weather Applications </a:t>
            </a:r>
            <a:endParaRPr lang="en-US" sz="3200" dirty="0" smtClean="0"/>
          </a:p>
        </p:txBody>
      </p:sp>
      <p:sp>
        <p:nvSpPr>
          <p:cNvPr id="4" name="Slide Number Placeholder 3"/>
          <p:cNvSpPr>
            <a:spLocks noGrp="1"/>
          </p:cNvSpPr>
          <p:nvPr>
            <p:ph type="sldNum" sz="quarter" idx="12"/>
          </p:nvPr>
        </p:nvSpPr>
        <p:spPr/>
        <p:txBody>
          <a:bodyPr/>
          <a:lstStyle/>
          <a:p>
            <a:pPr>
              <a:defRPr/>
            </a:pPr>
            <a:fld id="{FE1DB36D-347D-674A-B509-0B4E8E1A3258}" type="slidenum">
              <a:rPr lang="en-US"/>
              <a:pPr>
                <a:defRPr/>
              </a:pPr>
              <a:t>13</a:t>
            </a:fld>
            <a:endParaRPr lang="en-US"/>
          </a:p>
        </p:txBody>
      </p:sp>
      <p:pic>
        <p:nvPicPr>
          <p:cNvPr id="30723" name="Picture 2" descr="http://cimss.ssec.wisc.edu/logo/fullsize/cimss-logo-big-trans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0063"/>
            <a:ext cx="1828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txBox="1">
            <a:spLocks/>
          </p:cNvSpPr>
          <p:nvPr/>
        </p:nvSpPr>
        <p:spPr bwMode="auto">
          <a:xfrm>
            <a:off x="84138" y="769938"/>
            <a:ext cx="8839200" cy="4708525"/>
          </a:xfrm>
          <a:prstGeom prst="rect">
            <a:avLst/>
          </a:prstGeom>
          <a:noFill/>
          <a:ln w="9525">
            <a:noFill/>
            <a:miter lim="800000"/>
            <a:headEnd/>
            <a:tailEnd/>
          </a:ln>
        </p:spPr>
        <p:txBody>
          <a:bodyPr/>
          <a:lstStyle/>
          <a:p>
            <a:pPr>
              <a:spcBef>
                <a:spcPts val="1200"/>
              </a:spcBef>
              <a:defRPr/>
            </a:pPr>
            <a:r>
              <a:rPr lang="en-US" sz="2200" b="1" dirty="0">
                <a:latin typeface="Arial" pitchFamily="84" charset="0"/>
                <a:ea typeface="Arial" pitchFamily="84" charset="0"/>
                <a:cs typeface="Arial" pitchFamily="84" charset="0"/>
              </a:rPr>
              <a:t>Satellite Liaison:  Michael </a:t>
            </a:r>
            <a:r>
              <a:rPr lang="en-US" sz="2200" b="1" dirty="0" err="1">
                <a:latin typeface="Arial" pitchFamily="84" charset="0"/>
                <a:ea typeface="Arial" pitchFamily="84" charset="0"/>
                <a:cs typeface="Arial" pitchFamily="84" charset="0"/>
              </a:rPr>
              <a:t>Folmer</a:t>
            </a:r>
            <a:endParaRPr lang="en-US" sz="2200" b="1" dirty="0">
              <a:latin typeface="Arial" pitchFamily="84" charset="0"/>
              <a:ea typeface="Arial" pitchFamily="84" charset="0"/>
              <a:cs typeface="Arial" pitchFamily="84" charset="0"/>
            </a:endParaRPr>
          </a:p>
          <a:p>
            <a:pPr marL="342900" indent="-342900">
              <a:spcBef>
                <a:spcPts val="1200"/>
              </a:spcBef>
              <a:buFont typeface="Wingdings" pitchFamily="84" charset="2"/>
              <a:buChar char="§"/>
              <a:defRPr/>
            </a:pPr>
            <a:r>
              <a:rPr lang="en-US" sz="1700" b="1" dirty="0">
                <a:solidFill>
                  <a:srgbClr val="000000"/>
                </a:solidFill>
                <a:latin typeface="Arial" pitchFamily="84" charset="0"/>
                <a:ea typeface="ＭＳ Ｐゴシック" pitchFamily="84" charset="-128"/>
                <a:cs typeface="MS PGothic" charset="0"/>
              </a:rPr>
              <a:t>UW-CIMSS providing Overshooting-Top/Enhanced-V products (same methods as SPC delivery), N-AWIPS displayed at </a:t>
            </a:r>
            <a:r>
              <a:rPr lang="en-US" sz="1700" b="1" dirty="0" smtClean="0">
                <a:solidFill>
                  <a:srgbClr val="000000"/>
                </a:solidFill>
                <a:latin typeface="Arial" pitchFamily="84" charset="0"/>
                <a:ea typeface="ＭＳ Ｐゴシック" pitchFamily="84" charset="-128"/>
                <a:cs typeface="MS PGothic" charset="0"/>
              </a:rPr>
              <a:t>OPC, WPC, and SAB.  </a:t>
            </a:r>
          </a:p>
          <a:p>
            <a:pPr marL="342900" indent="-342900">
              <a:spcBef>
                <a:spcPts val="1200"/>
              </a:spcBef>
              <a:buFont typeface="Wingdings" pitchFamily="84" charset="2"/>
              <a:buChar char="§"/>
              <a:defRPr/>
            </a:pPr>
            <a:r>
              <a:rPr lang="en-US" sz="1700" b="1" dirty="0" smtClean="0">
                <a:solidFill>
                  <a:srgbClr val="000000"/>
                </a:solidFill>
                <a:latin typeface="Arial" pitchFamily="84" charset="0"/>
                <a:ea typeface="ＭＳ Ｐゴシック" pitchFamily="84" charset="-128"/>
                <a:cs typeface="MS PGothic" charset="0"/>
              </a:rPr>
              <a:t>Cloud top height and temperature from GOES imager are in progress for display within N-AWIPS and AWIPS</a:t>
            </a:r>
          </a:p>
          <a:p>
            <a:pPr marL="342900" indent="-342900">
              <a:spcBef>
                <a:spcPts val="1200"/>
              </a:spcBef>
              <a:buFont typeface="Wingdings" pitchFamily="84" charset="2"/>
              <a:buChar char="§"/>
              <a:defRPr/>
            </a:pPr>
            <a:r>
              <a:rPr lang="en-US" sz="1700" b="1" smtClean="0">
                <a:solidFill>
                  <a:srgbClr val="000000"/>
                </a:solidFill>
                <a:latin typeface="Arial" pitchFamily="84" charset="0"/>
                <a:ea typeface="ＭＳ Ｐゴシック" pitchFamily="84" charset="-128"/>
                <a:cs typeface="MS PGothic" charset="0"/>
              </a:rPr>
              <a:t>Coordinated </a:t>
            </a:r>
            <a:r>
              <a:rPr lang="en-US" sz="1700" b="1" dirty="0">
                <a:solidFill>
                  <a:srgbClr val="000000"/>
                </a:solidFill>
                <a:latin typeface="Arial" pitchFamily="84" charset="0"/>
                <a:ea typeface="ＭＳ Ｐゴシック" pitchFamily="84" charset="-128"/>
                <a:cs typeface="MS PGothic" charset="0"/>
              </a:rPr>
              <a:t>CIMSS GOES-R PG collaborations with 2013-2014 </a:t>
            </a:r>
            <a:r>
              <a:rPr lang="en-US" sz="1700" b="1" dirty="0">
                <a:latin typeface="Arial" pitchFamily="84" charset="0"/>
                <a:ea typeface="ＭＳ Ｐゴシック" pitchFamily="84" charset="-128"/>
                <a:cs typeface="ＭＳ Ｐゴシック" pitchFamily="84" charset="-128"/>
              </a:rPr>
              <a:t>Satellite Proving Ground for Marine, Precipitation, and Hazardous Weather Applications demonstrations</a:t>
            </a:r>
            <a:endParaRPr lang="en-US" sz="1700" b="1" dirty="0">
              <a:solidFill>
                <a:srgbClr val="000000"/>
              </a:solidFill>
              <a:latin typeface="Arial" pitchFamily="84" charset="0"/>
              <a:ea typeface="ＭＳ Ｐゴシック" pitchFamily="84" charset="-128"/>
              <a:cs typeface="MS PGothic" charset="0"/>
            </a:endParaRPr>
          </a:p>
          <a:p>
            <a:pPr marL="342900" indent="-342900">
              <a:spcBef>
                <a:spcPts val="1200"/>
              </a:spcBef>
              <a:buFont typeface="Wingdings" pitchFamily="84" charset="2"/>
              <a:buChar char="§"/>
              <a:defRPr/>
            </a:pPr>
            <a:r>
              <a:rPr lang="en-US" sz="1700" b="1" dirty="0">
                <a:solidFill>
                  <a:srgbClr val="000000"/>
                </a:solidFill>
                <a:latin typeface="Arial" pitchFamily="84" charset="0"/>
                <a:ea typeface="ＭＳ Ｐゴシック" pitchFamily="84" charset="-128"/>
                <a:cs typeface="MS PGothic" charset="0"/>
              </a:rPr>
              <a:t>Other GOES-R PG decision support products requested within plan available once approved by NOAT governance process</a:t>
            </a:r>
          </a:p>
          <a:p>
            <a:pPr marL="342900" indent="-342900">
              <a:spcBef>
                <a:spcPts val="1200"/>
              </a:spcBef>
              <a:buFont typeface="Wingdings" pitchFamily="84" charset="2"/>
              <a:buChar char="§"/>
              <a:defRPr/>
            </a:pPr>
            <a:endParaRPr lang="en-US" sz="2200" b="1" dirty="0">
              <a:solidFill>
                <a:srgbClr val="000000"/>
              </a:solidFill>
              <a:latin typeface="Arial" pitchFamily="84" charset="0"/>
              <a:ea typeface="ＭＳ Ｐゴシック" pitchFamily="84" charset="-128"/>
              <a:cs typeface="MS PGothic" charset="0"/>
            </a:endParaRPr>
          </a:p>
          <a:p>
            <a:pPr marL="342900" indent="-342900">
              <a:spcBef>
                <a:spcPts val="1200"/>
              </a:spcBef>
              <a:buFont typeface="Wingdings" pitchFamily="84" charset="2"/>
              <a:buChar char="§"/>
              <a:defRPr/>
            </a:pPr>
            <a:endParaRPr lang="en-US" sz="2200" b="1" dirty="0">
              <a:solidFill>
                <a:srgbClr val="000000"/>
              </a:solidFill>
              <a:latin typeface="Arial" pitchFamily="84" charset="0"/>
              <a:ea typeface="ＭＳ Ｐゴシック" pitchFamily="84" charset="-128"/>
              <a:cs typeface="MS PGothic" charset="0"/>
            </a:endParaRPr>
          </a:p>
          <a:p>
            <a:pPr marL="342900" indent="-342900">
              <a:spcBef>
                <a:spcPts val="1200"/>
              </a:spcBef>
              <a:buFont typeface="Wingdings" pitchFamily="84" charset="2"/>
              <a:buChar char="§"/>
              <a:defRPr/>
            </a:pPr>
            <a:endParaRPr lang="en-US" sz="2200" b="1" dirty="0">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5325637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p:nvPr>
        </p:nvSpPr>
        <p:spPr>
          <a:xfrm>
            <a:off x="457200" y="-311150"/>
            <a:ext cx="8229600" cy="1143000"/>
          </a:xfrm>
        </p:spPr>
        <p:txBody>
          <a:bodyPr/>
          <a:lstStyle/>
          <a:p>
            <a:pPr eaLnBrk="1" hangingPunct="1"/>
            <a:r>
              <a:rPr lang="en-US" dirty="0" smtClean="0">
                <a:latin typeface="Calibri" charset="0"/>
                <a:ea typeface="ＭＳ Ｐゴシック" charset="0"/>
                <a:cs typeface="ＭＳ Ｐゴシック" charset="0"/>
              </a:rPr>
              <a:t>7)  NHC Proving Ground</a:t>
            </a:r>
            <a:endParaRPr lang="en-US" b="1" dirty="0">
              <a:latin typeface="Calibri" charset="0"/>
              <a:ea typeface="ＭＳ Ｐゴシック" charset="0"/>
              <a:cs typeface="ＭＳ Ｐゴシック" charset="0"/>
            </a:endParaRPr>
          </a:p>
        </p:txBody>
      </p:sp>
      <p:sp>
        <p:nvSpPr>
          <p:cNvPr id="6" name="Content Placeholder 5"/>
          <p:cNvSpPr>
            <a:spLocks noGrp="1"/>
          </p:cNvSpPr>
          <p:nvPr>
            <p:ph idx="1"/>
          </p:nvPr>
        </p:nvSpPr>
        <p:spPr>
          <a:xfrm>
            <a:off x="0" y="831850"/>
            <a:ext cx="9067800" cy="4525963"/>
          </a:xfrm>
          <a:noFill/>
        </p:spPr>
        <p:txBody>
          <a:bodyPr>
            <a:noAutofit/>
          </a:bodyPr>
          <a:lstStyle/>
          <a:p>
            <a:pPr eaLnBrk="1" hangingPunct="1">
              <a:buFont typeface="Arial" pitchFamily="84" charset="0"/>
              <a:buChar char="•"/>
              <a:defRPr/>
            </a:pPr>
            <a:r>
              <a:rPr lang="en-US" sz="2800" dirty="0" smtClean="0"/>
              <a:t>UW-CIMSS Participants: Chris </a:t>
            </a:r>
            <a:r>
              <a:rPr lang="en-US" sz="2800" dirty="0" err="1" smtClean="0"/>
              <a:t>Velden</a:t>
            </a:r>
            <a:r>
              <a:rPr lang="en-US" sz="2800" dirty="0" smtClean="0"/>
              <a:t>, Sarah </a:t>
            </a:r>
            <a:r>
              <a:rPr lang="en-US" sz="2800" dirty="0" err="1" smtClean="0"/>
              <a:t>Monette</a:t>
            </a:r>
            <a:endParaRPr lang="en-US" sz="2800" dirty="0" smtClean="0"/>
          </a:p>
          <a:p>
            <a:pPr eaLnBrk="1" hangingPunct="1">
              <a:buFont typeface="Arial" pitchFamily="84" charset="0"/>
              <a:buChar char="•"/>
              <a:defRPr/>
            </a:pPr>
            <a:r>
              <a:rPr lang="en-US" sz="2800" dirty="0" smtClean="0"/>
              <a:t>Also underway at same time is the NASA HS-3 (Global Hawks</a:t>
            </a:r>
            <a:r>
              <a:rPr lang="en-US" sz="2800" dirty="0"/>
              <a:t> </a:t>
            </a:r>
            <a:r>
              <a:rPr lang="en-US" sz="2800" dirty="0" smtClean="0"/>
              <a:t>for hurricane recon)</a:t>
            </a:r>
          </a:p>
          <a:p>
            <a:pPr eaLnBrk="1" hangingPunct="1">
              <a:buFont typeface="Arial" pitchFamily="84" charset="0"/>
              <a:buChar char="•"/>
              <a:defRPr/>
            </a:pPr>
            <a:r>
              <a:rPr lang="en-US" sz="2800" dirty="0" smtClean="0"/>
              <a:t>UW-CIMSS is providing real-time observations from updated versions of the Hurricane Intensity Estimate (HIE) and Tropical Overshooting Tops (TOTs) products to both exercises.</a:t>
            </a:r>
          </a:p>
          <a:p>
            <a:pPr eaLnBrk="1" hangingPunct="1">
              <a:buFont typeface="Arial" pitchFamily="84" charset="0"/>
              <a:buChar char="•"/>
              <a:defRPr/>
            </a:pPr>
            <a:r>
              <a:rPr lang="en-US" sz="2800" dirty="0" smtClean="0"/>
              <a:t>Also making extensive use of the GOES-R ACHA Cloud Top Height (CTH) estimation algorithm as part of hazard avoidance guidance in the HS-3 field campaign.</a:t>
            </a:r>
          </a:p>
        </p:txBody>
      </p:sp>
    </p:spTree>
    <p:extLst>
      <p:ext uri="{BB962C8B-B14F-4D97-AF65-F5344CB8AC3E}">
        <p14:creationId xmlns:p14="http://schemas.microsoft.com/office/powerpoint/2010/main" val="23342441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590550"/>
            <a:ext cx="9063177" cy="5765800"/>
          </a:xfrm>
          <a:noFill/>
        </p:spPr>
        <p:txBody>
          <a:bodyPr>
            <a:noAutofit/>
          </a:bodyPr>
          <a:lstStyle/>
          <a:p>
            <a:pPr eaLnBrk="1" hangingPunct="1">
              <a:buFont typeface="Arial" pitchFamily="84" charset="0"/>
              <a:buChar char="•"/>
              <a:defRPr/>
            </a:pPr>
            <a:r>
              <a:rPr lang="en-US" sz="2500" b="1" i="1" dirty="0" smtClean="0">
                <a:solidFill>
                  <a:srgbClr val="3366FF"/>
                </a:solidFill>
              </a:rPr>
              <a:t>Tropical Overshooting Tops (TOTs)</a:t>
            </a:r>
            <a:endParaRPr lang="en-US" sz="2500" b="1" i="1" dirty="0">
              <a:solidFill>
                <a:srgbClr val="3366FF"/>
              </a:solidFill>
            </a:endParaRPr>
          </a:p>
          <a:p>
            <a:pPr marL="576263" lvl="1" indent="-234950" eaLnBrk="1" hangingPunct="1">
              <a:buFont typeface="Arial" pitchFamily="84" charset="0"/>
              <a:buChar char="•"/>
              <a:defRPr/>
            </a:pPr>
            <a:r>
              <a:rPr lang="en-US" sz="2400" dirty="0"/>
              <a:t>Objectively identifies TOT locations using cold IR pixels relative to neighbors, </a:t>
            </a:r>
            <a:r>
              <a:rPr lang="en-US" sz="2400" dirty="0" smtClean="0"/>
              <a:t>and is tuned to </a:t>
            </a:r>
            <a:r>
              <a:rPr lang="en-US" sz="2400" dirty="0"/>
              <a:t>isolate and quantify </a:t>
            </a:r>
            <a:r>
              <a:rPr lang="en-US" sz="2400" dirty="0" smtClean="0"/>
              <a:t>vigorous tropical convection, especially for tropical cyclone (TC) applications.</a:t>
            </a:r>
          </a:p>
          <a:p>
            <a:pPr marL="576263" lvl="1" indent="-234950" eaLnBrk="1" hangingPunct="1">
              <a:buFont typeface="Arial" pitchFamily="84" charset="0"/>
              <a:buChar char="•"/>
              <a:defRPr/>
            </a:pPr>
            <a:r>
              <a:rPr lang="en-US" sz="2400" dirty="0" smtClean="0"/>
              <a:t>Employs IR-Window </a:t>
            </a:r>
            <a:r>
              <a:rPr lang="en-US" sz="2400" dirty="0"/>
              <a:t>imagery from </a:t>
            </a:r>
            <a:r>
              <a:rPr lang="en-US" sz="2400" dirty="0" smtClean="0"/>
              <a:t>GOES and </a:t>
            </a:r>
            <a:r>
              <a:rPr lang="en-US" sz="2400" dirty="0" err="1" smtClean="0"/>
              <a:t>Meteosat</a:t>
            </a:r>
            <a:r>
              <a:rPr lang="en-US" sz="2400" dirty="0" smtClean="0"/>
              <a:t>.</a:t>
            </a:r>
          </a:p>
          <a:p>
            <a:pPr marL="576263" lvl="1" indent="-234950" eaLnBrk="1" hangingPunct="1">
              <a:buFont typeface="Arial" pitchFamily="84" charset="0"/>
              <a:buChar char="•"/>
              <a:defRPr/>
            </a:pPr>
            <a:r>
              <a:rPr lang="en-US" sz="2400" b="1" i="1" dirty="0" smtClean="0">
                <a:solidFill>
                  <a:srgbClr val="FF0000"/>
                </a:solidFill>
              </a:rPr>
              <a:t>Algorithm updates based on feedback from 2012:</a:t>
            </a:r>
          </a:p>
        </p:txBody>
      </p:sp>
      <p:sp>
        <p:nvSpPr>
          <p:cNvPr id="11" name="Slide Number Placeholder 10"/>
          <p:cNvSpPr>
            <a:spLocks noGrp="1"/>
          </p:cNvSpPr>
          <p:nvPr>
            <p:ph type="sldNum" sz="quarter" idx="12"/>
          </p:nvPr>
        </p:nvSpPr>
        <p:spPr/>
        <p:txBody>
          <a:bodyPr/>
          <a:lstStyle/>
          <a:p>
            <a:pPr>
              <a:defRPr/>
            </a:pPr>
            <a:fld id="{2D9195F7-24F1-4744-88DC-120F1A71C397}" type="slidenum">
              <a:rPr lang="en-US" smtClean="0"/>
              <a:pPr>
                <a:defRPr/>
              </a:pPr>
              <a:t>15</a:t>
            </a:fld>
            <a:endParaRPr lang="en-US"/>
          </a:p>
        </p:txBody>
      </p:sp>
      <p:sp>
        <p:nvSpPr>
          <p:cNvPr id="25603" name="Rectangle 3"/>
          <p:cNvSpPr>
            <a:spLocks noChangeArrowheads="1"/>
          </p:cNvSpPr>
          <p:nvPr/>
        </p:nvSpPr>
        <p:spPr bwMode="auto">
          <a:xfrm>
            <a:off x="1066800" y="-76200"/>
            <a:ext cx="6915150" cy="43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8" tIns="41451" rIns="82898" bIns="41451">
            <a:spAutoFit/>
          </a:bodyPr>
          <a:lstStyle/>
          <a:p>
            <a:pPr algn="ctr" defTabSz="414338" hangingPunct="0">
              <a:lnSpc>
                <a:spcPct val="93000"/>
              </a:lnSpc>
              <a:buClr>
                <a:srgbClr val="000000"/>
              </a:buClr>
              <a:buSzPct val="100000"/>
            </a:pPr>
            <a:r>
              <a:rPr lang="en-US" dirty="0">
                <a:latin typeface="Calibri" charset="0"/>
              </a:rPr>
              <a:t>7)  NHC Proving Ground</a:t>
            </a:r>
            <a:endParaRPr lang="en-US" b="1" dirty="0">
              <a:solidFill>
                <a:srgbClr val="FFFFFF"/>
              </a:solidFill>
            </a:endParaRPr>
          </a:p>
        </p:txBody>
      </p:sp>
      <p:sp>
        <p:nvSpPr>
          <p:cNvPr id="9" name="Title 4"/>
          <p:cNvSpPr>
            <a:spLocks noGrp="1"/>
          </p:cNvSpPr>
          <p:nvPr>
            <p:ph type="title"/>
          </p:nvPr>
        </p:nvSpPr>
        <p:spPr>
          <a:xfrm>
            <a:off x="457200" y="-311150"/>
            <a:ext cx="8229600" cy="1143000"/>
          </a:xfrm>
        </p:spPr>
        <p:txBody>
          <a:bodyPr/>
          <a:lstStyle/>
          <a:p>
            <a:pPr eaLnBrk="1" hangingPunct="1"/>
            <a:r>
              <a:rPr lang="en-US" dirty="0" smtClean="0">
                <a:latin typeface="Calibri" charset="0"/>
                <a:ea typeface="ＭＳ Ｐゴシック" charset="0"/>
                <a:cs typeface="ＭＳ Ｐゴシック" charset="0"/>
              </a:rPr>
              <a:t>7)  NHC Proving Ground</a:t>
            </a:r>
            <a:endParaRPr lang="en-US" b="1" dirty="0">
              <a:latin typeface="Calibri" charset="0"/>
              <a:ea typeface="ＭＳ Ｐゴシック" charset="0"/>
              <a:cs typeface="ＭＳ Ｐゴシック" charset="0"/>
            </a:endParaRPr>
          </a:p>
        </p:txBody>
      </p:sp>
      <p:pic>
        <p:nvPicPr>
          <p:cNvPr id="4" name="Picture 3" descr="Sandy2012_20121025_1215_final_visible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107" y="3037114"/>
            <a:ext cx="2793369" cy="2736358"/>
          </a:xfrm>
          <a:prstGeom prst="rect">
            <a:avLst/>
          </a:prstGeom>
        </p:spPr>
      </p:pic>
      <p:pic>
        <p:nvPicPr>
          <p:cNvPr id="5" name="Picture 4" descr="Sandy2012_20121025_1215_visible_exam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2" y="3037114"/>
            <a:ext cx="2793370" cy="2736359"/>
          </a:xfrm>
          <a:prstGeom prst="rect">
            <a:avLst/>
          </a:prstGeom>
        </p:spPr>
      </p:pic>
      <p:sp>
        <p:nvSpPr>
          <p:cNvPr id="6" name="TextBox 5"/>
          <p:cNvSpPr txBox="1"/>
          <p:nvPr/>
        </p:nvSpPr>
        <p:spPr>
          <a:xfrm>
            <a:off x="3636372" y="5688097"/>
            <a:ext cx="2785835" cy="369332"/>
          </a:xfrm>
          <a:prstGeom prst="rect">
            <a:avLst/>
          </a:prstGeom>
          <a:noFill/>
        </p:spPr>
        <p:txBody>
          <a:bodyPr wrap="square" rtlCol="0">
            <a:spAutoFit/>
          </a:bodyPr>
          <a:lstStyle/>
          <a:p>
            <a:pPr algn="ctr"/>
            <a:r>
              <a:rPr lang="en-US" sz="1800" dirty="0" smtClean="0"/>
              <a:t>Original algorithm</a:t>
            </a:r>
            <a:endParaRPr lang="en-US" sz="1800" dirty="0"/>
          </a:p>
        </p:txBody>
      </p:sp>
      <p:sp>
        <p:nvSpPr>
          <p:cNvPr id="13" name="TextBox 12"/>
          <p:cNvSpPr txBox="1"/>
          <p:nvPr/>
        </p:nvSpPr>
        <p:spPr>
          <a:xfrm>
            <a:off x="6378943" y="5688097"/>
            <a:ext cx="2785833" cy="369332"/>
          </a:xfrm>
          <a:prstGeom prst="rect">
            <a:avLst/>
          </a:prstGeom>
          <a:noFill/>
        </p:spPr>
        <p:txBody>
          <a:bodyPr wrap="square" rtlCol="0">
            <a:spAutoFit/>
          </a:bodyPr>
          <a:lstStyle/>
          <a:p>
            <a:pPr algn="ctr"/>
            <a:r>
              <a:rPr lang="en-US" sz="1800" dirty="0" smtClean="0">
                <a:solidFill>
                  <a:srgbClr val="FF0000"/>
                </a:solidFill>
              </a:rPr>
              <a:t>Updated algorithm</a:t>
            </a:r>
            <a:endParaRPr lang="en-US" sz="1800" dirty="0">
              <a:solidFill>
                <a:srgbClr val="FF0000"/>
              </a:solidFill>
            </a:endParaRPr>
          </a:p>
        </p:txBody>
      </p:sp>
      <p:sp>
        <p:nvSpPr>
          <p:cNvPr id="7" name="TextBox 6"/>
          <p:cNvSpPr txBox="1"/>
          <p:nvPr/>
        </p:nvSpPr>
        <p:spPr>
          <a:xfrm>
            <a:off x="-87086" y="3007921"/>
            <a:ext cx="3907972" cy="3570208"/>
          </a:xfrm>
          <a:prstGeom prst="rect">
            <a:avLst/>
          </a:prstGeom>
          <a:noFill/>
        </p:spPr>
        <p:txBody>
          <a:bodyPr wrap="square" rtlCol="0">
            <a:spAutoFit/>
          </a:bodyPr>
          <a:lstStyle/>
          <a:p>
            <a:pPr marL="917575" lvl="2" indent="-341313" eaLnBrk="1" hangingPunct="1">
              <a:buFont typeface="Arial" pitchFamily="84" charset="0"/>
              <a:buChar char="•"/>
              <a:defRPr/>
            </a:pPr>
            <a:r>
              <a:rPr lang="en-US" sz="2000" dirty="0">
                <a:latin typeface="+mn-lt"/>
              </a:rPr>
              <a:t>Removal of </a:t>
            </a:r>
            <a:r>
              <a:rPr lang="en-US" sz="2000" dirty="0" smtClean="0">
                <a:latin typeface="+mn-lt"/>
              </a:rPr>
              <a:t>false-alarm TOTs </a:t>
            </a:r>
            <a:r>
              <a:rPr lang="en-US" sz="2000" dirty="0">
                <a:latin typeface="+mn-lt"/>
              </a:rPr>
              <a:t>in </a:t>
            </a:r>
            <a:r>
              <a:rPr lang="en-US" sz="2000" dirty="0" smtClean="0">
                <a:latin typeface="+mn-lt"/>
              </a:rPr>
              <a:t>TC cirrus outflow.</a:t>
            </a:r>
          </a:p>
          <a:p>
            <a:pPr marL="917575" lvl="2" indent="-341313" eaLnBrk="1" hangingPunct="1">
              <a:buFont typeface="Arial" pitchFamily="84" charset="0"/>
              <a:buChar char="•"/>
              <a:defRPr/>
            </a:pPr>
            <a:r>
              <a:rPr lang="en-US" sz="2000" dirty="0" smtClean="0">
                <a:latin typeface="+mn-lt"/>
              </a:rPr>
              <a:t>Better identify </a:t>
            </a:r>
            <a:r>
              <a:rPr lang="en-US" sz="2000" dirty="0">
                <a:latin typeface="+mn-lt"/>
              </a:rPr>
              <a:t>TOTs </a:t>
            </a:r>
            <a:r>
              <a:rPr lang="en-US" sz="2000" dirty="0" smtClean="0">
                <a:latin typeface="+mn-lt"/>
              </a:rPr>
              <a:t>in TC Central Dense Overcast (CDO).                            </a:t>
            </a:r>
            <a:r>
              <a:rPr lang="en-US" sz="2000" b="1" dirty="0" smtClean="0">
                <a:solidFill>
                  <a:srgbClr val="FF0000"/>
                </a:solidFill>
                <a:latin typeface="+mn-lt"/>
              </a:rPr>
              <a:t>&gt;&gt;&gt;</a:t>
            </a:r>
          </a:p>
          <a:p>
            <a:pPr marL="917575" lvl="2" indent="-341313" eaLnBrk="1" hangingPunct="1">
              <a:buNone/>
              <a:defRPr/>
            </a:pPr>
            <a:endParaRPr lang="en-US" sz="600" dirty="0">
              <a:latin typeface="+mn-lt"/>
            </a:endParaRPr>
          </a:p>
          <a:p>
            <a:pPr marL="458788" lvl="1" indent="-287338" eaLnBrk="1" hangingPunct="1">
              <a:buFont typeface="Arial" pitchFamily="84" charset="0"/>
              <a:buChar char="•"/>
              <a:defRPr/>
            </a:pPr>
            <a:r>
              <a:rPr lang="en-US" dirty="0">
                <a:latin typeface="+mn-lt"/>
              </a:rPr>
              <a:t>Training </a:t>
            </a:r>
            <a:r>
              <a:rPr lang="en-US" dirty="0" smtClean="0">
                <a:latin typeface="+mn-lt"/>
              </a:rPr>
              <a:t>was provided to NHC/TAFB in April </a:t>
            </a:r>
            <a:r>
              <a:rPr lang="en-US" dirty="0">
                <a:latin typeface="+mn-lt"/>
              </a:rPr>
              <a:t>to </a:t>
            </a:r>
            <a:r>
              <a:rPr lang="en-US" dirty="0" smtClean="0">
                <a:latin typeface="+mn-lt"/>
              </a:rPr>
              <a:t>increase familiarity </a:t>
            </a:r>
            <a:r>
              <a:rPr lang="en-US" dirty="0">
                <a:latin typeface="+mn-lt"/>
              </a:rPr>
              <a:t>with </a:t>
            </a:r>
            <a:r>
              <a:rPr lang="en-US" dirty="0" smtClean="0">
                <a:latin typeface="+mn-lt"/>
              </a:rPr>
              <a:t>the TOT products.</a:t>
            </a:r>
            <a:endParaRPr lang="en-US" dirty="0">
              <a:latin typeface="+mn-lt"/>
            </a:endParaRPr>
          </a:p>
          <a:p>
            <a:endParaRPr lang="en-US" dirty="0"/>
          </a:p>
        </p:txBody>
      </p:sp>
    </p:spTree>
    <p:extLst>
      <p:ext uri="{BB962C8B-B14F-4D97-AF65-F5344CB8AC3E}">
        <p14:creationId xmlns:p14="http://schemas.microsoft.com/office/powerpoint/2010/main" val="10133707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38" y="66675"/>
            <a:ext cx="7256462" cy="481013"/>
          </a:xfrm>
        </p:spPr>
        <p:txBody>
          <a:bodyPr/>
          <a:lstStyle/>
          <a:p>
            <a:r>
              <a:rPr lang="en-US" dirty="0" smtClean="0"/>
              <a:t>7A -- GOES-R Proxy Support to HS3</a:t>
            </a:r>
            <a:endParaRPr lang="en-US" dirty="0"/>
          </a:p>
        </p:txBody>
      </p:sp>
      <p:sp>
        <p:nvSpPr>
          <p:cNvPr id="4" name="Slide Number Placeholder 3"/>
          <p:cNvSpPr>
            <a:spLocks noGrp="1"/>
          </p:cNvSpPr>
          <p:nvPr>
            <p:ph type="sldNum" sz="quarter" idx="12"/>
          </p:nvPr>
        </p:nvSpPr>
        <p:spPr/>
        <p:txBody>
          <a:bodyPr/>
          <a:lstStyle/>
          <a:p>
            <a:pPr>
              <a:defRPr/>
            </a:pPr>
            <a:fld id="{F5FB9557-BBC8-5946-8CE3-452700FE1F06}" type="slidenum">
              <a:rPr lang="en-US" smtClean="0"/>
              <a:pPr>
                <a:defRPr/>
              </a:pPr>
              <a:t>16</a:t>
            </a:fld>
            <a:endParaRPr lang="en-US"/>
          </a:p>
        </p:txBody>
      </p:sp>
      <p:sp>
        <p:nvSpPr>
          <p:cNvPr id="6" name="TextBox 5"/>
          <p:cNvSpPr txBox="1"/>
          <p:nvPr/>
        </p:nvSpPr>
        <p:spPr>
          <a:xfrm>
            <a:off x="-1" y="638465"/>
            <a:ext cx="9144001" cy="677108"/>
          </a:xfrm>
          <a:prstGeom prst="rect">
            <a:avLst/>
          </a:prstGeom>
          <a:noFill/>
        </p:spPr>
        <p:txBody>
          <a:bodyPr wrap="square" rtlCol="0">
            <a:spAutoFit/>
          </a:bodyPr>
          <a:lstStyle/>
          <a:p>
            <a:pPr algn="ctr"/>
            <a:r>
              <a:rPr lang="en-US" sz="1900" b="1" dirty="0" smtClean="0"/>
              <a:t>Full Basin, Real-time GOES-R Proxy Cloud Top Heights</a:t>
            </a:r>
            <a:r>
              <a:rPr lang="en-US" sz="1900" b="1" dirty="0"/>
              <a:t>,</a:t>
            </a:r>
            <a:r>
              <a:rPr lang="en-US" sz="1900" b="1" dirty="0" smtClean="0"/>
              <a:t> Tropical Overshooting Tops, and 15-min Lightning</a:t>
            </a:r>
            <a:endParaRPr lang="en-US" sz="1900" b="1" dirty="0"/>
          </a:p>
        </p:txBody>
      </p:sp>
      <p:pic>
        <p:nvPicPr>
          <p:cNvPr id="3" name="Picture 2" descr="current_ACHA_TOT_image_east_20130904_0114.png"/>
          <p:cNvPicPr>
            <a:picLocks noChangeAspect="1"/>
          </p:cNvPicPr>
          <p:nvPr/>
        </p:nvPicPr>
        <p:blipFill rotWithShape="1">
          <a:blip r:embed="rId2">
            <a:extLst>
              <a:ext uri="{28A0092B-C50C-407E-A947-70E740481C1C}">
                <a14:useLocalDpi xmlns:a14="http://schemas.microsoft.com/office/drawing/2010/main" val="0"/>
              </a:ext>
            </a:extLst>
          </a:blip>
          <a:srcRect l="1515" t="473" r="1515" b="840"/>
          <a:stretch/>
        </p:blipFill>
        <p:spPr>
          <a:xfrm>
            <a:off x="0" y="1277081"/>
            <a:ext cx="9144000" cy="4816215"/>
          </a:xfrm>
          <a:prstGeom prst="rect">
            <a:avLst/>
          </a:prstGeom>
        </p:spPr>
      </p:pic>
    </p:spTree>
    <p:extLst>
      <p:ext uri="{BB962C8B-B14F-4D97-AF65-F5344CB8AC3E}">
        <p14:creationId xmlns:p14="http://schemas.microsoft.com/office/powerpoint/2010/main" val="18190055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38" y="66675"/>
            <a:ext cx="7256462" cy="481013"/>
          </a:xfrm>
        </p:spPr>
        <p:txBody>
          <a:bodyPr/>
          <a:lstStyle/>
          <a:p>
            <a:r>
              <a:rPr lang="en-US" dirty="0" smtClean="0"/>
              <a:t>7A -- GOES-R Proxy Support to HS3</a:t>
            </a:r>
            <a:endParaRPr lang="en-US" dirty="0"/>
          </a:p>
        </p:txBody>
      </p:sp>
      <p:sp>
        <p:nvSpPr>
          <p:cNvPr id="4" name="Slide Number Placeholder 3"/>
          <p:cNvSpPr>
            <a:spLocks noGrp="1"/>
          </p:cNvSpPr>
          <p:nvPr>
            <p:ph type="sldNum" sz="quarter" idx="12"/>
          </p:nvPr>
        </p:nvSpPr>
        <p:spPr/>
        <p:txBody>
          <a:bodyPr/>
          <a:lstStyle/>
          <a:p>
            <a:pPr>
              <a:defRPr/>
            </a:pPr>
            <a:fld id="{F5FB9557-BBC8-5946-8CE3-452700FE1F06}" type="slidenum">
              <a:rPr lang="en-US" smtClean="0"/>
              <a:pPr>
                <a:defRPr/>
              </a:pPr>
              <a:t>17</a:t>
            </a:fld>
            <a:endParaRPr lang="en-US"/>
          </a:p>
        </p:txBody>
      </p:sp>
      <p:sp>
        <p:nvSpPr>
          <p:cNvPr id="6" name="TextBox 5"/>
          <p:cNvSpPr txBox="1"/>
          <p:nvPr/>
        </p:nvSpPr>
        <p:spPr>
          <a:xfrm>
            <a:off x="29633" y="4875781"/>
            <a:ext cx="5576509" cy="1631216"/>
          </a:xfrm>
          <a:prstGeom prst="rect">
            <a:avLst/>
          </a:prstGeom>
          <a:noFill/>
        </p:spPr>
        <p:txBody>
          <a:bodyPr wrap="square" rtlCol="0">
            <a:spAutoFit/>
          </a:bodyPr>
          <a:lstStyle/>
          <a:p>
            <a:pPr algn="ctr"/>
            <a:r>
              <a:rPr lang="en-US" sz="2000" dirty="0" smtClean="0"/>
              <a:t>GOES-R Proxy Cloud Top Heights</a:t>
            </a:r>
            <a:r>
              <a:rPr lang="en-US" sz="2000" dirty="0"/>
              <a:t> </a:t>
            </a:r>
            <a:r>
              <a:rPr lang="en-US" sz="2000" dirty="0" smtClean="0"/>
              <a:t>and emissivity along the Global Hawk current and predicted path, provided in real-time to NASA mission scientists and GH pilots.</a:t>
            </a:r>
          </a:p>
          <a:p>
            <a:pPr algn="ctr"/>
            <a:endParaRPr lang="en-US" sz="2000" dirty="0"/>
          </a:p>
        </p:txBody>
      </p:sp>
      <p:pic>
        <p:nvPicPr>
          <p:cNvPr id="5" name="Picture 4" descr="ACHA_cloud_height_AV-6_altitude_comparison_201309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 y="1905919"/>
            <a:ext cx="5692967" cy="2969861"/>
          </a:xfrm>
          <a:prstGeom prst="rect">
            <a:avLst/>
          </a:prstGeom>
        </p:spPr>
      </p:pic>
      <p:sp>
        <p:nvSpPr>
          <p:cNvPr id="8" name="TextBox 7"/>
          <p:cNvSpPr txBox="1"/>
          <p:nvPr/>
        </p:nvSpPr>
        <p:spPr>
          <a:xfrm>
            <a:off x="5606142" y="4876250"/>
            <a:ext cx="3537858" cy="1554272"/>
          </a:xfrm>
          <a:prstGeom prst="rect">
            <a:avLst/>
          </a:prstGeom>
          <a:noFill/>
        </p:spPr>
        <p:txBody>
          <a:bodyPr wrap="square" rtlCol="0">
            <a:spAutoFit/>
          </a:bodyPr>
          <a:lstStyle/>
          <a:p>
            <a:pPr algn="ctr"/>
            <a:r>
              <a:rPr lang="en-US" sz="1900" dirty="0" smtClean="0"/>
              <a:t>Real-time CTH, Tots and lightning overlay displays are updated every 2 </a:t>
            </a:r>
            <a:r>
              <a:rPr lang="en-US" sz="1900" dirty="0" err="1" smtClean="0"/>
              <a:t>mins</a:t>
            </a:r>
            <a:r>
              <a:rPr lang="en-US" sz="1900" dirty="0" smtClean="0"/>
              <a:t>. and used to identify potential hazards.</a:t>
            </a:r>
            <a:endParaRPr lang="en-US" sz="1900" dirty="0"/>
          </a:p>
        </p:txBody>
      </p:sp>
      <p:pic>
        <p:nvPicPr>
          <p:cNvPr id="9" name="Picture 8" descr="al072013_20130904_2148_ACHA_FL_GH_height_lightning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638" y="1262745"/>
            <a:ext cx="3463673" cy="3690256"/>
          </a:xfrm>
          <a:prstGeom prst="rect">
            <a:avLst/>
          </a:prstGeom>
        </p:spPr>
      </p:pic>
      <p:sp>
        <p:nvSpPr>
          <p:cNvPr id="3" name="TextBox 2"/>
          <p:cNvSpPr txBox="1"/>
          <p:nvPr/>
        </p:nvSpPr>
        <p:spPr>
          <a:xfrm>
            <a:off x="29634" y="718455"/>
            <a:ext cx="9020418" cy="1538883"/>
          </a:xfrm>
          <a:prstGeom prst="rect">
            <a:avLst/>
          </a:prstGeom>
          <a:noFill/>
        </p:spPr>
        <p:txBody>
          <a:bodyPr wrap="none" rtlCol="0">
            <a:spAutoFit/>
          </a:bodyPr>
          <a:lstStyle/>
          <a:p>
            <a:r>
              <a:rPr lang="en-US" sz="2300" dirty="0" smtClean="0">
                <a:solidFill>
                  <a:srgbClr val="0000FF"/>
                </a:solidFill>
              </a:rPr>
              <a:t>Real-time hazard avoidance guidance for the Global Hawk missions</a:t>
            </a:r>
          </a:p>
          <a:p>
            <a:endParaRPr lang="en-US" sz="800" dirty="0" smtClean="0"/>
          </a:p>
          <a:p>
            <a:r>
              <a:rPr lang="en-US" sz="2000" dirty="0" smtClean="0"/>
              <a:t>   Global Hawks </a:t>
            </a:r>
            <a:r>
              <a:rPr lang="en-US" sz="2000" dirty="0"/>
              <a:t>must clear </a:t>
            </a:r>
            <a:r>
              <a:rPr lang="en-US" sz="2000" dirty="0" smtClean="0"/>
              <a:t>“active” cloud tops</a:t>
            </a:r>
          </a:p>
          <a:p>
            <a:r>
              <a:rPr lang="en-US" sz="2000" dirty="0" smtClean="0"/>
              <a:t>                  with </a:t>
            </a:r>
            <a:r>
              <a:rPr lang="en-US" sz="2000" dirty="0"/>
              <a:t>a 5,000 foot cushion.</a:t>
            </a:r>
          </a:p>
          <a:p>
            <a:endParaRPr lang="en-US" sz="2300" dirty="0">
              <a:solidFill>
                <a:srgbClr val="0000FF"/>
              </a:solidFill>
            </a:endParaRPr>
          </a:p>
        </p:txBody>
      </p:sp>
    </p:spTree>
    <p:extLst>
      <p:ext uri="{BB962C8B-B14F-4D97-AF65-F5344CB8AC3E}">
        <p14:creationId xmlns:p14="http://schemas.microsoft.com/office/powerpoint/2010/main" val="28304994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p:cNvSpPr>
            <a:spLocks noGrp="1"/>
          </p:cNvSpPr>
          <p:nvPr>
            <p:ph type="title"/>
          </p:nvPr>
        </p:nvSpPr>
        <p:spPr>
          <a:xfrm>
            <a:off x="277813" y="-271463"/>
            <a:ext cx="8229600" cy="1143001"/>
          </a:xfrm>
        </p:spPr>
        <p:txBody>
          <a:bodyPr/>
          <a:lstStyle/>
          <a:p>
            <a:pPr eaLnBrk="1" hangingPunct="1"/>
            <a:r>
              <a:rPr lang="en-US" sz="2900">
                <a:latin typeface="Calibri" charset="0"/>
                <a:ea typeface="ＭＳ Ｐゴシック" charset="0"/>
                <a:cs typeface="ＭＳ Ｐゴシック" charset="0"/>
              </a:rPr>
              <a:t>8)  NWS WFO Demonstrations</a:t>
            </a:r>
          </a:p>
        </p:txBody>
      </p:sp>
      <p:sp>
        <p:nvSpPr>
          <p:cNvPr id="26626" name="Content Placeholder 2"/>
          <p:cNvSpPr>
            <a:spLocks noGrp="1"/>
          </p:cNvSpPr>
          <p:nvPr>
            <p:ph idx="1"/>
          </p:nvPr>
        </p:nvSpPr>
        <p:spPr>
          <a:xfrm>
            <a:off x="277813" y="687388"/>
            <a:ext cx="8637587" cy="4525962"/>
          </a:xfrm>
        </p:spPr>
        <p:txBody>
          <a:bodyPr/>
          <a:lstStyle/>
          <a:p>
            <a:pPr marL="0" indent="0" eaLnBrk="1" hangingPunct="1">
              <a:buFont typeface="Arial" pitchFamily="84" charset="0"/>
              <a:buNone/>
              <a:defRPr/>
            </a:pPr>
            <a:r>
              <a:rPr lang="en-US" sz="2200" b="1" dirty="0" smtClean="0">
                <a:solidFill>
                  <a:srgbClr val="008000"/>
                </a:solidFill>
              </a:rPr>
              <a:t>NWS Milwaukee focal point:  Steve Davis</a:t>
            </a:r>
          </a:p>
          <a:p>
            <a:pPr eaLnBrk="1" hangingPunct="1">
              <a:buFont typeface="Arial" pitchFamily="84" charset="0"/>
              <a:buChar char="•"/>
              <a:defRPr/>
            </a:pPr>
            <a:r>
              <a:rPr lang="en-US" sz="2200" b="1" dirty="0" smtClean="0">
                <a:solidFill>
                  <a:srgbClr val="008000"/>
                </a:solidFill>
              </a:rPr>
              <a:t>CIMSS GOES-R Local Area Demonstration with MKX will continue again this summer and fall (anticipated to begin in June after MKX has transitioned to AWIPS II)</a:t>
            </a:r>
          </a:p>
          <a:p>
            <a:pPr eaLnBrk="1" hangingPunct="1">
              <a:buFont typeface="Arial" pitchFamily="84" charset="0"/>
              <a:buChar char="•"/>
              <a:defRPr/>
            </a:pPr>
            <a:r>
              <a:rPr lang="en-US" sz="2200" b="1" dirty="0" smtClean="0">
                <a:solidFill>
                  <a:srgbClr val="008000"/>
                </a:solidFill>
              </a:rPr>
              <a:t>2013 activities plan in progress</a:t>
            </a:r>
          </a:p>
          <a:p>
            <a:pPr eaLnBrk="1" hangingPunct="1">
              <a:buFont typeface="Arial" pitchFamily="84" charset="0"/>
              <a:buChar char="•"/>
              <a:defRPr/>
            </a:pPr>
            <a:r>
              <a:rPr lang="en-US" sz="2200" b="1" dirty="0" smtClean="0">
                <a:solidFill>
                  <a:srgbClr val="008000"/>
                </a:solidFill>
              </a:rPr>
              <a:t>Anticipated GOES-R products to be demonstrated in 2013 include:</a:t>
            </a:r>
          </a:p>
          <a:p>
            <a:pPr lvl="1" eaLnBrk="1" hangingPunct="1">
              <a:buFont typeface="Arial" pitchFamily="84" charset="0"/>
              <a:buChar char="–"/>
              <a:defRPr/>
            </a:pPr>
            <a:r>
              <a:rPr lang="en-US" sz="1800" b="1" dirty="0" smtClean="0">
                <a:solidFill>
                  <a:srgbClr val="008000"/>
                </a:solidFill>
              </a:rPr>
              <a:t>Convective Cloud Top Cooling (coordinated with Chad </a:t>
            </a:r>
            <a:r>
              <a:rPr lang="en-US" sz="1800" b="1" dirty="0" err="1" smtClean="0">
                <a:solidFill>
                  <a:srgbClr val="008000"/>
                </a:solidFill>
              </a:rPr>
              <a:t>Gravelle</a:t>
            </a:r>
            <a:r>
              <a:rPr lang="en-US" sz="1800" b="1" dirty="0" smtClean="0">
                <a:solidFill>
                  <a:srgbClr val="008000"/>
                </a:solidFill>
              </a:rPr>
              <a:t>)</a:t>
            </a:r>
          </a:p>
          <a:p>
            <a:pPr lvl="1" eaLnBrk="1" hangingPunct="1">
              <a:buFont typeface="Arial" pitchFamily="84" charset="0"/>
              <a:buChar char="–"/>
              <a:defRPr/>
            </a:pPr>
            <a:r>
              <a:rPr lang="en-US" sz="1800" b="1" dirty="0" err="1" smtClean="0">
                <a:solidFill>
                  <a:srgbClr val="008000"/>
                </a:solidFill>
              </a:rPr>
              <a:t>Nearcasting</a:t>
            </a:r>
            <a:endParaRPr lang="en-US" sz="1800" b="1" dirty="0" smtClean="0">
              <a:solidFill>
                <a:srgbClr val="008000"/>
              </a:solidFill>
            </a:endParaRPr>
          </a:p>
          <a:p>
            <a:pPr lvl="1" eaLnBrk="1" hangingPunct="1">
              <a:buFont typeface="Arial" pitchFamily="84" charset="0"/>
              <a:buChar char="–"/>
              <a:defRPr/>
            </a:pPr>
            <a:r>
              <a:rPr lang="en-US" sz="1800" b="1" dirty="0" smtClean="0">
                <a:solidFill>
                  <a:srgbClr val="008000"/>
                </a:solidFill>
              </a:rPr>
              <a:t>Sky Cover (Extension of Cloud and Moisture Imagery)</a:t>
            </a:r>
          </a:p>
          <a:p>
            <a:pPr eaLnBrk="1" hangingPunct="1">
              <a:buFont typeface="Arial" pitchFamily="84" charset="0"/>
              <a:buChar char="•"/>
              <a:defRPr/>
            </a:pPr>
            <a:r>
              <a:rPr lang="en-US" sz="2200" b="1" dirty="0" smtClean="0">
                <a:solidFill>
                  <a:srgbClr val="008000"/>
                </a:solidFill>
              </a:rPr>
              <a:t>Anticipated JPSS products to be demonstrated in 2013 include:</a:t>
            </a:r>
          </a:p>
          <a:p>
            <a:pPr lvl="1" eaLnBrk="1" hangingPunct="1">
              <a:buFont typeface="Arial" pitchFamily="84" charset="0"/>
              <a:buChar char="–"/>
              <a:defRPr/>
            </a:pPr>
            <a:r>
              <a:rPr lang="en-US" sz="1800" b="1" dirty="0" smtClean="0">
                <a:solidFill>
                  <a:srgbClr val="008000"/>
                </a:solidFill>
              </a:rPr>
              <a:t>Day/Night Band</a:t>
            </a:r>
          </a:p>
          <a:p>
            <a:pPr marL="0" indent="0" eaLnBrk="1" hangingPunct="1">
              <a:buFont typeface="Arial" pitchFamily="84" charset="0"/>
              <a:buNone/>
              <a:defRPr/>
            </a:pPr>
            <a:endParaRPr lang="en-US" sz="2200" b="1" dirty="0" smtClean="0">
              <a:solidFill>
                <a:srgbClr val="008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 y="787400"/>
            <a:ext cx="9055100" cy="5355312"/>
          </a:xfrm>
          <a:prstGeom prst="rect">
            <a:avLst/>
          </a:prstGeom>
        </p:spPr>
        <p:txBody>
          <a:bodyPr wrap="square">
            <a:spAutoFit/>
          </a:bodyPr>
          <a:lstStyle/>
          <a:p>
            <a:pPr algn="ctr"/>
            <a:r>
              <a:rPr lang="en-US" sz="1800" b="1" dirty="0"/>
              <a:t>2013 GOES-R PG </a:t>
            </a:r>
            <a:r>
              <a:rPr lang="en-US" sz="1800" b="1" dirty="0" smtClean="0"/>
              <a:t>Proxy activities (September 2013) </a:t>
            </a:r>
          </a:p>
          <a:p>
            <a:endParaRPr lang="en-US" sz="1800" b="1" dirty="0"/>
          </a:p>
          <a:p>
            <a:pPr marL="342900" indent="-342900">
              <a:buFont typeface="+mj-lt"/>
              <a:buAutoNum type="arabicPeriod"/>
            </a:pPr>
            <a:r>
              <a:rPr lang="en-US" sz="1800" b="1" dirty="0" smtClean="0"/>
              <a:t>Provided forecasting support for airborne SNPP/METOP-B </a:t>
            </a:r>
            <a:r>
              <a:rPr lang="en-US" sz="1800" b="1" dirty="0" err="1" smtClean="0"/>
              <a:t>cal</a:t>
            </a:r>
            <a:r>
              <a:rPr lang="en-US" sz="1800" b="1" dirty="0" smtClean="0"/>
              <a:t>/</a:t>
            </a:r>
            <a:r>
              <a:rPr lang="en-US" sz="1800" b="1" dirty="0" err="1" smtClean="0"/>
              <a:t>val</a:t>
            </a:r>
            <a:r>
              <a:rPr lang="en-US" sz="1800" b="1" dirty="0" smtClean="0"/>
              <a:t> field mission (May 10-31, 2013). The </a:t>
            </a:r>
            <a:r>
              <a:rPr lang="en-US" sz="1800" b="1" dirty="0"/>
              <a:t>primary objective of the mission </a:t>
            </a:r>
            <a:r>
              <a:rPr lang="en-US" sz="1800" b="1" dirty="0" smtClean="0"/>
              <a:t>was </a:t>
            </a:r>
            <a:r>
              <a:rPr lang="en-US" sz="1800" b="1" dirty="0"/>
              <a:t>to collect cloud free radiance measurements from remote sensing instruments onboard the NASA ER2 during </a:t>
            </a:r>
            <a:r>
              <a:rPr lang="en-US" sz="1800" b="1" dirty="0" smtClean="0"/>
              <a:t>SNPP and METOP-B satellite </a:t>
            </a:r>
            <a:r>
              <a:rPr lang="en-US" sz="1800" b="1" dirty="0"/>
              <a:t>overpasses in the vicinity of the Gulf of California</a:t>
            </a:r>
            <a:r>
              <a:rPr lang="en-US" sz="1800" b="1" dirty="0" smtClean="0"/>
              <a:t>.</a:t>
            </a:r>
          </a:p>
          <a:p>
            <a:pPr marL="342900" indent="-342900">
              <a:buFont typeface="+mj-lt"/>
              <a:buAutoNum type="arabicPeriod"/>
            </a:pPr>
            <a:endParaRPr lang="en-US" sz="1800" b="1" dirty="0"/>
          </a:p>
          <a:p>
            <a:pPr marL="342900" indent="-342900">
              <a:buFont typeface="+mj-lt"/>
              <a:buAutoNum type="arabicPeriod"/>
            </a:pPr>
            <a:r>
              <a:rPr lang="en-US" sz="1800" b="1" dirty="0" smtClean="0"/>
              <a:t>Investigating ways </a:t>
            </a:r>
            <a:r>
              <a:rPr lang="en-US" sz="1800" b="1" dirty="0"/>
              <a:t>of getting our simulated ABI products into AWIPS </a:t>
            </a:r>
            <a:r>
              <a:rPr lang="en-US" sz="1800" b="1" dirty="0" smtClean="0"/>
              <a:t>II: short </a:t>
            </a:r>
            <a:r>
              <a:rPr lang="en-US" sz="1800" b="1" dirty="0"/>
              <a:t>term goal will be to write IDL code and utilize the ms2gt subroutines for remapping our products into AWIPS II </a:t>
            </a:r>
            <a:r>
              <a:rPr lang="en-US" sz="1800" b="1" dirty="0" err="1"/>
              <a:t>NetCDF</a:t>
            </a:r>
            <a:r>
              <a:rPr lang="en-US" sz="1800" b="1" dirty="0"/>
              <a:t> files. </a:t>
            </a:r>
            <a:endParaRPr lang="en-US" sz="1800" b="1" dirty="0" smtClean="0"/>
          </a:p>
          <a:p>
            <a:pPr marL="342900" indent="-342900">
              <a:buFont typeface="+mj-lt"/>
              <a:buAutoNum type="arabicPeriod"/>
            </a:pPr>
            <a:endParaRPr lang="en-US" sz="1800" b="1" dirty="0"/>
          </a:p>
          <a:p>
            <a:pPr marL="342900" indent="-342900">
              <a:buFont typeface="+mj-lt"/>
              <a:buAutoNum type="arabicPeriod"/>
            </a:pPr>
            <a:r>
              <a:rPr lang="en-US" sz="1800" b="1" dirty="0" smtClean="0"/>
              <a:t>Preparing </a:t>
            </a:r>
            <a:r>
              <a:rPr lang="en-US" sz="1800" b="1" dirty="0"/>
              <a:t>data for </a:t>
            </a:r>
            <a:r>
              <a:rPr lang="en-US" sz="1800" b="1" dirty="0" smtClean="0"/>
              <a:t>a WES case focusing on 2013 Oklahoma </a:t>
            </a:r>
            <a:r>
              <a:rPr lang="en-US" sz="1800" b="1" dirty="0"/>
              <a:t>tornado </a:t>
            </a:r>
            <a:r>
              <a:rPr lang="en-US" sz="1800" b="1" dirty="0" smtClean="0"/>
              <a:t>events: 6 products, including </a:t>
            </a:r>
            <a:r>
              <a:rPr lang="en-US" sz="1800" b="1" dirty="0"/>
              <a:t>the </a:t>
            </a:r>
            <a:r>
              <a:rPr lang="en-US" sz="1800" b="1" dirty="0" smtClean="0"/>
              <a:t>RGB </a:t>
            </a:r>
            <a:r>
              <a:rPr lang="en-US" sz="1800" b="1" dirty="0"/>
              <a:t>air-mass </a:t>
            </a:r>
            <a:r>
              <a:rPr lang="en-US" sz="1800" b="1" dirty="0" smtClean="0"/>
              <a:t>product, and </a:t>
            </a:r>
            <a:r>
              <a:rPr lang="en-US" sz="1800" b="1" dirty="0"/>
              <a:t>the synthetic radiance/reflectance </a:t>
            </a:r>
            <a:r>
              <a:rPr lang="en-US" sz="1800" b="1" dirty="0" smtClean="0"/>
              <a:t>imagery, for </a:t>
            </a:r>
            <a:r>
              <a:rPr lang="en-US" sz="1800" b="1" dirty="0"/>
              <a:t>the period of 20-29 May, 2013</a:t>
            </a:r>
            <a:r>
              <a:rPr lang="en-US" sz="1800" b="1" dirty="0" smtClean="0"/>
              <a:t>.</a:t>
            </a:r>
          </a:p>
          <a:p>
            <a:pPr marL="342900" indent="-342900">
              <a:buFont typeface="+mj-lt"/>
              <a:buAutoNum type="arabicPeriod"/>
            </a:pPr>
            <a:endParaRPr lang="en-US" sz="1800" b="1" dirty="0"/>
          </a:p>
          <a:p>
            <a:pPr marL="342900" indent="-342900">
              <a:buFont typeface="+mj-lt"/>
              <a:buAutoNum type="arabicPeriod"/>
            </a:pPr>
            <a:r>
              <a:rPr lang="en-US" sz="1800" b="1" dirty="0" smtClean="0"/>
              <a:t>Continuing validation of proxy ABI RGB air-mass product using RGB air-mass images  generated from co-located GOES-E Sounder brightness temperatures. </a:t>
            </a:r>
            <a:r>
              <a:rPr lang="en-US" sz="1800" b="1" dirty="0"/>
              <a:t> </a:t>
            </a:r>
          </a:p>
        </p:txBody>
      </p:sp>
      <p:sp>
        <p:nvSpPr>
          <p:cNvPr id="2" name="Rectangle 1"/>
          <p:cNvSpPr/>
          <p:nvPr/>
        </p:nvSpPr>
        <p:spPr>
          <a:xfrm>
            <a:off x="2032000" y="-85298"/>
            <a:ext cx="4572000" cy="830997"/>
          </a:xfrm>
          <a:prstGeom prst="rect">
            <a:avLst/>
          </a:prstGeom>
        </p:spPr>
        <p:txBody>
          <a:bodyPr>
            <a:spAutoFit/>
          </a:bodyPr>
          <a:lstStyle/>
          <a:p>
            <a:pPr algn="ctr"/>
            <a:r>
              <a:rPr lang="en-US" dirty="0">
                <a:solidFill>
                  <a:srgbClr val="FFFFFF"/>
                </a:solidFill>
              </a:rPr>
              <a:t>CIMSS/ASPB GOES-R ABI Real-time Proxy</a:t>
            </a:r>
          </a:p>
        </p:txBody>
      </p:sp>
    </p:spTree>
    <p:extLst>
      <p:ext uri="{BB962C8B-B14F-4D97-AF65-F5344CB8AC3E}">
        <p14:creationId xmlns:p14="http://schemas.microsoft.com/office/powerpoint/2010/main" val="3369602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Satellite Proving Ground @ CIMSS/ASPB</a:t>
            </a:r>
            <a:endParaRPr lang="en-US" dirty="0">
              <a:ea typeface="+mj-ea"/>
              <a:cs typeface="+mj-cs"/>
            </a:endParaRPr>
          </a:p>
        </p:txBody>
      </p:sp>
      <p:sp>
        <p:nvSpPr>
          <p:cNvPr id="3" name="Content Placeholder 2"/>
          <p:cNvSpPr>
            <a:spLocks noGrp="1"/>
          </p:cNvSpPr>
          <p:nvPr>
            <p:ph idx="1"/>
          </p:nvPr>
        </p:nvSpPr>
        <p:spPr>
          <a:xfrm>
            <a:off x="163513" y="1214438"/>
            <a:ext cx="8850312" cy="4525962"/>
          </a:xfrm>
        </p:spPr>
        <p:txBody>
          <a:bodyPr>
            <a:normAutofit/>
          </a:bodyPr>
          <a:lstStyle/>
          <a:p>
            <a:pPr lvl="1">
              <a:lnSpc>
                <a:spcPct val="90000"/>
              </a:lnSpc>
              <a:spcBef>
                <a:spcPts val="2563"/>
              </a:spcBef>
              <a:buClr>
                <a:schemeClr val="tx1"/>
              </a:buClr>
              <a:buSzPct val="75000"/>
              <a:buFont typeface="Wingdings" pitchFamily="84" charset="2"/>
              <a:buChar char="l"/>
              <a:defRPr/>
            </a:pPr>
            <a:r>
              <a:rPr lang="en-US" dirty="0">
                <a:solidFill>
                  <a:srgbClr val="0D0D0D"/>
                </a:solidFill>
                <a:latin typeface="Arial" pitchFamily="84" charset="0"/>
                <a:ea typeface="Arial" pitchFamily="84" charset="0"/>
                <a:cs typeface="Arial" pitchFamily="84" charset="0"/>
              </a:rPr>
              <a:t>Demonstration of </a:t>
            </a:r>
            <a:r>
              <a:rPr lang="en-US" dirty="0" smtClean="0">
                <a:solidFill>
                  <a:srgbClr val="0D0D0D"/>
                </a:solidFill>
                <a:latin typeface="Arial" pitchFamily="84" charset="0"/>
                <a:ea typeface="Arial" pitchFamily="84" charset="0"/>
                <a:cs typeface="Arial" pitchFamily="84" charset="0"/>
              </a:rPr>
              <a:t>Satellite PG </a:t>
            </a:r>
            <a:r>
              <a:rPr lang="en-US" dirty="0">
                <a:solidFill>
                  <a:srgbClr val="0D0D0D"/>
                </a:solidFill>
                <a:latin typeface="Arial" pitchFamily="84" charset="0"/>
                <a:ea typeface="Arial" pitchFamily="84" charset="0"/>
                <a:cs typeface="Arial" pitchFamily="84" charset="0"/>
              </a:rPr>
              <a:t>applications at National Center </a:t>
            </a:r>
            <a:r>
              <a:rPr lang="en-US" dirty="0" err="1" smtClean="0">
                <a:solidFill>
                  <a:srgbClr val="0D0D0D"/>
                </a:solidFill>
                <a:latin typeface="Arial" pitchFamily="84" charset="0"/>
                <a:ea typeface="Arial" pitchFamily="84" charset="0"/>
                <a:cs typeface="Arial" pitchFamily="84" charset="0"/>
              </a:rPr>
              <a:t>Testbeds</a:t>
            </a:r>
            <a:r>
              <a:rPr lang="en-US" dirty="0">
                <a:solidFill>
                  <a:srgbClr val="0D0D0D"/>
                </a:solidFill>
                <a:latin typeface="Arial" pitchFamily="84" charset="0"/>
                <a:ea typeface="Arial" pitchFamily="84" charset="0"/>
                <a:cs typeface="Arial" pitchFamily="84" charset="0"/>
              </a:rPr>
              <a:t>;</a:t>
            </a:r>
            <a:r>
              <a:rPr lang="en-US" dirty="0" smtClean="0">
                <a:solidFill>
                  <a:srgbClr val="0D0D0D"/>
                </a:solidFill>
                <a:latin typeface="Arial" pitchFamily="84" charset="0"/>
                <a:ea typeface="Arial" pitchFamily="84" charset="0"/>
                <a:cs typeface="Arial" pitchFamily="84" charset="0"/>
              </a:rPr>
              <a:t> Demonstrations at NWS WFOs</a:t>
            </a:r>
          </a:p>
          <a:p>
            <a:pPr lvl="1">
              <a:lnSpc>
                <a:spcPct val="90000"/>
              </a:lnSpc>
              <a:spcBef>
                <a:spcPts val="2563"/>
              </a:spcBef>
              <a:buClr>
                <a:schemeClr val="tx1"/>
              </a:buClr>
              <a:buSzPct val="75000"/>
              <a:buFont typeface="Wingdings" pitchFamily="84" charset="2"/>
              <a:buChar char="l"/>
              <a:defRPr/>
            </a:pPr>
            <a:r>
              <a:rPr lang="en-US" dirty="0" smtClean="0">
                <a:solidFill>
                  <a:srgbClr val="0D0D0D"/>
                </a:solidFill>
                <a:latin typeface="Arial" pitchFamily="84" charset="0"/>
                <a:ea typeface="Arial" pitchFamily="84" charset="0"/>
                <a:cs typeface="Arial" pitchFamily="84" charset="0"/>
              </a:rPr>
              <a:t>AWIPS-2 status</a:t>
            </a:r>
          </a:p>
          <a:p>
            <a:pPr lvl="1">
              <a:lnSpc>
                <a:spcPct val="90000"/>
              </a:lnSpc>
              <a:spcBef>
                <a:spcPts val="2563"/>
              </a:spcBef>
              <a:buClr>
                <a:schemeClr val="tx1"/>
              </a:buClr>
              <a:buSzPct val="75000"/>
              <a:buFont typeface="Wingdings" pitchFamily="84" charset="2"/>
              <a:buChar char="l"/>
              <a:defRPr/>
            </a:pPr>
            <a:r>
              <a:rPr lang="en-US" dirty="0" smtClean="0">
                <a:solidFill>
                  <a:srgbClr val="0D0D0D"/>
                </a:solidFill>
                <a:latin typeface="Arial" pitchFamily="84" charset="0"/>
                <a:ea typeface="Arial" pitchFamily="84" charset="0"/>
                <a:cs typeface="Arial" pitchFamily="84" charset="0"/>
              </a:rPr>
              <a:t>Training</a:t>
            </a:r>
          </a:p>
          <a:p>
            <a:pPr lvl="1">
              <a:lnSpc>
                <a:spcPct val="90000"/>
              </a:lnSpc>
              <a:spcBef>
                <a:spcPts val="2563"/>
              </a:spcBef>
              <a:buClr>
                <a:schemeClr val="tx1"/>
              </a:buClr>
              <a:buSzPct val="75000"/>
              <a:buFont typeface="Wingdings" pitchFamily="84" charset="2"/>
              <a:buChar char="l"/>
              <a:defRPr/>
            </a:pPr>
            <a:r>
              <a:rPr lang="en-US" dirty="0" smtClean="0">
                <a:solidFill>
                  <a:srgbClr val="0D0D0D"/>
                </a:solidFill>
                <a:latin typeface="Arial" pitchFamily="84" charset="0"/>
                <a:ea typeface="Arial" pitchFamily="84" charset="0"/>
                <a:cs typeface="Arial" pitchFamily="84" charset="0"/>
              </a:rPr>
              <a:t>SRSOR from GOES-14</a:t>
            </a:r>
          </a:p>
          <a:p>
            <a:pPr lvl="1">
              <a:lnSpc>
                <a:spcPct val="90000"/>
              </a:lnSpc>
              <a:spcBef>
                <a:spcPts val="2563"/>
              </a:spcBef>
              <a:buClr>
                <a:schemeClr val="tx1"/>
              </a:buClr>
              <a:buSzPct val="75000"/>
              <a:buFont typeface="Wingdings" pitchFamily="84" charset="2"/>
              <a:buChar char="l"/>
              <a:defRPr/>
            </a:pPr>
            <a:r>
              <a:rPr lang="en-US" dirty="0" smtClean="0">
                <a:solidFill>
                  <a:srgbClr val="0D0D0D"/>
                </a:solidFill>
                <a:latin typeface="Arial" pitchFamily="84" charset="0"/>
                <a:ea typeface="Arial" pitchFamily="84" charset="0"/>
                <a:cs typeface="Arial" pitchFamily="84" charset="0"/>
              </a:rPr>
              <a:t>Upcoming meetings/conferences</a:t>
            </a:r>
            <a:endParaRPr lang="en-US" dirty="0">
              <a:solidFill>
                <a:srgbClr val="0D0D0D"/>
              </a:solidFill>
              <a:latin typeface="Arial" pitchFamily="84" charset="0"/>
              <a:ea typeface="Arial" pitchFamily="84" charset="0"/>
              <a:cs typeface="Arial" pitchFamily="84" charset="0"/>
            </a:endParaRPr>
          </a:p>
          <a:p>
            <a:pPr marL="457200" lvl="1" indent="0">
              <a:lnSpc>
                <a:spcPct val="90000"/>
              </a:lnSpc>
              <a:spcBef>
                <a:spcPts val="2563"/>
              </a:spcBef>
              <a:buClr>
                <a:schemeClr val="tx1"/>
              </a:buClr>
              <a:buSzPct val="75000"/>
              <a:buFont typeface="Arial" pitchFamily="84" charset="0"/>
              <a:buNone/>
              <a:defRPr/>
            </a:pPr>
            <a:endParaRPr lang="en-US" sz="3200" dirty="0">
              <a:solidFill>
                <a:srgbClr val="0D0D0D"/>
              </a:solidFill>
              <a:latin typeface="Arial" pitchFamily="84" charset="0"/>
              <a:ea typeface="Arial" pitchFamily="84" charset="0"/>
              <a:cs typeface="Arial" pitchFamily="84" charset="0"/>
            </a:endParaRPr>
          </a:p>
          <a:p>
            <a:pPr eaLnBrk="1" hangingPunct="1">
              <a:buFont typeface="Arial" pitchFamily="84" charset="0"/>
              <a:buChar char="•"/>
              <a:defRPr/>
            </a:pPr>
            <a:endParaRPr lang="en-US" dirty="0">
              <a:solidFill>
                <a:srgbClr val="0D0D0D"/>
              </a:solidFill>
            </a:endParaRPr>
          </a:p>
        </p:txBody>
      </p:sp>
      <p:sp>
        <p:nvSpPr>
          <p:cNvPr id="4" name="Slide Number Placeholder 3"/>
          <p:cNvSpPr>
            <a:spLocks noGrp="1"/>
          </p:cNvSpPr>
          <p:nvPr>
            <p:ph type="sldNum" sz="quarter" idx="12"/>
          </p:nvPr>
        </p:nvSpPr>
        <p:spPr/>
        <p:txBody>
          <a:bodyPr/>
          <a:lstStyle/>
          <a:p>
            <a:pPr>
              <a:defRPr/>
            </a:pPr>
            <a:fld id="{A3032E7B-44F1-664B-A84D-DD3C96B5A176}" type="slidenum">
              <a:rPr lang="en-US"/>
              <a:pPr>
                <a:defRPr/>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Attachments\sep_06\Airmass_RGB_Composite_2012_10_30_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9" y="673100"/>
            <a:ext cx="8915400" cy="3398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4">
            <a:extLst>
              <a:ext uri="{28A0092B-C50C-407E-A947-70E740481C1C}">
                <a14:useLocalDpi xmlns:a14="http://schemas.microsoft.com/office/drawing/2010/main" val="0"/>
              </a:ext>
            </a:extLst>
          </a:blip>
          <a:srcRect b="64471"/>
          <a:stretch/>
        </p:blipFill>
        <p:spPr bwMode="auto">
          <a:xfrm>
            <a:off x="6757387" y="4550052"/>
            <a:ext cx="1281713" cy="1366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4">
            <a:extLst>
              <a:ext uri="{28A0092B-C50C-407E-A947-70E740481C1C}">
                <a14:useLocalDpi xmlns:a14="http://schemas.microsoft.com/office/drawing/2010/main" val="0"/>
              </a:ext>
            </a:extLst>
          </a:blip>
          <a:srcRect t="35639" b="33599"/>
          <a:stretch/>
        </p:blipFill>
        <p:spPr bwMode="auto">
          <a:xfrm>
            <a:off x="3683000" y="4771749"/>
            <a:ext cx="1320800" cy="1218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eans\users$\bpierce\Data\Documents\Attachments\sep_06\CRTM_vs_GOES_RGB_COMPARISON_SCATTER_ALL_SCENES_SANDY_20Z.png"/>
          <p:cNvPicPr>
            <a:picLocks noChangeAspect="1" noChangeArrowheads="1"/>
          </p:cNvPicPr>
          <p:nvPr/>
        </p:nvPicPr>
        <p:blipFill rotWithShape="1">
          <a:blip r:embed="rId4">
            <a:extLst>
              <a:ext uri="{28A0092B-C50C-407E-A947-70E740481C1C}">
                <a14:useLocalDpi xmlns:a14="http://schemas.microsoft.com/office/drawing/2010/main" val="0"/>
              </a:ext>
            </a:extLst>
          </a:blip>
          <a:srcRect t="66379"/>
          <a:stretch/>
        </p:blipFill>
        <p:spPr bwMode="auto">
          <a:xfrm>
            <a:off x="615950" y="4603319"/>
            <a:ext cx="1479550" cy="14923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9125" y="4122318"/>
            <a:ext cx="8680974" cy="461665"/>
          </a:xfrm>
          <a:prstGeom prst="rect">
            <a:avLst/>
          </a:prstGeom>
        </p:spPr>
        <p:txBody>
          <a:bodyPr wrap="square">
            <a:spAutoFit/>
          </a:bodyPr>
          <a:lstStyle/>
          <a:p>
            <a:r>
              <a:rPr lang="en-US" b="1" dirty="0" smtClean="0"/>
              <a:t>Validation </a:t>
            </a:r>
            <a:r>
              <a:rPr lang="en-US" b="1" dirty="0"/>
              <a:t>of proxy ABI RGB air-mass </a:t>
            </a:r>
            <a:r>
              <a:rPr lang="en-US" b="1" dirty="0" err="1" smtClean="0"/>
              <a:t>vs</a:t>
            </a:r>
            <a:r>
              <a:rPr lang="en-US" b="1" dirty="0" smtClean="0"/>
              <a:t> Observed:</a:t>
            </a:r>
            <a:endParaRPr lang="en-US" dirty="0"/>
          </a:p>
        </p:txBody>
      </p:sp>
      <p:sp>
        <p:nvSpPr>
          <p:cNvPr id="8" name="Rectangle 7"/>
          <p:cNvSpPr/>
          <p:nvPr/>
        </p:nvSpPr>
        <p:spPr>
          <a:xfrm>
            <a:off x="1079500" y="-85298"/>
            <a:ext cx="6654800" cy="461665"/>
          </a:xfrm>
          <a:prstGeom prst="rect">
            <a:avLst/>
          </a:prstGeom>
        </p:spPr>
        <p:txBody>
          <a:bodyPr wrap="square">
            <a:spAutoFit/>
          </a:bodyPr>
          <a:lstStyle/>
          <a:p>
            <a:pPr algn="ctr"/>
            <a:r>
              <a:rPr lang="en-US" dirty="0">
                <a:solidFill>
                  <a:srgbClr val="FFFFFF"/>
                </a:solidFill>
              </a:rPr>
              <a:t>CIMSS/ASPB GOES-R ABI Real-time Proxy</a:t>
            </a:r>
          </a:p>
        </p:txBody>
      </p:sp>
      <p:sp>
        <p:nvSpPr>
          <p:cNvPr id="9" name="Rectangle 8"/>
          <p:cNvSpPr/>
          <p:nvPr/>
        </p:nvSpPr>
        <p:spPr>
          <a:xfrm>
            <a:off x="161925" y="3362550"/>
            <a:ext cx="8680974" cy="461665"/>
          </a:xfrm>
          <a:prstGeom prst="rect">
            <a:avLst/>
          </a:prstGeom>
        </p:spPr>
        <p:txBody>
          <a:bodyPr wrap="square">
            <a:spAutoFit/>
          </a:bodyPr>
          <a:lstStyle/>
          <a:p>
            <a:r>
              <a:rPr lang="en-US" b="1" dirty="0" smtClean="0">
                <a:solidFill>
                  <a:schemeClr val="bg1"/>
                </a:solidFill>
              </a:rPr>
              <a:t>Calculation                                  Observation</a:t>
            </a:r>
            <a:endParaRPr lang="en-US" dirty="0">
              <a:solidFill>
                <a:schemeClr val="bg1"/>
              </a:solidFill>
            </a:endParaRPr>
          </a:p>
        </p:txBody>
      </p:sp>
      <p:sp>
        <p:nvSpPr>
          <p:cNvPr id="3" name="TextBox 2"/>
          <p:cNvSpPr txBox="1"/>
          <p:nvPr/>
        </p:nvSpPr>
        <p:spPr>
          <a:xfrm>
            <a:off x="1473200" y="5562600"/>
            <a:ext cx="617877" cy="338554"/>
          </a:xfrm>
          <a:prstGeom prst="rect">
            <a:avLst/>
          </a:prstGeom>
          <a:noFill/>
        </p:spPr>
        <p:txBody>
          <a:bodyPr wrap="none" rtlCol="0">
            <a:spAutoFit/>
          </a:bodyPr>
          <a:lstStyle/>
          <a:p>
            <a:r>
              <a:rPr lang="en-US" sz="1600" dirty="0" smtClean="0">
                <a:solidFill>
                  <a:srgbClr val="FF0000"/>
                </a:solidFill>
              </a:rPr>
              <a:t>RED</a:t>
            </a:r>
            <a:endParaRPr lang="en-US" sz="1600" dirty="0">
              <a:solidFill>
                <a:srgbClr val="FF0000"/>
              </a:solidFill>
            </a:endParaRPr>
          </a:p>
        </p:txBody>
      </p:sp>
      <p:sp>
        <p:nvSpPr>
          <p:cNvPr id="4" name="TextBox 3"/>
          <p:cNvSpPr txBox="1"/>
          <p:nvPr/>
        </p:nvSpPr>
        <p:spPr>
          <a:xfrm>
            <a:off x="4102100" y="5600700"/>
            <a:ext cx="914333" cy="338554"/>
          </a:xfrm>
          <a:prstGeom prst="rect">
            <a:avLst/>
          </a:prstGeom>
          <a:noFill/>
        </p:spPr>
        <p:txBody>
          <a:bodyPr wrap="none" rtlCol="0">
            <a:spAutoFit/>
          </a:bodyPr>
          <a:lstStyle/>
          <a:p>
            <a:r>
              <a:rPr lang="en-US" sz="1600" dirty="0" smtClean="0">
                <a:solidFill>
                  <a:srgbClr val="008000"/>
                </a:solidFill>
              </a:rPr>
              <a:t>GREEN</a:t>
            </a:r>
            <a:endParaRPr lang="en-US" sz="1600" dirty="0">
              <a:solidFill>
                <a:srgbClr val="008000"/>
              </a:solidFill>
            </a:endParaRPr>
          </a:p>
        </p:txBody>
      </p:sp>
      <p:sp>
        <p:nvSpPr>
          <p:cNvPr id="10" name="TextBox 9"/>
          <p:cNvSpPr txBox="1"/>
          <p:nvPr/>
        </p:nvSpPr>
        <p:spPr>
          <a:xfrm>
            <a:off x="7327900" y="5524500"/>
            <a:ext cx="720670" cy="338554"/>
          </a:xfrm>
          <a:prstGeom prst="rect">
            <a:avLst/>
          </a:prstGeom>
          <a:noFill/>
        </p:spPr>
        <p:txBody>
          <a:bodyPr wrap="none" rtlCol="0">
            <a:spAutoFit/>
          </a:bodyPr>
          <a:lstStyle/>
          <a:p>
            <a:r>
              <a:rPr lang="en-US" sz="1600" dirty="0" smtClean="0">
                <a:solidFill>
                  <a:srgbClr val="0000FF"/>
                </a:solidFill>
              </a:rPr>
              <a:t>BLUE</a:t>
            </a:r>
            <a:endParaRPr lang="en-US" sz="1600" dirty="0">
              <a:solidFill>
                <a:srgbClr val="0000FF"/>
              </a:solidFill>
            </a:endParaRPr>
          </a:p>
        </p:txBody>
      </p:sp>
    </p:spTree>
    <p:extLst>
      <p:ext uri="{BB962C8B-B14F-4D97-AF65-F5344CB8AC3E}">
        <p14:creationId xmlns:p14="http://schemas.microsoft.com/office/powerpoint/2010/main" val="38286949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sep_06\Sandy_composite_RG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796" y="1114424"/>
            <a:ext cx="9307592" cy="3686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 y="5021997"/>
            <a:ext cx="7696200" cy="830997"/>
          </a:xfrm>
          <a:prstGeom prst="rect">
            <a:avLst/>
          </a:prstGeom>
          <a:noFill/>
        </p:spPr>
        <p:txBody>
          <a:bodyPr wrap="square" rtlCol="0">
            <a:spAutoFit/>
          </a:bodyPr>
          <a:lstStyle/>
          <a:p>
            <a:r>
              <a:rPr lang="en-US" dirty="0" smtClean="0"/>
              <a:t>CIMSS WRFCHEM Proxy simulation animation: Calculations </a:t>
            </a:r>
            <a:r>
              <a:rPr lang="en-US" dirty="0" err="1" smtClean="0"/>
              <a:t>vs</a:t>
            </a:r>
            <a:r>
              <a:rPr lang="en-US" dirty="0" smtClean="0"/>
              <a:t> Observations on October 26, 2012. </a:t>
            </a:r>
            <a:endParaRPr lang="en-US" dirty="0"/>
          </a:p>
        </p:txBody>
      </p:sp>
    </p:spTree>
    <p:extLst>
      <p:ext uri="{BB962C8B-B14F-4D97-AF65-F5344CB8AC3E}">
        <p14:creationId xmlns:p14="http://schemas.microsoft.com/office/powerpoint/2010/main" val="38608617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beans\users$\bpierce\Data\Documents\Attachments\sep_06\Airmass_RGB_Composite_2012_10_30_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266"/>
            <a:ext cx="9147665" cy="3593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 y="5021997"/>
            <a:ext cx="7696200" cy="461665"/>
          </a:xfrm>
          <a:prstGeom prst="rect">
            <a:avLst/>
          </a:prstGeom>
          <a:noFill/>
        </p:spPr>
        <p:txBody>
          <a:bodyPr wrap="square" rtlCol="0">
            <a:spAutoFit/>
          </a:bodyPr>
          <a:lstStyle/>
          <a:p>
            <a:pPr algn="ctr"/>
            <a:r>
              <a:rPr lang="en-US" dirty="0" smtClean="0"/>
              <a:t>CIMSS WRFCHEM Proxy simulation </a:t>
            </a:r>
            <a:endParaRPr lang="en-US" dirty="0"/>
          </a:p>
        </p:txBody>
      </p:sp>
    </p:spTree>
    <p:extLst>
      <p:ext uri="{BB962C8B-B14F-4D97-AF65-F5344CB8AC3E}">
        <p14:creationId xmlns:p14="http://schemas.microsoft.com/office/powerpoint/2010/main" val="36197996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eans\users$\bpierce\Data\Documents\Attachments\sep_06\Airmass_RGB_Composite_Overlay_2012_10_30_20.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37952"/>
            <a:ext cx="90678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 y="4844197"/>
            <a:ext cx="7696200" cy="1200329"/>
          </a:xfrm>
          <a:prstGeom prst="rect">
            <a:avLst/>
          </a:prstGeom>
          <a:noFill/>
        </p:spPr>
        <p:txBody>
          <a:bodyPr wrap="square" rtlCol="0">
            <a:spAutoFit/>
          </a:bodyPr>
          <a:lstStyle/>
          <a:p>
            <a:r>
              <a:rPr lang="en-US" dirty="0" smtClean="0"/>
              <a:t>CIMSS WRFCHEM Proxy simulation: now with quantitative over-plot (TBB). </a:t>
            </a:r>
            <a:r>
              <a:rPr lang="en-US" dirty="0"/>
              <a:t>O</a:t>
            </a:r>
            <a:r>
              <a:rPr lang="en-US" dirty="0" smtClean="0"/>
              <a:t>ther parameters could include moisture, ozone, etc.  </a:t>
            </a:r>
            <a:endParaRPr lang="en-US" dirty="0"/>
          </a:p>
        </p:txBody>
      </p:sp>
    </p:spTree>
    <p:extLst>
      <p:ext uri="{BB962C8B-B14F-4D97-AF65-F5344CB8AC3E}">
        <p14:creationId xmlns:p14="http://schemas.microsoft.com/office/powerpoint/2010/main" val="2181859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CIMSS AWIPS II Update</a:t>
            </a:r>
            <a:endParaRPr lang="en-US" dirty="0"/>
          </a:p>
        </p:txBody>
      </p:sp>
      <p:sp>
        <p:nvSpPr>
          <p:cNvPr id="3" name="Content Placeholder 2"/>
          <p:cNvSpPr>
            <a:spLocks noGrp="1"/>
          </p:cNvSpPr>
          <p:nvPr>
            <p:ph idx="1"/>
          </p:nvPr>
        </p:nvSpPr>
        <p:spPr>
          <a:xfrm>
            <a:off x="711200" y="768900"/>
            <a:ext cx="8178800" cy="5587450"/>
          </a:xfrm>
          <a:noFill/>
        </p:spPr>
        <p:txBody>
          <a:bodyPr/>
          <a:lstStyle/>
          <a:p>
            <a:r>
              <a:rPr lang="en-US" sz="2400" dirty="0" smtClean="0"/>
              <a:t>Actively attending </a:t>
            </a:r>
            <a:r>
              <a:rPr lang="en-US" sz="2400" dirty="0"/>
              <a:t>AWIPS II developers’ forum conference calls and remote meetings of the EPDT</a:t>
            </a:r>
          </a:p>
          <a:p>
            <a:r>
              <a:rPr lang="en-US" sz="2400" dirty="0"/>
              <a:t>Testing of locally-produced netCDF4 files containing VIIRS imagery ongoing</a:t>
            </a:r>
          </a:p>
          <a:p>
            <a:r>
              <a:rPr lang="en-US" sz="2400" dirty="0" smtClean="0"/>
              <a:t>Remote access to NHDA and other AWIPS WAN sites now available (still must have account to login to remote site)</a:t>
            </a:r>
          </a:p>
          <a:p>
            <a:pPr lvl="1"/>
            <a:r>
              <a:rPr lang="en-US" sz="2000" dirty="0" smtClean="0"/>
              <a:t>This will greatly assist in troubleshooting issues with CIMSS products without a need to be on site</a:t>
            </a:r>
          </a:p>
          <a:p>
            <a:r>
              <a:rPr lang="en-US" sz="2400" dirty="0" smtClean="0"/>
              <a:t>Installed OB13.4 at CIMSS</a:t>
            </a:r>
          </a:p>
          <a:p>
            <a:r>
              <a:rPr lang="en-US" sz="2400" dirty="0" smtClean="0"/>
              <a:t>Demonstrated AWIPS II to JTWC forecasters</a:t>
            </a:r>
          </a:p>
          <a:p>
            <a:r>
              <a:rPr lang="en-US" sz="2400" dirty="0" smtClean="0"/>
              <a:t>Assisting JTWC with ingesting satellite imagery into AWIPS II on their local system</a:t>
            </a:r>
          </a:p>
          <a:p>
            <a:r>
              <a:rPr lang="en-US" sz="2400" dirty="0" smtClean="0"/>
              <a:t>Troubleshooting AWIPS II issues related to satellite imagery ingest, storage, and purging at PRH</a:t>
            </a:r>
          </a:p>
        </p:txBody>
      </p:sp>
      <p:sp>
        <p:nvSpPr>
          <p:cNvPr id="4" name="Slide Number Placeholder 3"/>
          <p:cNvSpPr>
            <a:spLocks noGrp="1"/>
          </p:cNvSpPr>
          <p:nvPr>
            <p:ph type="sldNum" sz="quarter" idx="12"/>
          </p:nvPr>
        </p:nvSpPr>
        <p:spPr/>
        <p:txBody>
          <a:bodyPr/>
          <a:lstStyle/>
          <a:p>
            <a:pPr>
              <a:defRPr/>
            </a:pPr>
            <a:fld id="{B5EEE42B-A5AB-4175-B97C-413BC1A534BF}" type="slidenum">
              <a:rPr lang="en-US" smtClean="0"/>
              <a:pPr>
                <a:defRPr/>
              </a:pPr>
              <a:t>24</a:t>
            </a:fld>
            <a:endParaRPr lang="en-US" dirty="0"/>
          </a:p>
        </p:txBody>
      </p:sp>
    </p:spTree>
    <p:extLst>
      <p:ext uri="{BB962C8B-B14F-4D97-AF65-F5344CB8AC3E}">
        <p14:creationId xmlns:p14="http://schemas.microsoft.com/office/powerpoint/2010/main" val="25795038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74700" y="74581"/>
            <a:ext cx="10363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dirty="0">
                <a:solidFill>
                  <a:schemeClr val="bg1"/>
                </a:solidFill>
              </a:rPr>
              <a:t>GOES-14: Special Rapid Scanning offers glimpse of the ABI</a:t>
            </a:r>
          </a:p>
        </p:txBody>
      </p:sp>
      <p:sp>
        <p:nvSpPr>
          <p:cNvPr id="6" name="Text Box 4"/>
          <p:cNvSpPr txBox="1">
            <a:spLocks noChangeArrowheads="1"/>
          </p:cNvSpPr>
          <p:nvPr/>
        </p:nvSpPr>
        <p:spPr bwMode="auto">
          <a:xfrm>
            <a:off x="0" y="6135469"/>
            <a:ext cx="9144000" cy="76944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200" b="1" dirty="0" smtClean="0"/>
              <a:t>GOES-14 provided very unique information and offered a preview of the possibilities that will be provided by the ABI on GOES-R. </a:t>
            </a:r>
            <a:endParaRPr lang="en-US" sz="2200" b="1" dirty="0"/>
          </a:p>
        </p:txBody>
      </p:sp>
      <p:sp>
        <p:nvSpPr>
          <p:cNvPr id="7" name="Text Box 9"/>
          <p:cNvSpPr txBox="1">
            <a:spLocks noChangeArrowheads="1"/>
          </p:cNvSpPr>
          <p:nvPr/>
        </p:nvSpPr>
        <p:spPr bwMode="auto">
          <a:xfrm>
            <a:off x="3612911" y="5852857"/>
            <a:ext cx="553108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GOES-14 Imager: visible channel images at 1-minute intervals </a:t>
            </a:r>
            <a:endParaRPr lang="en-US" sz="1400" i="1" dirty="0">
              <a:solidFill>
                <a:prstClr val="black"/>
              </a:solidFill>
            </a:endParaRPr>
          </a:p>
        </p:txBody>
      </p:sp>
      <p:sp>
        <p:nvSpPr>
          <p:cNvPr id="8" name="Rectangle 3"/>
          <p:cNvSpPr>
            <a:spLocks noChangeArrowheads="1"/>
          </p:cNvSpPr>
          <p:nvPr/>
        </p:nvSpPr>
        <p:spPr bwMode="auto">
          <a:xfrm>
            <a:off x="76200" y="660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sz="1600" dirty="0">
                <a:solidFill>
                  <a:prstClr val="black"/>
                </a:solidFill>
              </a:rPr>
              <a:t>SRSOR (Super Rapid Scan Operations for GOES-R) from GOES-14 imager </a:t>
            </a:r>
          </a:p>
          <a:p>
            <a:pPr marL="342900" indent="-342900">
              <a:lnSpc>
                <a:spcPct val="95000"/>
              </a:lnSpc>
              <a:spcBef>
                <a:spcPct val="20000"/>
              </a:spcBef>
              <a:buFontTx/>
              <a:buChar char="•"/>
              <a:defRPr/>
            </a:pPr>
            <a:r>
              <a:rPr lang="en-US" sz="1600" b="1" dirty="0" smtClean="0">
                <a:solidFill>
                  <a:prstClr val="black"/>
                </a:solidFill>
              </a:rPr>
              <a:t>2012:</a:t>
            </a:r>
            <a:r>
              <a:rPr lang="en-US" sz="1600" dirty="0" smtClean="0">
                <a:solidFill>
                  <a:prstClr val="black"/>
                </a:solidFill>
              </a:rPr>
              <a:t> Data collected between </a:t>
            </a:r>
            <a:r>
              <a:rPr lang="en-US" sz="1600" dirty="0">
                <a:solidFill>
                  <a:prstClr val="black"/>
                </a:solidFill>
              </a:rPr>
              <a:t>mid-August and September </a:t>
            </a:r>
            <a:r>
              <a:rPr lang="en-US" sz="1600" dirty="0" smtClean="0">
                <a:solidFill>
                  <a:prstClr val="black"/>
                </a:solidFill>
              </a:rPr>
              <a:t>24, and also </a:t>
            </a:r>
            <a:r>
              <a:rPr lang="en-US" sz="1600" dirty="0">
                <a:solidFill>
                  <a:prstClr val="black"/>
                </a:solidFill>
              </a:rPr>
              <a:t>late </a:t>
            </a:r>
            <a:r>
              <a:rPr lang="en-US" sz="1600" dirty="0" smtClean="0">
                <a:solidFill>
                  <a:prstClr val="black"/>
                </a:solidFill>
              </a:rPr>
              <a:t>October (</a:t>
            </a:r>
            <a:r>
              <a:rPr lang="en-US" sz="1600" dirty="0" err="1" smtClean="0">
                <a:solidFill>
                  <a:prstClr val="black"/>
                </a:solidFill>
              </a:rPr>
              <a:t>Superstorm</a:t>
            </a:r>
            <a:r>
              <a:rPr lang="en-US" sz="1600" dirty="0" smtClean="0">
                <a:solidFill>
                  <a:prstClr val="black"/>
                </a:solidFill>
              </a:rPr>
              <a:t> Sandy)</a:t>
            </a:r>
          </a:p>
          <a:p>
            <a:pPr marL="342900" indent="-342900">
              <a:lnSpc>
                <a:spcPct val="95000"/>
              </a:lnSpc>
              <a:spcBef>
                <a:spcPct val="20000"/>
              </a:spcBef>
              <a:buFontTx/>
              <a:buChar char="•"/>
              <a:defRPr/>
            </a:pPr>
            <a:r>
              <a:rPr lang="en-US" sz="1600" b="1" dirty="0" smtClean="0">
                <a:solidFill>
                  <a:prstClr val="black"/>
                </a:solidFill>
              </a:rPr>
              <a:t>2013:</a:t>
            </a:r>
            <a:r>
              <a:rPr lang="en-US" sz="1600" dirty="0" smtClean="0">
                <a:solidFill>
                  <a:prstClr val="black"/>
                </a:solidFill>
              </a:rPr>
              <a:t> 2 </a:t>
            </a:r>
            <a:r>
              <a:rPr lang="en-US" sz="1600" dirty="0">
                <a:solidFill>
                  <a:prstClr val="black"/>
                </a:solidFill>
              </a:rPr>
              <a:t>days in </a:t>
            </a:r>
            <a:r>
              <a:rPr lang="en-US" sz="1600" dirty="0" smtClean="0">
                <a:solidFill>
                  <a:prstClr val="black"/>
                </a:solidFill>
              </a:rPr>
              <a:t>June, </a:t>
            </a:r>
            <a:r>
              <a:rPr lang="en-US" sz="1600" dirty="0">
                <a:solidFill>
                  <a:prstClr val="black"/>
                </a:solidFill>
              </a:rPr>
              <a:t>and </a:t>
            </a:r>
            <a:r>
              <a:rPr lang="en-US" sz="1600" dirty="0" smtClean="0">
                <a:solidFill>
                  <a:prstClr val="black"/>
                </a:solidFill>
              </a:rPr>
              <a:t>then 12 </a:t>
            </a:r>
            <a:r>
              <a:rPr lang="en-US" sz="1600" dirty="0">
                <a:solidFill>
                  <a:prstClr val="black"/>
                </a:solidFill>
              </a:rPr>
              <a:t>days in mid-</a:t>
            </a:r>
            <a:r>
              <a:rPr lang="en-US" sz="1600" dirty="0" smtClean="0">
                <a:solidFill>
                  <a:prstClr val="black"/>
                </a:solidFill>
              </a:rPr>
              <a:t>August</a:t>
            </a:r>
            <a:endParaRPr lang="en-US" sz="1600" dirty="0">
              <a:solidFill>
                <a:prstClr val="black"/>
              </a:solidFill>
            </a:endParaRPr>
          </a:p>
          <a:p>
            <a:pPr marL="342900" indent="-342900">
              <a:lnSpc>
                <a:spcPct val="95000"/>
              </a:lnSpc>
              <a:spcBef>
                <a:spcPct val="20000"/>
              </a:spcBef>
              <a:buFontTx/>
              <a:buChar char="•"/>
              <a:defRPr/>
            </a:pPr>
            <a:r>
              <a:rPr lang="en-US" sz="1600" i="1" dirty="0">
                <a:solidFill>
                  <a:prstClr val="black"/>
                </a:solidFill>
                <a:hlinkClick r:id="rId2"/>
              </a:rPr>
              <a:t>http://cimss.ssec.wisc.edu/goes/srsor/GOES-14_SRSOR.html</a:t>
            </a:r>
            <a:r>
              <a:rPr lang="en-US" sz="1600" i="1" dirty="0">
                <a:solidFill>
                  <a:prstClr val="black"/>
                </a:solidFill>
              </a:rPr>
              <a:t> </a:t>
            </a:r>
            <a:r>
              <a:rPr lang="en-US" sz="1600" i="1" dirty="0" smtClean="0">
                <a:solidFill>
                  <a:prstClr val="black"/>
                </a:solidFill>
              </a:rPr>
              <a:t>and </a:t>
            </a:r>
            <a:r>
              <a:rPr lang="en-US" sz="1600" i="1" dirty="0">
                <a:solidFill>
                  <a:prstClr val="black"/>
                </a:solidFill>
                <a:hlinkClick r:id="rId3"/>
              </a:rPr>
              <a:t>http://cimss.ssec.wisc.edu/goes/srsor2013/GOES-14_SRSOR.html</a:t>
            </a:r>
            <a:endParaRPr lang="en-US" sz="1600" i="1" dirty="0">
              <a:solidFill>
                <a:prstClr val="black"/>
              </a:solidFill>
            </a:endParaRPr>
          </a:p>
          <a:p>
            <a:pPr marL="342900" indent="-342900">
              <a:lnSpc>
                <a:spcPct val="95000"/>
              </a:lnSpc>
              <a:spcBef>
                <a:spcPct val="20000"/>
              </a:spcBef>
              <a:buFontTx/>
              <a:buChar char="•"/>
              <a:defRPr/>
            </a:pPr>
            <a:r>
              <a:rPr lang="en-US" sz="1600" dirty="0">
                <a:solidFill>
                  <a:prstClr val="black"/>
                </a:solidFill>
              </a:rPr>
              <a:t>Many phenomena were observed: convection, hurricanes, fires, smoke, </a:t>
            </a:r>
            <a:r>
              <a:rPr lang="en-US" sz="1600" dirty="0" smtClean="0">
                <a:solidFill>
                  <a:prstClr val="black"/>
                </a:solidFill>
              </a:rPr>
              <a:t>fog </a:t>
            </a:r>
            <a:endParaRPr lang="en-US" sz="1600" dirty="0">
              <a:solidFill>
                <a:prstClr val="black"/>
              </a:solidFill>
            </a:endParaRPr>
          </a:p>
          <a:p>
            <a:pPr marL="342900" indent="-342900">
              <a:lnSpc>
                <a:spcPct val="95000"/>
              </a:lnSpc>
              <a:spcBef>
                <a:spcPct val="20000"/>
              </a:spcBef>
              <a:buFontTx/>
              <a:buChar char="•"/>
              <a:defRPr/>
            </a:pPr>
            <a:r>
              <a:rPr lang="en-US" sz="1600" dirty="0">
                <a:solidFill>
                  <a:prstClr val="black"/>
                </a:solidFill>
              </a:rPr>
              <a:t>Data to many groups HPC, OPC, AWC, SPC, SAB, several regions, etc.</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911" y="774700"/>
            <a:ext cx="5010150" cy="5010150"/>
          </a:xfrm>
          <a:prstGeom prst="rect">
            <a:avLst/>
          </a:prstGeom>
        </p:spPr>
      </p:pic>
    </p:spTree>
    <p:extLst>
      <p:ext uri="{BB962C8B-B14F-4D97-AF65-F5344CB8AC3E}">
        <p14:creationId xmlns:p14="http://schemas.microsoft.com/office/powerpoint/2010/main" val="23292152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26</a:t>
            </a:fld>
            <a:endParaRPr lang="en-US">
              <a:solidFill>
                <a:srgbClr val="000000"/>
              </a:solidFill>
            </a:endParaRPr>
          </a:p>
        </p:txBody>
      </p:sp>
      <p:sp>
        <p:nvSpPr>
          <p:cNvPr id="6" name="TextBox 5"/>
          <p:cNvSpPr txBox="1"/>
          <p:nvPr/>
        </p:nvSpPr>
        <p:spPr>
          <a:xfrm>
            <a:off x="5130800" y="5867400"/>
            <a:ext cx="3556000" cy="584776"/>
          </a:xfrm>
          <a:prstGeom prst="rect">
            <a:avLst/>
          </a:prstGeom>
          <a:solidFill>
            <a:schemeClr val="bg1"/>
          </a:solidFill>
        </p:spPr>
        <p:txBody>
          <a:bodyPr wrap="square" rtlCol="0">
            <a:spAutoFit/>
          </a:bodyPr>
          <a:lstStyle/>
          <a:p>
            <a:pPr algn="ctr"/>
            <a:r>
              <a:rPr lang="en-US" sz="1600" dirty="0" smtClean="0">
                <a:solidFill>
                  <a:srgbClr val="000000"/>
                </a:solidFill>
              </a:rPr>
              <a:t>15-minute Routine Operations mode </a:t>
            </a:r>
            <a:r>
              <a:rPr lang="en-US" sz="1600" dirty="0">
                <a:solidFill>
                  <a:srgbClr val="000000"/>
                </a:solidFill>
              </a:rPr>
              <a:t>(GOES-13)</a:t>
            </a:r>
          </a:p>
        </p:txBody>
      </p:sp>
      <p:sp>
        <p:nvSpPr>
          <p:cNvPr id="7" name="TextBox 6"/>
          <p:cNvSpPr txBox="1"/>
          <p:nvPr/>
        </p:nvSpPr>
        <p:spPr>
          <a:xfrm>
            <a:off x="914400" y="5879910"/>
            <a:ext cx="2413000" cy="584776"/>
          </a:xfrm>
          <a:prstGeom prst="rect">
            <a:avLst/>
          </a:prstGeom>
          <a:solidFill>
            <a:schemeClr val="bg1"/>
          </a:solidFill>
        </p:spPr>
        <p:txBody>
          <a:bodyPr wrap="square" rtlCol="0">
            <a:spAutoFit/>
          </a:bodyPr>
          <a:lstStyle/>
          <a:p>
            <a:pPr algn="ctr"/>
            <a:r>
              <a:rPr lang="en-US" sz="1600" dirty="0">
                <a:solidFill>
                  <a:srgbClr val="000000"/>
                </a:solidFill>
              </a:rPr>
              <a:t>1-</a:t>
            </a:r>
            <a:r>
              <a:rPr lang="en-US" sz="1600" dirty="0" smtClean="0">
                <a:solidFill>
                  <a:srgbClr val="000000"/>
                </a:solidFill>
              </a:rPr>
              <a:t>minute SRSOR </a:t>
            </a:r>
            <a:r>
              <a:rPr lang="en-US" sz="1600" dirty="0">
                <a:solidFill>
                  <a:srgbClr val="000000"/>
                </a:solidFill>
              </a:rPr>
              <a:t>mode </a:t>
            </a:r>
            <a:endParaRPr lang="en-US" sz="1600" dirty="0" smtClean="0">
              <a:solidFill>
                <a:srgbClr val="000000"/>
              </a:solidFill>
            </a:endParaRPr>
          </a:p>
          <a:p>
            <a:pPr algn="ctr"/>
            <a:r>
              <a:rPr lang="en-US" sz="1600" dirty="0" smtClean="0">
                <a:solidFill>
                  <a:srgbClr val="000000"/>
                </a:solidFill>
              </a:rPr>
              <a:t>(GOES</a:t>
            </a:r>
            <a:r>
              <a:rPr lang="en-US" sz="1600" dirty="0">
                <a:solidFill>
                  <a:srgbClr val="000000"/>
                </a:solidFill>
              </a:rPr>
              <a:t>-14)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52400" y="-139700"/>
            <a:ext cx="4773099" cy="546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dirty="0" smtClean="0">
                <a:solidFill>
                  <a:srgbClr val="FFFF00"/>
                </a:solidFill>
              </a:rPr>
              <a:t>1-minute imagery</a:t>
            </a:r>
          </a:p>
        </p:txBody>
      </p:sp>
    </p:spTree>
    <p:extLst>
      <p:ext uri="{BB962C8B-B14F-4D97-AF65-F5344CB8AC3E}">
        <p14:creationId xmlns:p14="http://schemas.microsoft.com/office/powerpoint/2010/main" val="882485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Training @ CIMSS/ASPB</a:t>
            </a:r>
            <a:endParaRPr lang="en-US" dirty="0">
              <a:ea typeface="+mj-ea"/>
              <a:cs typeface="+mj-cs"/>
            </a:endParaRPr>
          </a:p>
        </p:txBody>
      </p:sp>
      <p:sp>
        <p:nvSpPr>
          <p:cNvPr id="3" name="Content Placeholder 2"/>
          <p:cNvSpPr>
            <a:spLocks noGrp="1"/>
          </p:cNvSpPr>
          <p:nvPr>
            <p:ph idx="1"/>
          </p:nvPr>
        </p:nvSpPr>
        <p:spPr>
          <a:xfrm>
            <a:off x="0" y="968375"/>
            <a:ext cx="9144000" cy="4981575"/>
          </a:xfrm>
          <a:noFill/>
        </p:spPr>
        <p:txBody>
          <a:bodyPr>
            <a:normAutofit fontScale="85000" lnSpcReduction="20000"/>
          </a:bodyPr>
          <a:lstStyle/>
          <a:p>
            <a:pPr lvl="1">
              <a:lnSpc>
                <a:spcPct val="70000"/>
              </a:lnSpc>
              <a:spcBef>
                <a:spcPts val="2563"/>
              </a:spcBef>
              <a:buClr>
                <a:schemeClr val="tx1"/>
              </a:buClr>
              <a:buSzPct val="75000"/>
              <a:buFont typeface="Wingdings" charset="0"/>
              <a:buChar char="l"/>
            </a:pPr>
            <a:r>
              <a:rPr lang="en-US" sz="2400" dirty="0" smtClean="0">
                <a:solidFill>
                  <a:srgbClr val="0D0D0D"/>
                </a:solidFill>
                <a:latin typeface="Arial" charset="0"/>
                <a:ea typeface="ＭＳ Ｐゴシック" charset="0"/>
                <a:cs typeface="Arial" charset="0"/>
              </a:rPr>
              <a:t>Many CIMSS Satellite Blog posts:</a:t>
            </a:r>
          </a:p>
          <a:p>
            <a:pPr lvl="2">
              <a:lnSpc>
                <a:spcPct val="70000"/>
              </a:lnSpc>
              <a:spcBef>
                <a:spcPts val="2563"/>
              </a:spcBef>
              <a:buClr>
                <a:schemeClr val="tx1"/>
              </a:buClr>
              <a:buSzPct val="75000"/>
              <a:buFont typeface="Wingdings" charset="0"/>
              <a:buChar char="l"/>
            </a:pPr>
            <a:r>
              <a:rPr lang="en-US" sz="2000" dirty="0">
                <a:solidFill>
                  <a:srgbClr val="0D0D0D"/>
                </a:solidFill>
                <a:latin typeface="Arial" charset="0"/>
                <a:ea typeface="ＭＳ Ｐゴシック" charset="0"/>
                <a:cs typeface="Arial" charset="0"/>
              </a:rPr>
              <a:t>http://cimss.ssec.wisc.edu/goes/blog/</a:t>
            </a:r>
          </a:p>
          <a:p>
            <a:pPr lvl="1">
              <a:lnSpc>
                <a:spcPct val="110000"/>
              </a:lnSpc>
              <a:spcBef>
                <a:spcPts val="2563"/>
              </a:spcBef>
              <a:buClr>
                <a:schemeClr val="tx1"/>
              </a:buClr>
              <a:buSzPct val="75000"/>
              <a:buFont typeface="Wingdings" charset="0"/>
              <a:buChar char="l"/>
            </a:pPr>
            <a:r>
              <a:rPr lang="en-US" sz="2400" dirty="0">
                <a:solidFill>
                  <a:srgbClr val="0D0D0D"/>
                </a:solidFill>
                <a:latin typeface="Arial" charset="0"/>
                <a:ea typeface="ＭＳ Ｐゴシック" charset="0"/>
                <a:cs typeface="Arial" charset="0"/>
              </a:rPr>
              <a:t>Short Articulate Presenter modules developed for HWT on CTC and </a:t>
            </a:r>
            <a:r>
              <a:rPr lang="en-US" sz="2400" dirty="0" err="1">
                <a:solidFill>
                  <a:srgbClr val="0D0D0D"/>
                </a:solidFill>
                <a:latin typeface="Arial" charset="0"/>
                <a:ea typeface="ＭＳ Ｐゴシック" charset="0"/>
                <a:cs typeface="Arial" charset="0"/>
              </a:rPr>
              <a:t>NearCast</a:t>
            </a:r>
            <a:endParaRPr lang="en-US" sz="2400" dirty="0">
              <a:solidFill>
                <a:srgbClr val="0D0D0D"/>
              </a:solidFill>
              <a:latin typeface="Arial" charset="0"/>
              <a:ea typeface="ＭＳ Ｐゴシック" charset="0"/>
              <a:cs typeface="Arial" charset="0"/>
            </a:endParaRPr>
          </a:p>
          <a:p>
            <a:pPr lvl="2">
              <a:lnSpc>
                <a:spcPct val="70000"/>
              </a:lnSpc>
              <a:spcBef>
                <a:spcPts val="2563"/>
              </a:spcBef>
              <a:buClr>
                <a:schemeClr val="tx1"/>
              </a:buClr>
              <a:buSzPct val="75000"/>
              <a:buFont typeface="Wingdings" charset="0"/>
              <a:buChar char="l"/>
            </a:pPr>
            <a:r>
              <a:rPr lang="en-US" sz="1800" dirty="0">
                <a:latin typeface="Calibri" charset="0"/>
                <a:ea typeface="ＭＳ Ｐゴシック" charset="0"/>
                <a:hlinkClick r:id="rId3"/>
              </a:rPr>
              <a:t>http://www.ssec.wisc.edu/~scottl/NearCast_HWT_Training_2013/player.html</a:t>
            </a:r>
            <a:endParaRPr lang="en-US" sz="1800" dirty="0">
              <a:latin typeface="Calibri" charset="0"/>
              <a:ea typeface="ＭＳ Ｐゴシック" charset="0"/>
            </a:endParaRPr>
          </a:p>
          <a:p>
            <a:pPr lvl="2">
              <a:lnSpc>
                <a:spcPct val="70000"/>
              </a:lnSpc>
              <a:spcBef>
                <a:spcPts val="2563"/>
              </a:spcBef>
              <a:buClr>
                <a:schemeClr val="tx1"/>
              </a:buClr>
              <a:buSzPct val="75000"/>
              <a:buFont typeface="Wingdings" charset="0"/>
              <a:buChar char="l"/>
            </a:pPr>
            <a:r>
              <a:rPr lang="en-US" sz="1800" dirty="0">
                <a:latin typeface="Calibri" charset="0"/>
                <a:ea typeface="ＭＳ Ｐゴシック" charset="0"/>
                <a:hlinkClick r:id="rId4"/>
              </a:rPr>
              <a:t>http://www.ssec.wisc.edu/~scottl/UWCTC_HWT_Training_2013/player.html</a:t>
            </a:r>
            <a:r>
              <a:rPr lang="en-US" sz="1400" dirty="0">
                <a:latin typeface="Calibri" charset="0"/>
                <a:ea typeface="ＭＳ Ｐゴシック" charset="0"/>
              </a:rPr>
              <a:t/>
            </a:r>
            <a:br>
              <a:rPr lang="en-US" sz="1400" dirty="0">
                <a:latin typeface="Calibri" charset="0"/>
                <a:ea typeface="ＭＳ Ｐゴシック" charset="0"/>
              </a:rPr>
            </a:br>
            <a:endParaRPr lang="en-US" sz="1400" dirty="0">
              <a:solidFill>
                <a:srgbClr val="0D0D0D"/>
              </a:solidFill>
              <a:latin typeface="Arial" charset="0"/>
              <a:ea typeface="ＭＳ Ｐゴシック" charset="0"/>
              <a:cs typeface="Arial" charset="0"/>
            </a:endParaRPr>
          </a:p>
          <a:p>
            <a:pPr lvl="1">
              <a:lnSpc>
                <a:spcPct val="70000"/>
              </a:lnSpc>
              <a:spcBef>
                <a:spcPts val="2563"/>
              </a:spcBef>
              <a:buClr>
                <a:schemeClr val="tx1"/>
              </a:buClr>
              <a:buSzPct val="75000"/>
              <a:buFont typeface="Wingdings" charset="0"/>
              <a:buChar char="l"/>
            </a:pPr>
            <a:r>
              <a:rPr lang="en-US" altLang="ja-JP" sz="2400" dirty="0" smtClean="0">
                <a:solidFill>
                  <a:srgbClr val="0D0D0D"/>
                </a:solidFill>
                <a:latin typeface="Arial" charset="0"/>
                <a:ea typeface="ＭＳ Ｐゴシック" charset="0"/>
                <a:cs typeface="Arial" charset="0"/>
              </a:rPr>
              <a:t>GOES-R Fog Product Examples</a:t>
            </a:r>
            <a:r>
              <a:rPr lang="en-US" altLang="ja-JP" sz="2400" dirty="0">
                <a:solidFill>
                  <a:srgbClr val="0D0D0D"/>
                </a:solidFill>
                <a:latin typeface="Arial" charset="0"/>
                <a:ea typeface="ＭＳ Ｐゴシック" charset="0"/>
                <a:cs typeface="Arial" charset="0"/>
              </a:rPr>
              <a:t> </a:t>
            </a:r>
            <a:r>
              <a:rPr lang="en-US" altLang="ja-JP" sz="2400" dirty="0" smtClean="0">
                <a:solidFill>
                  <a:srgbClr val="0D0D0D"/>
                </a:solidFill>
                <a:latin typeface="Arial" charset="0"/>
                <a:ea typeface="ＭＳ Ｐゴシック" charset="0"/>
                <a:cs typeface="Arial" charset="0"/>
              </a:rPr>
              <a:t>(“Fused Fog”) blog:</a:t>
            </a:r>
            <a:r>
              <a:rPr lang="en-US" sz="2400" dirty="0" smtClean="0">
                <a:solidFill>
                  <a:srgbClr val="0D0D0D"/>
                </a:solidFill>
                <a:latin typeface="Arial" charset="0"/>
                <a:ea typeface="ＭＳ Ｐゴシック" charset="0"/>
                <a:cs typeface="Arial" charset="0"/>
              </a:rPr>
              <a:t> </a:t>
            </a:r>
          </a:p>
          <a:p>
            <a:pPr marL="457200" lvl="1" indent="0">
              <a:lnSpc>
                <a:spcPct val="70000"/>
              </a:lnSpc>
              <a:spcBef>
                <a:spcPts val="2563"/>
              </a:spcBef>
              <a:buClr>
                <a:schemeClr val="tx1"/>
              </a:buClr>
              <a:buSzPct val="75000"/>
              <a:buNone/>
            </a:pPr>
            <a:r>
              <a:rPr lang="en-US" sz="2400" dirty="0">
                <a:solidFill>
                  <a:srgbClr val="0D0D0D"/>
                </a:solidFill>
                <a:latin typeface="Arial" charset="0"/>
                <a:ea typeface="ＭＳ Ｐゴシック" charset="0"/>
                <a:cs typeface="Arial" charset="0"/>
              </a:rPr>
              <a:t> </a:t>
            </a:r>
            <a:r>
              <a:rPr lang="en-US" sz="2400" dirty="0" smtClean="0">
                <a:solidFill>
                  <a:srgbClr val="0D0D0D"/>
                </a:solidFill>
                <a:latin typeface="Arial" charset="0"/>
                <a:ea typeface="ＭＳ Ｐゴシック" charset="0"/>
                <a:cs typeface="Arial" charset="0"/>
              </a:rPr>
              <a:t>     http</a:t>
            </a:r>
            <a:r>
              <a:rPr lang="en-US" sz="2400" dirty="0">
                <a:solidFill>
                  <a:srgbClr val="0D0D0D"/>
                </a:solidFill>
                <a:latin typeface="Arial" charset="0"/>
                <a:ea typeface="ＭＳ Ｐゴシック" charset="0"/>
                <a:cs typeface="Arial" charset="0"/>
              </a:rPr>
              <a:t>://</a:t>
            </a:r>
            <a:r>
              <a:rPr lang="en-US" sz="2400" dirty="0" err="1" smtClean="0">
                <a:solidFill>
                  <a:srgbClr val="0D0D0D"/>
                </a:solidFill>
                <a:latin typeface="Arial" charset="0"/>
                <a:ea typeface="ＭＳ Ｐゴシック" charset="0"/>
                <a:cs typeface="Arial" charset="0"/>
              </a:rPr>
              <a:t>fusedfog.ssec.wisc.edu</a:t>
            </a:r>
            <a:endParaRPr lang="en-US" sz="2400" dirty="0">
              <a:solidFill>
                <a:srgbClr val="0D0D0D"/>
              </a:solidFill>
              <a:latin typeface="Arial" charset="0"/>
              <a:ea typeface="ＭＳ Ｐゴシック" charset="0"/>
              <a:cs typeface="Arial" charset="0"/>
            </a:endParaRPr>
          </a:p>
          <a:p>
            <a:pPr lvl="2">
              <a:lnSpc>
                <a:spcPct val="70000"/>
              </a:lnSpc>
              <a:spcBef>
                <a:spcPts val="2563"/>
              </a:spcBef>
              <a:buClr>
                <a:schemeClr val="tx1"/>
              </a:buClr>
              <a:buSzPct val="75000"/>
              <a:buFont typeface="Wingdings" charset="0"/>
              <a:buChar char="l"/>
            </a:pPr>
            <a:r>
              <a:rPr lang="en-US" sz="2000" dirty="0">
                <a:solidFill>
                  <a:srgbClr val="0D0D0D"/>
                </a:solidFill>
                <a:latin typeface="Arial" charset="0"/>
                <a:ea typeface="ＭＳ Ｐゴシック" charset="0"/>
                <a:cs typeface="Arial" charset="0"/>
              </a:rPr>
              <a:t>129 separate entries</a:t>
            </a:r>
          </a:p>
          <a:p>
            <a:pPr lvl="2">
              <a:lnSpc>
                <a:spcPct val="70000"/>
              </a:lnSpc>
              <a:spcBef>
                <a:spcPts val="2563"/>
              </a:spcBef>
              <a:buClr>
                <a:schemeClr val="tx1"/>
              </a:buClr>
              <a:buSzPct val="75000"/>
              <a:buFont typeface="Wingdings" charset="0"/>
              <a:buChar char="l"/>
            </a:pPr>
            <a:r>
              <a:rPr lang="en-US" sz="2000" dirty="0">
                <a:solidFill>
                  <a:srgbClr val="0D0D0D"/>
                </a:solidFill>
                <a:latin typeface="Arial" charset="0"/>
                <a:ea typeface="ＭＳ Ｐゴシック" charset="0"/>
                <a:cs typeface="Arial" charset="0"/>
              </a:rPr>
              <a:t>&gt;21000 hits ; ~100 hits per day.</a:t>
            </a:r>
          </a:p>
          <a:p>
            <a:pPr lvl="2">
              <a:lnSpc>
                <a:spcPct val="70000"/>
              </a:lnSpc>
              <a:spcBef>
                <a:spcPts val="2563"/>
              </a:spcBef>
              <a:buClr>
                <a:schemeClr val="tx1"/>
              </a:buClr>
              <a:buSzPct val="75000"/>
              <a:buFont typeface="Wingdings" charset="0"/>
              <a:buChar char="l"/>
            </a:pPr>
            <a:r>
              <a:rPr lang="en-US" sz="2000" dirty="0">
                <a:solidFill>
                  <a:srgbClr val="0D0D0D"/>
                </a:solidFill>
                <a:latin typeface="Arial" charset="0"/>
                <a:ea typeface="ＭＳ Ｐゴシック" charset="0"/>
                <a:cs typeface="Arial" charset="0"/>
              </a:rPr>
              <a:t>1-3 new entries per week.</a:t>
            </a:r>
          </a:p>
          <a:p>
            <a:pPr lvl="1">
              <a:lnSpc>
                <a:spcPct val="70000"/>
              </a:lnSpc>
              <a:spcBef>
                <a:spcPts val="2563"/>
              </a:spcBef>
              <a:buClr>
                <a:schemeClr val="tx1"/>
              </a:buClr>
              <a:buSzPct val="75000"/>
              <a:buFont typeface="Arial" charset="0"/>
              <a:buNone/>
            </a:pPr>
            <a:endParaRPr lang="en-US" sz="2700" dirty="0">
              <a:solidFill>
                <a:srgbClr val="0D0D0D"/>
              </a:solidFill>
              <a:latin typeface="Arial" charset="0"/>
              <a:ea typeface="ＭＳ Ｐゴシック" charset="0"/>
              <a:cs typeface="Arial" charset="0"/>
            </a:endParaRPr>
          </a:p>
          <a:p>
            <a:pPr eaLnBrk="1" hangingPunct="1">
              <a:lnSpc>
                <a:spcPct val="80000"/>
              </a:lnSpc>
            </a:pPr>
            <a:endParaRPr lang="en-US" sz="2700" dirty="0">
              <a:solidFill>
                <a:srgbClr val="0D0D0D"/>
              </a:solidFill>
              <a:latin typeface="Calibri" charset="0"/>
              <a:ea typeface="ＭＳ Ｐゴシック" charset="0"/>
              <a:cs typeface="ＭＳ Ｐゴシック" charset="0"/>
            </a:endParaRPr>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77D539-51EC-D443-87F9-FA9BECC5C59F}" type="slidenum">
              <a:rPr lang="en-US" sz="1200">
                <a:solidFill>
                  <a:srgbClr val="898989"/>
                </a:solidFill>
                <a:latin typeface="Calibri" charset="0"/>
              </a:rPr>
              <a:pPr eaLnBrk="1" hangingPunct="1"/>
              <a:t>27</a:t>
            </a:fld>
            <a:endParaRPr lang="en-US" sz="1200">
              <a:solidFill>
                <a:srgbClr val="898989"/>
              </a:solidFill>
              <a:latin typeface="Calibri" charset="0"/>
            </a:endParaRPr>
          </a:p>
        </p:txBody>
      </p:sp>
    </p:spTree>
    <p:extLst>
      <p:ext uri="{BB962C8B-B14F-4D97-AF65-F5344CB8AC3E}">
        <p14:creationId xmlns:p14="http://schemas.microsoft.com/office/powerpoint/2010/main" val="11853169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9525"/>
            <a:ext cx="685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9525"/>
            <a:ext cx="685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52400" y="381000"/>
            <a:ext cx="1524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570163" y="22225"/>
            <a:ext cx="4172937" cy="2246769"/>
          </a:xfrm>
          <a:prstGeom prst="rect">
            <a:avLst/>
          </a:prstGeom>
          <a:solidFill>
            <a:schemeClr val="bg1">
              <a:lumMod val="65000"/>
            </a:schemeClr>
          </a:solidFill>
          <a:ln>
            <a:solidFill>
              <a:srgbClr val="FFFF00"/>
            </a:solidFill>
          </a:ln>
        </p:spPr>
        <p:txBody>
          <a:bodyPr wrap="none">
            <a:spAutoFit/>
          </a:bodyPr>
          <a:lstStyle/>
          <a:p>
            <a:pPr fontAlgn="auto">
              <a:spcBef>
                <a:spcPts val="0"/>
              </a:spcBef>
              <a:spcAft>
                <a:spcPts val="0"/>
              </a:spcAft>
              <a:defRPr/>
            </a:pPr>
            <a:r>
              <a:rPr lang="en-US" sz="2000" dirty="0">
                <a:latin typeface="+mn-lt"/>
                <a:ea typeface="+mn-ea"/>
                <a:cs typeface="+mn-cs"/>
              </a:rPr>
              <a:t>Fused Fog Blog:</a:t>
            </a:r>
          </a:p>
          <a:p>
            <a:pPr marL="285750" indent="-285750" fontAlgn="auto">
              <a:spcBef>
                <a:spcPts val="0"/>
              </a:spcBef>
              <a:spcAft>
                <a:spcPts val="0"/>
              </a:spcAft>
              <a:buFont typeface="Wingdings" pitchFamily="2" charset="2"/>
              <a:buChar char="§"/>
              <a:defRPr/>
            </a:pPr>
            <a:r>
              <a:rPr lang="en-US" sz="2000" dirty="0">
                <a:latin typeface="+mn-lt"/>
                <a:ea typeface="+mn-ea"/>
                <a:cs typeface="+mn-cs"/>
              </a:rPr>
              <a:t>New hosting site (ssec.wisc.edu)</a:t>
            </a:r>
          </a:p>
          <a:p>
            <a:pPr marL="285750" indent="-285750" fontAlgn="auto">
              <a:spcBef>
                <a:spcPts val="0"/>
              </a:spcBef>
              <a:spcAft>
                <a:spcPts val="0"/>
              </a:spcAft>
              <a:buFont typeface="Wingdings" pitchFamily="2" charset="2"/>
              <a:buChar char="§"/>
              <a:defRPr/>
            </a:pPr>
            <a:r>
              <a:rPr lang="en-US" sz="2000" dirty="0">
                <a:latin typeface="+mn-lt"/>
                <a:ea typeface="+mn-ea"/>
                <a:cs typeface="+mn-cs"/>
              </a:rPr>
              <a:t>Old site </a:t>
            </a:r>
            <a:r>
              <a:rPr lang="en-US" sz="2000" dirty="0" smtClean="0">
                <a:latin typeface="+mn-lt"/>
                <a:ea typeface="+mn-ea"/>
                <a:cs typeface="+mn-cs"/>
              </a:rPr>
              <a:t>had 28,000 </a:t>
            </a:r>
            <a:r>
              <a:rPr lang="en-US" sz="2000" dirty="0">
                <a:latin typeface="+mn-lt"/>
                <a:ea typeface="+mn-ea"/>
                <a:cs typeface="+mn-cs"/>
              </a:rPr>
              <a:t>hits</a:t>
            </a:r>
          </a:p>
          <a:p>
            <a:pPr marL="285750" indent="-285750" fontAlgn="auto">
              <a:spcBef>
                <a:spcPts val="0"/>
              </a:spcBef>
              <a:spcAft>
                <a:spcPts val="0"/>
              </a:spcAft>
              <a:buFont typeface="Wingdings" pitchFamily="2" charset="2"/>
              <a:buChar char="§"/>
              <a:defRPr/>
            </a:pPr>
            <a:r>
              <a:rPr lang="en-US" sz="2000" dirty="0">
                <a:latin typeface="+mn-lt"/>
                <a:ea typeface="+mn-ea"/>
                <a:cs typeface="+mn-cs"/>
              </a:rPr>
              <a:t>All old posts exported to new site </a:t>
            </a:r>
          </a:p>
          <a:p>
            <a:pPr marL="742950" lvl="1" indent="-285750" fontAlgn="auto">
              <a:spcBef>
                <a:spcPts val="0"/>
              </a:spcBef>
              <a:spcAft>
                <a:spcPts val="0"/>
              </a:spcAft>
              <a:buFont typeface="Wingdings" pitchFamily="2" charset="2"/>
              <a:buChar char="§"/>
              <a:defRPr/>
            </a:pPr>
            <a:r>
              <a:rPr lang="en-US" sz="2000" dirty="0">
                <a:latin typeface="+mn-lt"/>
                <a:ea typeface="+mn-ea"/>
                <a:cs typeface="+mn-cs"/>
              </a:rPr>
              <a:t>166 total posts</a:t>
            </a:r>
          </a:p>
          <a:p>
            <a:pPr marL="285750" indent="-285750" fontAlgn="auto">
              <a:spcBef>
                <a:spcPts val="0"/>
              </a:spcBef>
              <a:spcAft>
                <a:spcPts val="0"/>
              </a:spcAft>
              <a:buFont typeface="Wingdings" pitchFamily="2" charset="2"/>
              <a:buChar char="§"/>
              <a:defRPr/>
            </a:pPr>
            <a:r>
              <a:rPr lang="en-US" sz="2000" dirty="0">
                <a:latin typeface="+mn-lt"/>
                <a:ea typeface="+mn-ea"/>
                <a:cs typeface="+mn-cs"/>
              </a:rPr>
              <a:t>Emails to SOOs when case is posted</a:t>
            </a:r>
          </a:p>
          <a:p>
            <a:pPr marL="285750" indent="-285750" fontAlgn="auto">
              <a:spcBef>
                <a:spcPts val="0"/>
              </a:spcBef>
              <a:spcAft>
                <a:spcPts val="0"/>
              </a:spcAft>
              <a:buFont typeface="Wingdings" pitchFamily="2" charset="2"/>
              <a:buChar char="§"/>
              <a:defRPr/>
            </a:pPr>
            <a:r>
              <a:rPr lang="en-US" sz="2000" dirty="0">
                <a:latin typeface="+mn-lt"/>
                <a:ea typeface="+mn-ea"/>
                <a:cs typeface="+mn-cs"/>
              </a:rPr>
              <a:t>Searchable by dates and categories </a:t>
            </a:r>
          </a:p>
        </p:txBody>
      </p:sp>
      <p:sp>
        <p:nvSpPr>
          <p:cNvPr id="8" name="Oval 7"/>
          <p:cNvSpPr/>
          <p:nvPr/>
        </p:nvSpPr>
        <p:spPr>
          <a:xfrm>
            <a:off x="6553200" y="1447800"/>
            <a:ext cx="1498600" cy="472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4343400" y="5105400"/>
            <a:ext cx="15240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p:nvPr/>
        </p:nvCxnSpPr>
        <p:spPr>
          <a:xfrm flipH="1">
            <a:off x="1676402" y="571500"/>
            <a:ext cx="893761" cy="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2"/>
          </p:cNvCxnSpPr>
          <p:nvPr/>
        </p:nvCxnSpPr>
        <p:spPr>
          <a:xfrm>
            <a:off x="4656632" y="2268994"/>
            <a:ext cx="270968" cy="2696706"/>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72200" y="2268994"/>
            <a:ext cx="381000" cy="1298575"/>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Other Conferences/Meetings</a:t>
            </a:r>
          </a:p>
        </p:txBody>
      </p:sp>
      <p:sp>
        <p:nvSpPr>
          <p:cNvPr id="3" name="Content Placeholder 2"/>
          <p:cNvSpPr>
            <a:spLocks noGrp="1"/>
          </p:cNvSpPr>
          <p:nvPr>
            <p:ph idx="1"/>
          </p:nvPr>
        </p:nvSpPr>
        <p:spPr>
          <a:xfrm>
            <a:off x="782638" y="752475"/>
            <a:ext cx="8229600" cy="4525963"/>
          </a:xfrm>
        </p:spPr>
        <p:txBody>
          <a:bodyPr>
            <a:normAutofit/>
          </a:bodyPr>
          <a:lstStyle/>
          <a:p>
            <a:pPr eaLnBrk="1" hangingPunct="1">
              <a:lnSpc>
                <a:spcPct val="80000"/>
              </a:lnSpc>
              <a:buFont typeface="Arial" pitchFamily="84" charset="0"/>
              <a:buNone/>
              <a:defRPr/>
            </a:pPr>
            <a:r>
              <a:rPr lang="en-US" sz="2000" dirty="0"/>
              <a:t> </a:t>
            </a:r>
          </a:p>
          <a:p>
            <a:pPr marL="0" indent="0" eaLnBrk="1" hangingPunct="1">
              <a:lnSpc>
                <a:spcPct val="80000"/>
              </a:lnSpc>
              <a:buFont typeface="Arial" pitchFamily="84" charset="0"/>
              <a:buNone/>
              <a:defRPr/>
            </a:pPr>
            <a:r>
              <a:rPr lang="en-US" sz="2000" b="1" dirty="0">
                <a:solidFill>
                  <a:srgbClr val="0000FF"/>
                </a:solidFill>
              </a:rPr>
              <a:t>2013</a:t>
            </a:r>
            <a:endParaRPr lang="en-US" sz="2000" dirty="0"/>
          </a:p>
          <a:p>
            <a:pPr eaLnBrk="1" hangingPunct="1">
              <a:lnSpc>
                <a:spcPct val="80000"/>
              </a:lnSpc>
              <a:buFont typeface="Arial" pitchFamily="84" charset="0"/>
              <a:buChar char="•"/>
              <a:defRPr/>
            </a:pPr>
            <a:r>
              <a:rPr lang="en-US" sz="2000" dirty="0" smtClean="0"/>
              <a:t>EUMETSAT</a:t>
            </a:r>
            <a:r>
              <a:rPr lang="en-US" sz="2000" dirty="0"/>
              <a:t>/AMS         	</a:t>
            </a:r>
            <a:r>
              <a:rPr lang="en-US" sz="2000" dirty="0" smtClean="0"/>
              <a:t>16-20 Sept			Vienna, Austria</a:t>
            </a:r>
          </a:p>
          <a:p>
            <a:pPr lvl="1" eaLnBrk="1" hangingPunct="1">
              <a:lnSpc>
                <a:spcPct val="80000"/>
              </a:lnSpc>
              <a:buFont typeface="Arial" pitchFamily="84" charset="0"/>
              <a:buChar char="–"/>
              <a:defRPr/>
            </a:pPr>
            <a:r>
              <a:rPr lang="en-US" sz="1600" dirty="0">
                <a:hlinkClick r:id="rId3"/>
              </a:rPr>
              <a:t>http://</a:t>
            </a:r>
            <a:r>
              <a:rPr lang="en-US" sz="1600" dirty="0" smtClean="0">
                <a:hlinkClick r:id="rId3"/>
              </a:rPr>
              <a:t>www.eumetsat.int/Home/Main/News/Conferences_and_Events/820209?l=en|</a:t>
            </a:r>
            <a:endParaRPr lang="en-US" sz="1600" dirty="0" smtClean="0"/>
          </a:p>
          <a:p>
            <a:pPr lvl="1" eaLnBrk="1" hangingPunct="1">
              <a:lnSpc>
                <a:spcPct val="80000"/>
              </a:lnSpc>
              <a:buFont typeface="Arial" pitchFamily="84" charset="0"/>
              <a:buChar char="–"/>
              <a:defRPr/>
            </a:pPr>
            <a:endParaRPr lang="en-US" sz="1600" dirty="0"/>
          </a:p>
          <a:p>
            <a:pPr eaLnBrk="1" hangingPunct="1">
              <a:lnSpc>
                <a:spcPct val="80000"/>
              </a:lnSpc>
              <a:defRPr/>
            </a:pPr>
            <a:r>
              <a:rPr lang="en-US" sz="2000" dirty="0" smtClean="0"/>
              <a:t>NWA 				12-17 Oct			Charleston, SC</a:t>
            </a:r>
          </a:p>
          <a:p>
            <a:pPr lvl="1" eaLnBrk="1" hangingPunct="1">
              <a:lnSpc>
                <a:spcPct val="80000"/>
              </a:lnSpc>
              <a:defRPr/>
            </a:pPr>
            <a:r>
              <a:rPr lang="en-US" sz="1600" dirty="0">
                <a:hlinkClick r:id="rId4"/>
              </a:rPr>
              <a:t>http://www.nwas.org/meetings/nwa2013</a:t>
            </a:r>
            <a:r>
              <a:rPr lang="en-US" sz="1600" dirty="0" smtClean="0">
                <a:hlinkClick r:id="rId4"/>
              </a:rPr>
              <a:t>/</a:t>
            </a:r>
            <a:r>
              <a:rPr lang="en-US" sz="1600" dirty="0" smtClean="0"/>
              <a:t/>
            </a:r>
            <a:br>
              <a:rPr lang="en-US" sz="1600" dirty="0" smtClean="0"/>
            </a:br>
            <a:endParaRPr lang="en-US" sz="1600" dirty="0"/>
          </a:p>
          <a:p>
            <a:pPr marL="0" indent="0" eaLnBrk="1" hangingPunct="1">
              <a:lnSpc>
                <a:spcPct val="80000"/>
              </a:lnSpc>
              <a:buFont typeface="Arial" pitchFamily="84" charset="0"/>
              <a:buNone/>
              <a:defRPr/>
            </a:pPr>
            <a:r>
              <a:rPr lang="en-US" sz="1800" b="1" dirty="0" smtClean="0">
                <a:solidFill>
                  <a:srgbClr val="0000FF"/>
                </a:solidFill>
              </a:rPr>
              <a:t>2014</a:t>
            </a:r>
            <a:endParaRPr lang="en-US" sz="1800" dirty="0" smtClean="0"/>
          </a:p>
          <a:p>
            <a:pPr eaLnBrk="1" hangingPunct="1">
              <a:lnSpc>
                <a:spcPct val="80000"/>
              </a:lnSpc>
              <a:buFont typeface="Arial" pitchFamily="84" charset="0"/>
              <a:buChar char="•"/>
              <a:defRPr/>
            </a:pPr>
            <a:r>
              <a:rPr lang="en-US" sz="1800" dirty="0" smtClean="0"/>
              <a:t>AMS Annual meeting </a:t>
            </a:r>
            <a:r>
              <a:rPr lang="en-US" sz="1800" dirty="0"/>
              <a:t>        </a:t>
            </a:r>
            <a:r>
              <a:rPr lang="en-US" sz="1800" dirty="0" smtClean="0"/>
              <a:t>2-6 Feb	</a:t>
            </a:r>
            <a:r>
              <a:rPr lang="en-US" sz="1800" dirty="0"/>
              <a:t>			</a:t>
            </a:r>
            <a:r>
              <a:rPr lang="en-US" sz="1800" dirty="0" smtClean="0"/>
              <a:t>Atlanta, GA</a:t>
            </a:r>
            <a:endParaRPr lang="en-US" sz="1400" dirty="0" smtClean="0"/>
          </a:p>
          <a:p>
            <a:pPr lvl="1" eaLnBrk="1" hangingPunct="1">
              <a:lnSpc>
                <a:spcPct val="80000"/>
              </a:lnSpc>
              <a:buFont typeface="Arial" pitchFamily="84" charset="0"/>
              <a:buChar char="•"/>
              <a:defRPr/>
            </a:pPr>
            <a:endParaRPr lang="en-US" sz="1400" dirty="0"/>
          </a:p>
          <a:p>
            <a:pPr eaLnBrk="1" hangingPunct="1">
              <a:lnSpc>
                <a:spcPct val="80000"/>
              </a:lnSpc>
              <a:buFont typeface="Arial" pitchFamily="84" charset="0"/>
              <a:buChar char="•"/>
              <a:defRPr/>
            </a:pPr>
            <a:r>
              <a:rPr lang="en-US" sz="1800" dirty="0" smtClean="0"/>
              <a:t>Virtual Meeting Satellite Week		10-14 March</a:t>
            </a:r>
            <a:r>
              <a:rPr lang="en-US" sz="1800" dirty="0"/>
              <a:t>	</a:t>
            </a:r>
            <a:r>
              <a:rPr lang="en-US" sz="1800" dirty="0" smtClean="0"/>
              <a:t>Madison, WI</a:t>
            </a:r>
          </a:p>
          <a:p>
            <a:pPr eaLnBrk="1" hangingPunct="1">
              <a:lnSpc>
                <a:spcPct val="80000"/>
              </a:lnSpc>
              <a:buFont typeface="Arial" pitchFamily="84" charset="0"/>
              <a:buChar char="•"/>
              <a:defRPr/>
            </a:pPr>
            <a:endParaRPr lang="en-US" sz="1800" dirty="0" smtClean="0"/>
          </a:p>
          <a:p>
            <a:pPr eaLnBrk="1" hangingPunct="1">
              <a:lnSpc>
                <a:spcPct val="80000"/>
              </a:lnSpc>
              <a:buFont typeface="Arial" pitchFamily="84" charset="0"/>
              <a:buChar char="•"/>
              <a:defRPr/>
            </a:pPr>
            <a:r>
              <a:rPr lang="en-US" sz="1800" dirty="0" smtClean="0"/>
              <a:t>Training meeting				May			Boulder, CO, or Kansas City, MO</a:t>
            </a:r>
          </a:p>
          <a:p>
            <a:pPr eaLnBrk="1" hangingPunct="1">
              <a:lnSpc>
                <a:spcPct val="80000"/>
              </a:lnSpc>
              <a:buFont typeface="Arial" pitchFamily="84" charset="0"/>
              <a:buChar char="•"/>
              <a:defRPr/>
            </a:pPr>
            <a:endParaRPr lang="en-US" sz="1800" dirty="0" smtClean="0"/>
          </a:p>
          <a:p>
            <a:pPr eaLnBrk="1" hangingPunct="1">
              <a:lnSpc>
                <a:spcPct val="80000"/>
              </a:lnSpc>
              <a:buFont typeface="Arial" pitchFamily="84" charset="0"/>
              <a:buChar char="•"/>
              <a:defRPr/>
            </a:pPr>
            <a:r>
              <a:rPr lang="en-US" sz="1800" dirty="0" smtClean="0"/>
              <a:t>OCONUS PG					TBA			Honolulu, HI</a:t>
            </a:r>
            <a:endParaRPr lang="en-US" sz="1800" dirty="0"/>
          </a:p>
          <a:p>
            <a:pPr eaLnBrk="1" hangingPunct="1">
              <a:lnSpc>
                <a:spcPct val="80000"/>
              </a:lnSpc>
              <a:buFont typeface="Arial" pitchFamily="84" charset="0"/>
              <a:buChar char="•"/>
              <a:defRPr/>
            </a:pPr>
            <a:endParaRPr lang="en-US" sz="1800" dirty="0"/>
          </a:p>
        </p:txBody>
      </p:sp>
      <p:sp>
        <p:nvSpPr>
          <p:cNvPr id="4" name="Slide Number Placeholder 3"/>
          <p:cNvSpPr>
            <a:spLocks noGrp="1"/>
          </p:cNvSpPr>
          <p:nvPr>
            <p:ph type="sldNum" sz="quarter" idx="12"/>
          </p:nvPr>
        </p:nvSpPr>
        <p:spPr/>
        <p:txBody>
          <a:bodyPr/>
          <a:lstStyle/>
          <a:p>
            <a:pPr>
              <a:defRPr/>
            </a:pPr>
            <a:fld id="{13DA2ABD-07E4-C842-BF5B-9C8107EE7FDB}" type="slidenum">
              <a:rPr lang="en-US"/>
              <a:pPr>
                <a:defRPr/>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6675"/>
            <a:ext cx="7439025" cy="481013"/>
          </a:xfrm>
        </p:spPr>
        <p:txBody>
          <a:bodyPr>
            <a:noAutofit/>
          </a:bodyPr>
          <a:lstStyle/>
          <a:p>
            <a:pPr eaLnBrk="1" hangingPunct="1">
              <a:defRPr/>
            </a:pPr>
            <a:r>
              <a:rPr lang="en-US" sz="2500" dirty="0" smtClean="0"/>
              <a:t>1)  Hazardous Weather </a:t>
            </a:r>
            <a:r>
              <a:rPr lang="en-US" sz="2500" dirty="0" err="1" smtClean="0"/>
              <a:t>Testbed</a:t>
            </a:r>
            <a:r>
              <a:rPr lang="en-US" sz="2500" dirty="0" smtClean="0"/>
              <a:t> and SPC, Norman OK</a:t>
            </a:r>
          </a:p>
        </p:txBody>
      </p:sp>
      <p:sp>
        <p:nvSpPr>
          <p:cNvPr id="4" name="Slide Number Placeholder 3"/>
          <p:cNvSpPr>
            <a:spLocks noGrp="1"/>
          </p:cNvSpPr>
          <p:nvPr>
            <p:ph type="sldNum" sz="quarter" idx="12"/>
          </p:nvPr>
        </p:nvSpPr>
        <p:spPr/>
        <p:txBody>
          <a:bodyPr/>
          <a:lstStyle/>
          <a:p>
            <a:pPr>
              <a:defRPr/>
            </a:pPr>
            <a:fld id="{BAE26209-6EBD-844A-8612-1C21DC6F60FC}" type="slidenum">
              <a:rPr lang="en-US"/>
              <a:pPr>
                <a:defRPr/>
              </a:pPr>
              <a:t>3</a:t>
            </a:fld>
            <a:endParaRPr lang="en-US"/>
          </a:p>
        </p:txBody>
      </p:sp>
      <p:sp>
        <p:nvSpPr>
          <p:cNvPr id="7" name="TextBox 6"/>
          <p:cNvSpPr txBox="1"/>
          <p:nvPr/>
        </p:nvSpPr>
        <p:spPr>
          <a:xfrm>
            <a:off x="333375" y="-190500"/>
            <a:ext cx="8458200" cy="6755696"/>
          </a:xfrm>
          <a:prstGeom prst="rect">
            <a:avLst/>
          </a:prstGeom>
          <a:noFill/>
        </p:spPr>
        <p:txBody>
          <a:bodyPr>
            <a:spAutoFit/>
          </a:bodyPr>
          <a:lstStyle/>
          <a:p>
            <a:pPr>
              <a:spcBef>
                <a:spcPts val="3600"/>
              </a:spcBef>
              <a:defRPr/>
            </a:pPr>
            <a:r>
              <a:rPr lang="en-US" b="1" dirty="0">
                <a:latin typeface="Arial" pitchFamily="84" charset="0"/>
                <a:ea typeface="Arial" pitchFamily="84" charset="0"/>
                <a:cs typeface="Arial" pitchFamily="84" charset="0"/>
              </a:rPr>
              <a:t> </a:t>
            </a:r>
          </a:p>
          <a:p>
            <a:pPr>
              <a:spcBef>
                <a:spcPts val="3600"/>
              </a:spcBef>
              <a:defRPr/>
            </a:pPr>
            <a:r>
              <a:rPr lang="en-US" sz="2000" b="1" dirty="0">
                <a:latin typeface="Arial" pitchFamily="84" charset="0"/>
                <a:ea typeface="Arial" pitchFamily="84" charset="0"/>
                <a:cs typeface="Arial" pitchFamily="84" charset="0"/>
              </a:rPr>
              <a:t>Satellite Liaison: Bill Line </a:t>
            </a:r>
          </a:p>
          <a:p>
            <a:pPr marL="342900" indent="-342900">
              <a:spcBef>
                <a:spcPts val="1200"/>
              </a:spcBef>
              <a:spcAft>
                <a:spcPts val="0"/>
              </a:spcAft>
              <a:buFont typeface="Arial"/>
              <a:buChar char="•"/>
              <a:defRPr/>
            </a:pPr>
            <a:r>
              <a:rPr lang="en-US" sz="1800" b="1" dirty="0">
                <a:latin typeface="Arial" pitchFamily="84" charset="0"/>
                <a:ea typeface="Arial" pitchFamily="84" charset="0"/>
                <a:cs typeface="Arial" pitchFamily="84" charset="0"/>
              </a:rPr>
              <a:t>HWT Products:</a:t>
            </a:r>
          </a:p>
          <a:p>
            <a:pPr marL="742950" lvl="1" indent="-285750">
              <a:buFont typeface="Wingdings" charset="2"/>
              <a:buChar char="Ø"/>
              <a:defRPr/>
            </a:pPr>
            <a:r>
              <a:rPr lang="en-US" sz="1600" dirty="0"/>
              <a:t>Simulated Cloud and Moisture Imagery (</a:t>
            </a:r>
            <a:r>
              <a:rPr lang="en-US" sz="1600" dirty="0" err="1"/>
              <a:t>Otkin</a:t>
            </a:r>
            <a:r>
              <a:rPr lang="en-US" sz="1600" dirty="0"/>
              <a:t>/Sieglaff/Lindsey – CIMSS/CIRA)</a:t>
            </a:r>
          </a:p>
          <a:p>
            <a:pPr marL="742950" lvl="1" indent="-285750">
              <a:buFont typeface="Wingdings" charset="2"/>
              <a:buChar char="Ø"/>
              <a:defRPr/>
            </a:pPr>
            <a:r>
              <a:rPr lang="en-US" sz="1600" dirty="0" smtClean="0"/>
              <a:t>NearCast Model (Petersen/Line </a:t>
            </a:r>
            <a:r>
              <a:rPr lang="en-US" sz="1600" dirty="0"/>
              <a:t>- CIMSS)</a:t>
            </a:r>
          </a:p>
          <a:p>
            <a:pPr marL="742950" lvl="1" indent="-285750">
              <a:buFont typeface="Wingdings" charset="2"/>
              <a:buChar char="Ø"/>
              <a:defRPr/>
            </a:pPr>
            <a:r>
              <a:rPr lang="en-US" sz="1600" dirty="0" smtClean="0"/>
              <a:t>Cloud Top Cooling (</a:t>
            </a:r>
            <a:r>
              <a:rPr lang="en-US" sz="1600" dirty="0" err="1" smtClean="0"/>
              <a:t>Sieglaff</a:t>
            </a:r>
            <a:r>
              <a:rPr lang="en-US" sz="1600" dirty="0" smtClean="0"/>
              <a:t>/</a:t>
            </a:r>
            <a:r>
              <a:rPr lang="en-US" sz="1600" dirty="0" err="1" smtClean="0"/>
              <a:t>Feltz</a:t>
            </a:r>
            <a:r>
              <a:rPr lang="en-US" sz="1600" dirty="0" smtClean="0"/>
              <a:t> – CIMSS)</a:t>
            </a:r>
            <a:endParaRPr lang="en-US" sz="1600" b="1" dirty="0" smtClean="0">
              <a:latin typeface="Arial" pitchFamily="84" charset="0"/>
              <a:ea typeface="Arial" pitchFamily="84" charset="0"/>
              <a:cs typeface="Arial" pitchFamily="84" charset="0"/>
            </a:endParaRPr>
          </a:p>
          <a:p>
            <a:pPr marL="342900" lvl="1" indent="-285750">
              <a:buFont typeface="Arial" pitchFamily="34" charset="0"/>
              <a:buChar char="•"/>
              <a:defRPr/>
            </a:pPr>
            <a:r>
              <a:rPr lang="en-US" sz="1800" b="1" dirty="0" smtClean="0">
                <a:latin typeface="Arial" pitchFamily="84" charset="0"/>
                <a:ea typeface="Arial" pitchFamily="84" charset="0"/>
                <a:cs typeface="Arial" pitchFamily="84" charset="0"/>
              </a:rPr>
              <a:t>Product demonstrations in SPC are starting. SPC Products:</a:t>
            </a:r>
          </a:p>
          <a:p>
            <a:pPr marL="800100" lvl="2" indent="-285750">
              <a:buFont typeface="Wingdings" pitchFamily="2" charset="2"/>
              <a:buChar char="Ø"/>
              <a:defRPr/>
            </a:pPr>
            <a:r>
              <a:rPr lang="en-US" sz="1600" dirty="0" smtClean="0"/>
              <a:t>NearCast Model </a:t>
            </a:r>
          </a:p>
          <a:p>
            <a:pPr marL="800100" lvl="2" indent="-285750">
              <a:buFont typeface="Wingdings" pitchFamily="2" charset="2"/>
              <a:buChar char="Ø"/>
              <a:defRPr/>
            </a:pPr>
            <a:r>
              <a:rPr lang="en-US" sz="1600" dirty="0" smtClean="0"/>
              <a:t>Cloud Top Cooling</a:t>
            </a:r>
          </a:p>
          <a:p>
            <a:pPr marL="800100" lvl="2" indent="-285750">
              <a:buFont typeface="Wingdings" pitchFamily="2" charset="2"/>
              <a:buChar char="Ø"/>
              <a:defRPr/>
            </a:pPr>
            <a:r>
              <a:rPr lang="en-US" sz="1600" dirty="0" smtClean="0"/>
              <a:t>Overshooting Tops</a:t>
            </a:r>
          </a:p>
          <a:p>
            <a:pPr marL="800100" lvl="2" indent="-285750">
              <a:buFont typeface="Wingdings" pitchFamily="2" charset="2"/>
              <a:buChar char="Ø"/>
              <a:defRPr/>
            </a:pPr>
            <a:r>
              <a:rPr lang="en-US" sz="1600" dirty="0" smtClean="0">
                <a:ea typeface="Arial" pitchFamily="84" charset="0"/>
                <a:cs typeface="Arial" pitchFamily="84" charset="0"/>
              </a:rPr>
              <a:t>SRSOR (in August)</a:t>
            </a:r>
          </a:p>
          <a:p>
            <a:pPr>
              <a:spcBef>
                <a:spcPts val="1200"/>
              </a:spcBef>
              <a:spcAft>
                <a:spcPts val="0"/>
              </a:spcAft>
              <a:buFont typeface="Arial" pitchFamily="84" charset="0"/>
              <a:buChar char="•"/>
              <a:defRPr/>
            </a:pPr>
            <a:r>
              <a:rPr lang="en-US" sz="1800" b="1" dirty="0" smtClean="0">
                <a:latin typeface="Arial" pitchFamily="84" charset="0"/>
                <a:ea typeface="Arial" pitchFamily="84" charset="0"/>
                <a:cs typeface="Arial" pitchFamily="84" charset="0"/>
              </a:rPr>
              <a:t>  </a:t>
            </a:r>
            <a:r>
              <a:rPr lang="en-US" sz="1800" b="1" dirty="0">
                <a:latin typeface="Arial" pitchFamily="84" charset="0"/>
                <a:ea typeface="Arial" pitchFamily="84" charset="0"/>
                <a:cs typeface="Arial" pitchFamily="84" charset="0"/>
              </a:rPr>
              <a:t>Continue streamlining formats for AWIPS-2 </a:t>
            </a:r>
          </a:p>
          <a:p>
            <a:pPr>
              <a:spcBef>
                <a:spcPts val="1200"/>
              </a:spcBef>
              <a:spcAft>
                <a:spcPts val="0"/>
              </a:spcAft>
              <a:buFont typeface="Arial" pitchFamily="84" charset="0"/>
              <a:buChar char="•"/>
              <a:defRPr/>
            </a:pPr>
            <a:r>
              <a:rPr lang="en-US" sz="1800" b="1" dirty="0" smtClean="0">
                <a:latin typeface="Arial" pitchFamily="84" charset="0"/>
                <a:ea typeface="Arial" pitchFamily="84" charset="0"/>
                <a:cs typeface="Arial" pitchFamily="84" charset="0"/>
              </a:rPr>
              <a:t>  Future planning will be coordinated with new liaison</a:t>
            </a:r>
          </a:p>
          <a:p>
            <a:pPr marL="742950" lvl="1" indent="-285750">
              <a:spcBef>
                <a:spcPts val="1200"/>
              </a:spcBef>
              <a:spcAft>
                <a:spcPts val="0"/>
              </a:spcAft>
              <a:buFont typeface="Wingdings" charset="2"/>
              <a:buChar char="Ø"/>
              <a:defRPr/>
            </a:pPr>
            <a:r>
              <a:rPr lang="en-US" sz="1600" dirty="0">
                <a:latin typeface="Arial" pitchFamily="84" charset="0"/>
                <a:ea typeface="Arial" pitchFamily="84" charset="0"/>
                <a:cs typeface="Arial" pitchFamily="84" charset="0"/>
              </a:rPr>
              <a:t> </a:t>
            </a:r>
            <a:r>
              <a:rPr lang="en-US" sz="1600" dirty="0" smtClean="0">
                <a:latin typeface="Arial" pitchFamily="84" charset="0"/>
                <a:ea typeface="Arial" pitchFamily="84" charset="0"/>
                <a:cs typeface="Arial" pitchFamily="84" charset="0"/>
              </a:rPr>
              <a:t>Spring 2014 HWT </a:t>
            </a:r>
            <a:r>
              <a:rPr lang="en-US" sz="1600" dirty="0">
                <a:latin typeface="Arial" pitchFamily="84" charset="0"/>
                <a:ea typeface="Arial" pitchFamily="84" charset="0"/>
                <a:cs typeface="Arial" pitchFamily="84" charset="0"/>
              </a:rPr>
              <a:t>p</a:t>
            </a:r>
            <a:r>
              <a:rPr lang="en-US" sz="1600" dirty="0" smtClean="0">
                <a:latin typeface="Arial" pitchFamily="84" charset="0"/>
                <a:ea typeface="Arial" pitchFamily="84" charset="0"/>
                <a:cs typeface="Arial" pitchFamily="84" charset="0"/>
              </a:rPr>
              <a:t>lans </a:t>
            </a:r>
          </a:p>
          <a:p>
            <a:pPr marL="742950" lvl="1" indent="-285750">
              <a:spcBef>
                <a:spcPts val="1200"/>
              </a:spcBef>
              <a:spcAft>
                <a:spcPts val="0"/>
              </a:spcAft>
              <a:buFont typeface="Wingdings" charset="2"/>
              <a:buChar char="Ø"/>
              <a:defRPr/>
            </a:pPr>
            <a:r>
              <a:rPr lang="en-US" sz="1600" dirty="0">
                <a:latin typeface="Arial" pitchFamily="84" charset="0"/>
                <a:ea typeface="Arial" pitchFamily="84" charset="0"/>
                <a:cs typeface="Arial" pitchFamily="84" charset="0"/>
              </a:rPr>
              <a:t> </a:t>
            </a:r>
            <a:r>
              <a:rPr lang="en-US" sz="1600" dirty="0" smtClean="0">
                <a:latin typeface="Arial" pitchFamily="84" charset="0"/>
                <a:ea typeface="Arial" pitchFamily="84" charset="0"/>
                <a:cs typeface="Arial" pitchFamily="84" charset="0"/>
              </a:rPr>
              <a:t>Hydrological/Fire Testbed in future?</a:t>
            </a:r>
            <a:endParaRPr lang="en-US" sz="1600" dirty="0">
              <a:latin typeface="Arial" pitchFamily="84" charset="0"/>
              <a:ea typeface="Arial" pitchFamily="84" charset="0"/>
              <a:cs typeface="Arial" pitchFamily="84" charset="0"/>
            </a:endParaRPr>
          </a:p>
          <a:p>
            <a:pPr marL="342900" indent="-342900">
              <a:spcBef>
                <a:spcPts val="1200"/>
              </a:spcBef>
              <a:spcAft>
                <a:spcPts val="0"/>
              </a:spcAft>
              <a:buFont typeface="Arial"/>
              <a:buChar char="•"/>
              <a:defRPr/>
            </a:pPr>
            <a:r>
              <a:rPr lang="en-US" sz="1800" b="1" dirty="0" smtClean="0">
                <a:latin typeface="Arial" pitchFamily="84" charset="0"/>
                <a:ea typeface="ＭＳ Ｐゴシック" pitchFamily="84" charset="-128"/>
                <a:cs typeface="ＭＳ Ｐゴシック" pitchFamily="84" charset="-128"/>
              </a:rPr>
              <a:t>UW-Madison satellite applications “Boot Camp” was held 8-19 July 2013:  Bill Line, Amanda </a:t>
            </a:r>
            <a:r>
              <a:rPr lang="en-US" sz="1800" b="1" dirty="0" err="1" smtClean="0">
                <a:latin typeface="Arial" pitchFamily="84" charset="0"/>
                <a:ea typeface="ＭＳ Ｐゴシック" pitchFamily="84" charset="-128"/>
                <a:cs typeface="ＭＳ Ｐゴシック" pitchFamily="84" charset="-128"/>
              </a:rPr>
              <a:t>Terborg</a:t>
            </a:r>
            <a:r>
              <a:rPr lang="en-US" sz="1800" b="1" dirty="0" smtClean="0">
                <a:latin typeface="Arial" pitchFamily="84" charset="0"/>
                <a:ea typeface="ＭＳ Ｐゴシック" pitchFamily="84" charset="-128"/>
                <a:cs typeface="ＭＳ Ｐゴシック" pitchFamily="84" charset="-128"/>
              </a:rPr>
              <a:t>, Chad </a:t>
            </a:r>
            <a:r>
              <a:rPr lang="en-US" sz="1800" b="1" dirty="0" err="1" smtClean="0">
                <a:latin typeface="Arial" pitchFamily="84" charset="0"/>
                <a:ea typeface="ＭＳ Ｐゴシック" pitchFamily="84" charset="-128"/>
                <a:cs typeface="ＭＳ Ｐゴシック" pitchFamily="84" charset="-128"/>
              </a:rPr>
              <a:t>Gravelle</a:t>
            </a:r>
            <a:r>
              <a:rPr lang="en-US" sz="1800" b="1" dirty="0" smtClean="0">
                <a:latin typeface="Arial" pitchFamily="84" charset="0"/>
                <a:ea typeface="ＭＳ Ｐゴシック" pitchFamily="84" charset="-128"/>
                <a:cs typeface="ＭＳ Ｐゴシック" pitchFamily="84" charset="-128"/>
              </a:rPr>
              <a:t>, and Michael </a:t>
            </a:r>
            <a:r>
              <a:rPr lang="en-US" sz="1800" b="1" dirty="0" err="1" smtClean="0">
                <a:latin typeface="Arial" pitchFamily="84" charset="0"/>
                <a:ea typeface="ＭＳ Ｐゴシック" pitchFamily="84" charset="-128"/>
                <a:cs typeface="ＭＳ Ｐゴシック" pitchFamily="84" charset="-128"/>
              </a:rPr>
              <a:t>Folmer</a:t>
            </a:r>
            <a:r>
              <a:rPr lang="en-US" sz="1800" b="1" dirty="0" smtClean="0">
                <a:latin typeface="Arial" pitchFamily="84" charset="0"/>
                <a:ea typeface="ＭＳ Ｐゴシック" pitchFamily="84" charset="-128"/>
                <a:cs typeface="ＭＳ Ｐゴシック" pitchFamily="84" charset="-128"/>
              </a:rPr>
              <a:t> were present</a:t>
            </a:r>
            <a:endParaRPr lang="en-US" sz="1600" b="1" dirty="0">
              <a:latin typeface="Arial" pitchFamily="84" charset="0"/>
              <a:ea typeface="Arial" pitchFamily="84" charset="0"/>
              <a:cs typeface="Arial" pitchFamily="84" charset="0"/>
            </a:endParaRPr>
          </a:p>
          <a:p>
            <a:pPr>
              <a:spcBef>
                <a:spcPts val="1800"/>
              </a:spcBef>
              <a:defRPr/>
            </a:pPr>
            <a:endParaRPr lang="en-US" sz="2000" b="1" dirty="0">
              <a:latin typeface="Arial" pitchFamily="84" charset="0"/>
              <a:ea typeface="Arial" pitchFamily="84" charset="0"/>
              <a:cs typeface="Arial"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pPr>
              <a:defRPr/>
            </a:pPr>
            <a:fld id="{13DA2ABD-07E4-C842-BF5B-9C8107EE7FDB}" type="slidenum">
              <a:rPr lang="en-US"/>
              <a:pPr>
                <a:defRPr/>
              </a:pPr>
              <a:t>30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75" y="28576"/>
            <a:ext cx="4048125" cy="6540500"/>
          </a:xfrm>
          <a:prstGeom prst="rect">
            <a:avLst/>
          </a:prstGeom>
        </p:spPr>
      </p:pic>
      <p:sp>
        <p:nvSpPr>
          <p:cNvPr id="5" name="Content Placeholder 4"/>
          <p:cNvSpPr>
            <a:spLocks noGrp="1"/>
          </p:cNvSpPr>
          <p:nvPr>
            <p:ph idx="1"/>
          </p:nvPr>
        </p:nvSpPr>
        <p:spPr/>
        <p:txBody>
          <a:bodyPr/>
          <a:lstStyle/>
          <a:p>
            <a:r>
              <a:rPr lang="en-US" dirty="0" smtClean="0"/>
              <a:t>AMS annual meetings</a:t>
            </a:r>
            <a:endParaRPr lang="en-US" dirty="0"/>
          </a:p>
        </p:txBody>
      </p:sp>
    </p:spTree>
    <p:extLst>
      <p:ext uri="{BB962C8B-B14F-4D97-AF65-F5344CB8AC3E}">
        <p14:creationId xmlns:p14="http://schemas.microsoft.com/office/powerpoint/2010/main" val="24169737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200" dirty="0" smtClean="0"/>
              <a:t>2)  AWC Testbed Satellite Proving Ground </a:t>
            </a:r>
          </a:p>
        </p:txBody>
      </p:sp>
      <p:sp>
        <p:nvSpPr>
          <p:cNvPr id="1026" name="Slide Number Placeholder 3"/>
          <p:cNvSpPr>
            <a:spLocks noGrp="1"/>
          </p:cNvSpPr>
          <p:nvPr>
            <p:ph type="sldNum" sz="quarter" idx="12"/>
          </p:nvPr>
        </p:nvSpPr>
        <p:spPr bwMode="auto">
          <a:xfrm>
            <a:off x="6553200" y="63055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D995D07-7A95-504B-B1AC-1F6D8E26D744}" type="slidenum">
              <a:rPr lang="en-US" sz="1200">
                <a:solidFill>
                  <a:srgbClr val="898989"/>
                </a:solidFill>
                <a:latin typeface="Calibri" charset="0"/>
              </a:rPr>
              <a:pPr eaLnBrk="1" fontAlgn="base" hangingPunct="1">
                <a:spcBef>
                  <a:spcPct val="0"/>
                </a:spcBef>
                <a:spcAft>
                  <a:spcPct val="0"/>
                </a:spcAft>
              </a:pPr>
              <a:t>4</a:t>
            </a:fld>
            <a:endParaRPr lang="en-US" sz="1200">
              <a:solidFill>
                <a:srgbClr val="898989"/>
              </a:solidFill>
              <a:latin typeface="Calibri" charset="0"/>
            </a:endParaRPr>
          </a:p>
        </p:txBody>
      </p:sp>
      <p:sp>
        <p:nvSpPr>
          <p:cNvPr id="1027" name="Slide Number Placeholder 3"/>
          <p:cNvSpPr txBox="1">
            <a:spLocks/>
          </p:cNvSpPr>
          <p:nvPr/>
        </p:nvSpPr>
        <p:spPr bwMode="auto">
          <a:xfrm>
            <a:off x="6553200" y="63055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25EC877-66F4-E248-821C-19BE7E70A2BB}" type="slidenum">
              <a:rPr lang="en-US" sz="1200">
                <a:solidFill>
                  <a:srgbClr val="898989"/>
                </a:solidFill>
                <a:latin typeface="Calibri" charset="0"/>
              </a:rPr>
              <a:pPr algn="r" eaLnBrk="1" hangingPunct="1"/>
              <a:t>4</a:t>
            </a:fld>
            <a:endParaRPr lang="en-US" sz="1200">
              <a:solidFill>
                <a:srgbClr val="898989"/>
              </a:solidFill>
              <a:latin typeface="Calibri" charset="0"/>
            </a:endParaRPr>
          </a:p>
        </p:txBody>
      </p:sp>
      <p:sp>
        <p:nvSpPr>
          <p:cNvPr id="1028" name="TextBox 1"/>
          <p:cNvSpPr txBox="1">
            <a:spLocks noChangeArrowheads="1"/>
          </p:cNvSpPr>
          <p:nvPr/>
        </p:nvSpPr>
        <p:spPr bwMode="auto">
          <a:xfrm>
            <a:off x="271463" y="242888"/>
            <a:ext cx="8810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200"/>
              </a:spcBef>
            </a:pPr>
            <a:endParaRPr lang="en-US" sz="1800" b="1" u="sng" dirty="0"/>
          </a:p>
          <a:p>
            <a:pPr eaLnBrk="1" hangingPunct="1">
              <a:spcBef>
                <a:spcPts val="1200"/>
              </a:spcBef>
            </a:pPr>
            <a:r>
              <a:rPr lang="en-US" sz="2200" b="1" dirty="0"/>
              <a:t>Satellite Liaison:  Amanda </a:t>
            </a:r>
            <a:r>
              <a:rPr lang="en-US" sz="2200" b="1" dirty="0" err="1"/>
              <a:t>Terborg</a:t>
            </a:r>
            <a:endParaRPr lang="en-US" sz="2200" b="1" dirty="0"/>
          </a:p>
          <a:p>
            <a:pPr eaLnBrk="1" hangingPunct="1">
              <a:spcBef>
                <a:spcPts val="1200"/>
              </a:spcBef>
              <a:buFont typeface="Arial" charset="0"/>
              <a:buChar char="•"/>
            </a:pPr>
            <a:r>
              <a:rPr lang="en-US" sz="2200" b="1" dirty="0"/>
              <a:t>  Aviation Weather Testbed Summer Demo: August 12 – 23, 2013</a:t>
            </a:r>
          </a:p>
          <a:p>
            <a:pPr lvl="1">
              <a:buFont typeface="Wingdings" charset="0"/>
              <a:buChar char="Ø"/>
            </a:pPr>
            <a:r>
              <a:rPr lang="en-US" sz="2200" dirty="0"/>
              <a:t>WRF Simulated ABI Imagery</a:t>
            </a:r>
          </a:p>
          <a:p>
            <a:pPr lvl="1">
              <a:buFont typeface="Wingdings" charset="0"/>
              <a:buChar char="Ø"/>
            </a:pPr>
            <a:r>
              <a:rPr lang="en-US" sz="2200" dirty="0"/>
              <a:t>GOES Cloud Top Cooling</a:t>
            </a:r>
          </a:p>
          <a:p>
            <a:pPr lvl="1">
              <a:buFont typeface="Wingdings" charset="0"/>
              <a:buChar char="Ø"/>
            </a:pPr>
            <a:r>
              <a:rPr lang="en-US" sz="2200" dirty="0"/>
              <a:t>GOES(-R) Overshooting </a:t>
            </a:r>
            <a:r>
              <a:rPr lang="en-US" sz="2200" dirty="0" smtClean="0"/>
              <a:t>Top and Tropical Overshooting Top</a:t>
            </a:r>
            <a:endParaRPr lang="en-US" sz="2200" dirty="0"/>
          </a:p>
          <a:p>
            <a:pPr lvl="1">
              <a:buFont typeface="Wingdings" charset="0"/>
              <a:buChar char="Ø"/>
            </a:pPr>
            <a:r>
              <a:rPr lang="en-US" sz="2200" dirty="0"/>
              <a:t>Thermodynamic </a:t>
            </a:r>
            <a:r>
              <a:rPr lang="en-US" sz="2200" dirty="0" err="1"/>
              <a:t>NearCasting</a:t>
            </a:r>
            <a:endParaRPr lang="en-US" sz="2200" dirty="0"/>
          </a:p>
          <a:p>
            <a:pPr lvl="1">
              <a:buFont typeface="Wingdings" charset="0"/>
              <a:buChar char="Ø"/>
            </a:pPr>
            <a:r>
              <a:rPr lang="en-US" sz="2200" dirty="0" smtClean="0"/>
              <a:t>GOES-14 imager SRSO 1-minute mode imagery, CTC, and OT were available for testbed</a:t>
            </a:r>
          </a:p>
          <a:p>
            <a:pPr lvl="1">
              <a:buFont typeface="Wingdings" charset="0"/>
              <a:buChar char="Ø"/>
            </a:pPr>
            <a:r>
              <a:rPr lang="en-US" sz="2200" dirty="0" smtClean="0"/>
              <a:t>GOES-R proxy cloud top heights/temperature (ACHA) for GOES East/West </a:t>
            </a:r>
            <a:endParaRPr lang="en-US" sz="2200" dirty="0"/>
          </a:p>
          <a:p>
            <a:pPr>
              <a:buFont typeface="Arial" charset="0"/>
              <a:buChar char="•"/>
            </a:pPr>
            <a:r>
              <a:rPr lang="en-US" sz="2200" b="1" dirty="0"/>
              <a:t>CIMSS participants </a:t>
            </a:r>
          </a:p>
          <a:p>
            <a:pPr lvl="1">
              <a:buFont typeface="Wingdings" charset="0"/>
              <a:buChar char="Ø"/>
            </a:pPr>
            <a:r>
              <a:rPr lang="en-US" sz="2200" dirty="0"/>
              <a:t>12-16 </a:t>
            </a:r>
            <a:r>
              <a:rPr lang="en-US" sz="2200" dirty="0" smtClean="0"/>
              <a:t>August: </a:t>
            </a:r>
            <a:r>
              <a:rPr lang="en-US" sz="2200" dirty="0"/>
              <a:t>Justin Sieglaff</a:t>
            </a:r>
          </a:p>
          <a:p>
            <a:pPr lvl="1">
              <a:buFont typeface="Wingdings" charset="0"/>
              <a:buChar char="Ø"/>
            </a:pPr>
            <a:r>
              <a:rPr lang="en-US" sz="2200" dirty="0" smtClean="0"/>
              <a:t>19-21 August: </a:t>
            </a:r>
            <a:r>
              <a:rPr lang="en-US" sz="2200" dirty="0"/>
              <a:t>Wayne </a:t>
            </a:r>
            <a:r>
              <a:rPr lang="en-US" sz="2200" dirty="0" smtClean="0"/>
              <a:t>Feltz</a:t>
            </a:r>
          </a:p>
          <a:p>
            <a:pPr lvl="1">
              <a:buFont typeface="Wingdings" charset="0"/>
              <a:buChar char="Ø"/>
            </a:pPr>
            <a:r>
              <a:rPr lang="en-US" sz="2200" dirty="0" smtClean="0"/>
              <a:t>Forecaster feedback/examples are available:</a:t>
            </a:r>
          </a:p>
          <a:p>
            <a:pPr marL="457200" lvl="1" indent="0"/>
            <a:r>
              <a:rPr lang="en-US" sz="2200" b="1" dirty="0"/>
              <a:t>http://</a:t>
            </a:r>
            <a:r>
              <a:rPr lang="en-US" sz="2200" b="1" dirty="0" err="1"/>
              <a:t>goesrawt.blogspot.com</a:t>
            </a:r>
            <a:r>
              <a:rPr lang="en-US" sz="2200" b="1" dirty="0"/>
              <a:t>/</a:t>
            </a:r>
          </a:p>
          <a:p>
            <a:pPr marL="457200" lvl="1" indent="0"/>
            <a:endParaRPr lang="en-US" sz="2200" b="1" dirty="0" smtClean="0"/>
          </a:p>
          <a:p>
            <a:pPr eaLnBrk="1" hangingPunct="1">
              <a:spcBef>
                <a:spcPts val="1200"/>
              </a:spcBef>
            </a:pPr>
            <a:endParaRPr lang="en-US" sz="2200" b="1"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es14_srsor_uwctc_aug2120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5600" y="14060"/>
            <a:ext cx="8396288" cy="4721454"/>
          </a:xfrm>
          <a:prstGeom prst="rect">
            <a:avLst/>
          </a:prstGeom>
        </p:spPr>
      </p:pic>
      <p:sp>
        <p:nvSpPr>
          <p:cNvPr id="5" name="TextBox 4"/>
          <p:cNvSpPr txBox="1"/>
          <p:nvPr/>
        </p:nvSpPr>
        <p:spPr>
          <a:xfrm>
            <a:off x="-76200" y="5058168"/>
            <a:ext cx="9613900" cy="984885"/>
          </a:xfrm>
          <a:prstGeom prst="rect">
            <a:avLst/>
          </a:prstGeom>
          <a:noFill/>
        </p:spPr>
        <p:txBody>
          <a:bodyPr wrap="square" rtlCol="0">
            <a:spAutoFit/>
          </a:bodyPr>
          <a:lstStyle/>
          <a:p>
            <a:pPr algn="ctr"/>
            <a:r>
              <a:rPr lang="en-US" sz="1600" b="1" u="sng" dirty="0" smtClean="0"/>
              <a:t>UW-Cloud Top Cooling algorithm output - using 1-minute GOES-14 data:</a:t>
            </a:r>
          </a:p>
          <a:p>
            <a:pPr marL="285750" indent="-285750">
              <a:buFont typeface="Arial"/>
              <a:buChar char="•"/>
            </a:pPr>
            <a:r>
              <a:rPr lang="en-US" sz="1400" b="1" dirty="0" smtClean="0"/>
              <a:t>UW-CTC signal begins sooner using 1-minute data versus GOES-E routine operations (RO) scanning</a:t>
            </a:r>
          </a:p>
          <a:p>
            <a:pPr marL="285750" indent="-285750">
              <a:buFont typeface="Arial"/>
              <a:buChar char="•"/>
            </a:pPr>
            <a:r>
              <a:rPr lang="en-US" sz="1400" b="1" dirty="0" smtClean="0"/>
              <a:t>Most intense UW-CTC signal is always captured using 1-minute data compared to GOES-E RO</a:t>
            </a:r>
          </a:p>
          <a:p>
            <a:pPr marL="285750" indent="-285750">
              <a:buFont typeface="Arial"/>
              <a:buChar char="•"/>
            </a:pPr>
            <a:r>
              <a:rPr lang="en-US" sz="1400" b="1" dirty="0" smtClean="0"/>
              <a:t>Near-real time processing kept up with 1-minute GOES-14 data rates</a:t>
            </a:r>
            <a:endParaRPr lang="en-US" sz="1400" b="1" dirty="0"/>
          </a:p>
        </p:txBody>
      </p:sp>
      <p:sp>
        <p:nvSpPr>
          <p:cNvPr id="7" name="TextBox 6"/>
          <p:cNvSpPr txBox="1"/>
          <p:nvPr/>
        </p:nvSpPr>
        <p:spPr>
          <a:xfrm>
            <a:off x="381000" y="4708071"/>
            <a:ext cx="10452100" cy="369332"/>
          </a:xfrm>
          <a:prstGeom prst="rect">
            <a:avLst/>
          </a:prstGeom>
          <a:noFill/>
        </p:spPr>
        <p:txBody>
          <a:bodyPr wrap="square" rtlCol="0">
            <a:spAutoFit/>
          </a:bodyPr>
          <a:lstStyle/>
          <a:p>
            <a:r>
              <a:rPr lang="en-US" sz="1800" b="1" dirty="0" smtClean="0"/>
              <a:t>GOES-14 SRSOR (1-minute data)          GOES-14 (using routine GOES-E times)</a:t>
            </a:r>
            <a:endParaRPr lang="en-US" sz="1800" b="1" dirty="0"/>
          </a:p>
        </p:txBody>
      </p:sp>
    </p:spTree>
    <p:extLst>
      <p:ext uri="{BB962C8B-B14F-4D97-AF65-F5344CB8AC3E}">
        <p14:creationId xmlns:p14="http://schemas.microsoft.com/office/powerpoint/2010/main" val="29273116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a:xfrm>
            <a:off x="685800" y="66675"/>
            <a:ext cx="7442200" cy="481013"/>
          </a:xfrm>
        </p:spPr>
        <p:txBody>
          <a:bodyPr/>
          <a:lstStyle/>
          <a:p>
            <a:pPr eaLnBrk="1" hangingPunct="1"/>
            <a:r>
              <a:rPr lang="en-US" sz="3000" dirty="0">
                <a:latin typeface="Calibri" charset="0"/>
                <a:ea typeface="ＭＳ Ｐゴシック" charset="0"/>
                <a:cs typeface="ＭＳ Ｐゴシック" charset="0"/>
              </a:rPr>
              <a:t>3) NWS </a:t>
            </a:r>
            <a:r>
              <a:rPr lang="en-US" sz="3000" dirty="0" smtClean="0">
                <a:latin typeface="Calibri" charset="0"/>
                <a:ea typeface="ＭＳ Ｐゴシック" charset="0"/>
                <a:cs typeface="ＭＳ Ｐゴシック" charset="0"/>
              </a:rPr>
              <a:t>Operations </a:t>
            </a:r>
            <a:r>
              <a:rPr lang="en-US" sz="3000" dirty="0">
                <a:latin typeface="Calibri" charset="0"/>
                <a:ea typeface="ＭＳ Ｐゴシック" charset="0"/>
                <a:cs typeface="ＭＳ Ｐゴシック" charset="0"/>
              </a:rPr>
              <a:t>PG and WFO Interactions</a:t>
            </a:r>
          </a:p>
        </p:txBody>
      </p:sp>
      <p:sp>
        <p:nvSpPr>
          <p:cNvPr id="3074" name="Content Placeholder 2"/>
          <p:cNvSpPr>
            <a:spLocks noGrp="1"/>
          </p:cNvSpPr>
          <p:nvPr>
            <p:ph idx="1"/>
          </p:nvPr>
        </p:nvSpPr>
        <p:spPr>
          <a:xfrm>
            <a:off x="152400" y="665163"/>
            <a:ext cx="8991600" cy="5705475"/>
          </a:xfrm>
        </p:spPr>
        <p:txBody>
          <a:bodyPr/>
          <a:lstStyle/>
          <a:p>
            <a:pPr marL="0" indent="0" eaLnBrk="1" hangingPunct="1">
              <a:spcBef>
                <a:spcPts val="1200"/>
              </a:spcBef>
              <a:buFont typeface="Arial" charset="0"/>
              <a:buNone/>
            </a:pPr>
            <a:r>
              <a:rPr lang="en-US" sz="2200" b="1" dirty="0">
                <a:latin typeface="Arial" charset="0"/>
                <a:ea typeface="ＭＳ Ｐゴシック" charset="0"/>
                <a:cs typeface="Arial" charset="0"/>
              </a:rPr>
              <a:t>Satellite Liaison: Chad </a:t>
            </a:r>
            <a:r>
              <a:rPr lang="en-US" sz="2200" b="1" dirty="0" err="1">
                <a:latin typeface="Arial" charset="0"/>
                <a:ea typeface="ＭＳ Ｐゴシック" charset="0"/>
                <a:cs typeface="Arial" charset="0"/>
              </a:rPr>
              <a:t>Gravelle</a:t>
            </a:r>
            <a:endParaRPr lang="en-US" sz="2200" b="1" dirty="0">
              <a:latin typeface="Arial" charset="0"/>
              <a:ea typeface="ＭＳ Ｐゴシック" charset="0"/>
              <a:cs typeface="Arial" charset="0"/>
            </a:endParaRPr>
          </a:p>
          <a:p>
            <a:pPr marL="0" indent="0" eaLnBrk="1" hangingPunct="1">
              <a:spcBef>
                <a:spcPts val="1200"/>
              </a:spcBef>
            </a:pPr>
            <a:r>
              <a:rPr lang="en-US" sz="1800" b="1" dirty="0" smtClean="0">
                <a:latin typeface="Arial" charset="0"/>
                <a:ea typeface="ＭＳ Ｐゴシック" charset="0"/>
                <a:cs typeface="Arial" charset="0"/>
              </a:rPr>
              <a:t> Continued </a:t>
            </a:r>
            <a:r>
              <a:rPr lang="en-US" sz="1800" b="1" dirty="0">
                <a:latin typeface="Arial" charset="0"/>
                <a:ea typeface="ＭＳ Ｐゴシック" charset="0"/>
                <a:cs typeface="Arial" charset="0"/>
              </a:rPr>
              <a:t>coordination of GOES-R Fog/Low Stratus products into operations (West Coast evaluation </a:t>
            </a:r>
            <a:r>
              <a:rPr lang="en-US" sz="1800" b="1" dirty="0" smtClean="0">
                <a:latin typeface="Arial" charset="0"/>
                <a:ea typeface="ＭＳ Ｐゴシック" charset="0"/>
                <a:cs typeface="Arial" charset="0"/>
              </a:rPr>
              <a:t>began in May with </a:t>
            </a:r>
            <a:r>
              <a:rPr lang="en-US" sz="1800" b="1" dirty="0">
                <a:latin typeface="Arial" charset="0"/>
                <a:ea typeface="ＭＳ Ｐゴシック" charset="0"/>
                <a:cs typeface="Arial" charset="0"/>
              </a:rPr>
              <a:t>SEW, EKA, LOX, </a:t>
            </a:r>
            <a:r>
              <a:rPr lang="en-US" sz="1800" b="1" dirty="0" smtClean="0">
                <a:latin typeface="Arial" charset="0"/>
                <a:ea typeface="ＭＳ Ｐゴシック" charset="0"/>
                <a:cs typeface="Arial" charset="0"/>
              </a:rPr>
              <a:t>and MTR</a:t>
            </a:r>
            <a:r>
              <a:rPr lang="en-US" sz="1800" b="1" dirty="0">
                <a:latin typeface="Arial" charset="0"/>
                <a:ea typeface="ＭＳ Ｐゴシック" charset="0"/>
                <a:cs typeface="Arial" charset="0"/>
              </a:rPr>
              <a:t>).</a:t>
            </a:r>
          </a:p>
          <a:p>
            <a:pPr marL="0" indent="0" eaLnBrk="1" hangingPunct="1">
              <a:spcBef>
                <a:spcPts val="1200"/>
              </a:spcBef>
            </a:pPr>
            <a:r>
              <a:rPr lang="en-US" sz="1800" b="1" dirty="0" smtClean="0">
                <a:latin typeface="Arial" charset="0"/>
                <a:ea typeface="ＭＳ Ｐゴシック" charset="0"/>
                <a:cs typeface="Arial" charset="0"/>
              </a:rPr>
              <a:t> Convective </a:t>
            </a:r>
            <a:r>
              <a:rPr lang="en-US" sz="1800" b="1" dirty="0">
                <a:latin typeface="Arial" charset="0"/>
                <a:ea typeface="ＭＳ Ｐゴシック" charset="0"/>
                <a:cs typeface="Arial" charset="0"/>
              </a:rPr>
              <a:t>Cloud-Top Cooling (part of “convective-initiation toolbox”) evaluation with CR </a:t>
            </a:r>
            <a:r>
              <a:rPr lang="en-US" sz="1800" b="1" dirty="0" smtClean="0">
                <a:latin typeface="Arial" charset="0"/>
                <a:ea typeface="ＭＳ Ｐゴシック" charset="0"/>
                <a:cs typeface="Arial" charset="0"/>
              </a:rPr>
              <a:t>(12 WFOs) and </a:t>
            </a:r>
            <a:r>
              <a:rPr lang="en-US" sz="1800" b="1" dirty="0">
                <a:latin typeface="Arial" charset="0"/>
                <a:ea typeface="ＭＳ Ｐゴシック" charset="0"/>
                <a:cs typeface="Arial" charset="0"/>
              </a:rPr>
              <a:t>ER </a:t>
            </a:r>
            <a:r>
              <a:rPr lang="en-US" sz="1800" b="1" dirty="0" smtClean="0">
                <a:latin typeface="Arial" charset="0"/>
                <a:ea typeface="ＭＳ Ｐゴシック" charset="0"/>
                <a:cs typeface="Arial" charset="0"/>
              </a:rPr>
              <a:t>(2 WFOs) began in June, </a:t>
            </a:r>
            <a:r>
              <a:rPr lang="en-US" sz="1800" b="1" dirty="0">
                <a:latin typeface="Arial" charset="0"/>
                <a:ea typeface="ＭＳ Ｐゴシック" charset="0"/>
                <a:cs typeface="Arial" charset="0"/>
              </a:rPr>
              <a:t>intermountain West WFO evaluation </a:t>
            </a:r>
            <a:r>
              <a:rPr lang="en-US" sz="1800" b="1" dirty="0" smtClean="0">
                <a:latin typeface="Arial" charset="0"/>
                <a:ea typeface="ＭＳ Ｐゴシック" charset="0"/>
                <a:cs typeface="Arial" charset="0"/>
              </a:rPr>
              <a:t>possibly in July.</a:t>
            </a:r>
            <a:endParaRPr lang="en-US" sz="1800" b="1" dirty="0">
              <a:latin typeface="Arial" charset="0"/>
              <a:ea typeface="ＭＳ Ｐゴシック" charset="0"/>
              <a:cs typeface="Arial" charset="0"/>
            </a:endParaRPr>
          </a:p>
          <a:p>
            <a:pPr marL="0" indent="0" eaLnBrk="1" hangingPunct="1">
              <a:spcBef>
                <a:spcPts val="1200"/>
              </a:spcBef>
            </a:pPr>
            <a:r>
              <a:rPr lang="en-US" sz="1800" b="1" dirty="0" smtClean="0">
                <a:latin typeface="Arial"/>
                <a:ea typeface="ＭＳ Ｐゴシック" charset="0"/>
                <a:cs typeface="Arial"/>
              </a:rPr>
              <a:t> Assisted </a:t>
            </a:r>
            <a:r>
              <a:rPr lang="en-US" sz="1800" b="1" dirty="0">
                <a:latin typeface="Arial"/>
                <a:ea typeface="ＭＳ Ｐゴシック" charset="0"/>
                <a:cs typeface="Arial"/>
              </a:rPr>
              <a:t>in distributing VIIRS bands (including DNB) to local WFO, Monterey and </a:t>
            </a:r>
            <a:r>
              <a:rPr lang="en-US" sz="1800" b="1" dirty="0" smtClean="0">
                <a:latin typeface="Arial"/>
                <a:ea typeface="ＭＳ Ｐゴシック" charset="0"/>
                <a:cs typeface="Arial"/>
              </a:rPr>
              <a:t>Louisville, and now available to </a:t>
            </a:r>
            <a:r>
              <a:rPr lang="en-US" sz="1800" b="1" dirty="0">
                <a:latin typeface="Arial"/>
                <a:cs typeface="Arial"/>
              </a:rPr>
              <a:t>MKX, MTR, LMK, and the AK WFOs</a:t>
            </a:r>
            <a:endParaRPr lang="en-US" sz="1800" b="1" dirty="0">
              <a:latin typeface="Arial"/>
              <a:ea typeface="ＭＳ Ｐゴシック" charset="0"/>
              <a:cs typeface="Arial"/>
            </a:endParaRPr>
          </a:p>
          <a:p>
            <a:pPr marL="0" indent="0" eaLnBrk="1" hangingPunct="1">
              <a:spcBef>
                <a:spcPts val="1200"/>
              </a:spcBef>
            </a:pPr>
            <a:r>
              <a:rPr lang="en-US" sz="1800" b="1" dirty="0" smtClean="0">
                <a:latin typeface="Arial"/>
                <a:ea typeface="ＭＳ Ｐゴシック" charset="0"/>
                <a:cs typeface="Arial"/>
              </a:rPr>
              <a:t> Assisted </a:t>
            </a:r>
            <a:r>
              <a:rPr lang="en-US" sz="1800" b="1" dirty="0">
                <a:latin typeface="Arial"/>
                <a:ea typeface="ＭＳ Ｐゴシック" charset="0"/>
                <a:cs typeface="Arial"/>
              </a:rPr>
              <a:t>CRH and ERH with successful display of Fog/Low Stratus products in AWIPS 2. </a:t>
            </a:r>
          </a:p>
          <a:p>
            <a:pPr marL="0" indent="0" eaLnBrk="1" hangingPunct="1">
              <a:spcBef>
                <a:spcPts val="1200"/>
              </a:spcBef>
            </a:pPr>
            <a:r>
              <a:rPr lang="en-US" sz="1800" b="1" dirty="0" smtClean="0">
                <a:latin typeface="Arial" charset="0"/>
                <a:ea typeface="ＭＳ Ｐゴシック" charset="0"/>
                <a:cs typeface="Arial" charset="0"/>
              </a:rPr>
              <a:t> Working with </a:t>
            </a:r>
            <a:r>
              <a:rPr lang="en-US" sz="1800" b="1" dirty="0">
                <a:latin typeface="Arial" charset="0"/>
                <a:ea typeface="ＭＳ Ｐゴシック" charset="0"/>
                <a:cs typeface="Arial" charset="0"/>
              </a:rPr>
              <a:t>NWS </a:t>
            </a:r>
            <a:r>
              <a:rPr lang="en-US" sz="1800" b="1" dirty="0" smtClean="0">
                <a:latin typeface="Arial" charset="0"/>
                <a:ea typeface="ＭＳ Ｐゴシック" charset="0"/>
                <a:cs typeface="Arial" charset="0"/>
              </a:rPr>
              <a:t>Operations </a:t>
            </a:r>
            <a:r>
              <a:rPr lang="en-US" sz="1800" b="1" dirty="0">
                <a:latin typeface="Arial" charset="0"/>
                <a:ea typeface="ＭＳ Ｐゴシック" charset="0"/>
                <a:cs typeface="Arial" charset="0"/>
              </a:rPr>
              <a:t>PG regarding </a:t>
            </a:r>
            <a:r>
              <a:rPr lang="en-US" sz="1800" b="1" dirty="0" smtClean="0">
                <a:latin typeface="Arial" charset="0"/>
                <a:ea typeface="ＭＳ Ｐゴシック" charset="0"/>
                <a:cs typeface="Arial" charset="0"/>
              </a:rPr>
              <a:t>GOES-R products and and </a:t>
            </a:r>
            <a:r>
              <a:rPr lang="en-US" sz="1800" b="1" dirty="0">
                <a:latin typeface="Arial" charset="0"/>
                <a:ea typeface="ＭＳ Ｐゴシック" charset="0"/>
                <a:cs typeface="Arial" charset="0"/>
              </a:rPr>
              <a:t>how </a:t>
            </a:r>
            <a:r>
              <a:rPr lang="en-US" sz="1800" b="1" dirty="0" smtClean="0">
                <a:latin typeface="Arial" charset="0"/>
                <a:ea typeface="ＭＳ Ｐゴシック" charset="0"/>
                <a:cs typeface="Arial" charset="0"/>
              </a:rPr>
              <a:t>they relate </a:t>
            </a:r>
            <a:r>
              <a:rPr lang="en-US" sz="1800" b="1" dirty="0">
                <a:latin typeface="Arial" charset="0"/>
                <a:ea typeface="ＭＳ Ｐゴシック" charset="0"/>
                <a:cs typeface="Arial" charset="0"/>
              </a:rPr>
              <a:t>to ongoing GOES-R PG activities</a:t>
            </a:r>
            <a:r>
              <a:rPr lang="en-US" sz="1800"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0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CC39220-598E-824C-9918-F2832F911BD7}" type="slidenum">
              <a:rPr lang="en-US" sz="1200">
                <a:solidFill>
                  <a:srgbClr val="898989"/>
                </a:solidFill>
                <a:latin typeface="Calibri" charset="0"/>
              </a:rPr>
              <a:pPr eaLnBrk="1" fontAlgn="base" hangingPunct="1">
                <a:spcBef>
                  <a:spcPct val="0"/>
                </a:spcBef>
                <a:spcAft>
                  <a:spcPct val="0"/>
                </a:spcAft>
              </a:pPr>
              <a:t>6</a:t>
            </a:fld>
            <a:endParaRPr lang="en-US" sz="1200">
              <a:solidFill>
                <a:srgbClr val="898989"/>
              </a:solidFill>
              <a:latin typeface="Calibri" charset="0"/>
            </a:endParaRPr>
          </a:p>
        </p:txBody>
      </p:sp>
    </p:spTree>
    <p:extLst>
      <p:ext uri="{BB962C8B-B14F-4D97-AF65-F5344CB8AC3E}">
        <p14:creationId xmlns:p14="http://schemas.microsoft.com/office/powerpoint/2010/main" val="29881502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200" dirty="0" smtClean="0"/>
              <a:t>4)  Alaska/AAWU/High Latitude Testbed</a:t>
            </a:r>
          </a:p>
        </p:txBody>
      </p:sp>
      <p:sp>
        <p:nvSpPr>
          <p:cNvPr id="4" name="Slide Number Placeholder 3"/>
          <p:cNvSpPr>
            <a:spLocks noGrp="1"/>
          </p:cNvSpPr>
          <p:nvPr>
            <p:ph type="sldNum" sz="quarter" idx="12"/>
          </p:nvPr>
        </p:nvSpPr>
        <p:spPr/>
        <p:txBody>
          <a:bodyPr/>
          <a:lstStyle/>
          <a:p>
            <a:pPr>
              <a:defRPr/>
            </a:pPr>
            <a:fld id="{4B77781E-58F4-4D41-BA6B-84472456306B}" type="slidenum">
              <a:rPr lang="en-US">
                <a:solidFill>
                  <a:prstClr val="black">
                    <a:tint val="75000"/>
                  </a:prstClr>
                </a:solidFill>
                <a:latin typeface="Calibri"/>
              </a:rPr>
              <a:pPr>
                <a:defRPr/>
              </a:pPr>
              <a:t>7</a:t>
            </a:fld>
            <a:endParaRPr lang="en-US">
              <a:solidFill>
                <a:prstClr val="black">
                  <a:tint val="75000"/>
                </a:prstClr>
              </a:solidFill>
              <a:latin typeface="Calibri"/>
            </a:endParaRPr>
          </a:p>
        </p:txBody>
      </p:sp>
      <p:sp>
        <p:nvSpPr>
          <p:cNvPr id="20483" name="TextBox 1"/>
          <p:cNvSpPr txBox="1">
            <a:spLocks noChangeArrowheads="1"/>
          </p:cNvSpPr>
          <p:nvPr/>
        </p:nvSpPr>
        <p:spPr bwMode="auto">
          <a:xfrm>
            <a:off x="152400" y="850900"/>
            <a:ext cx="8837613"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575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200"/>
              </a:spcBef>
              <a:buFont typeface="Arial" charset="0"/>
              <a:buChar char="•"/>
            </a:pPr>
            <a:r>
              <a:rPr lang="en-US" sz="2200" b="1" dirty="0">
                <a:solidFill>
                  <a:srgbClr val="000000"/>
                </a:solidFill>
              </a:rPr>
              <a:t>Automated ash cloud alerts from AVHRR and MODIS will be provided to the VAAC and CWSU soon (training needs to be updated first).</a:t>
            </a:r>
          </a:p>
          <a:p>
            <a:pPr eaLnBrk="1" hangingPunct="1">
              <a:spcBef>
                <a:spcPts val="1200"/>
              </a:spcBef>
              <a:buFont typeface="Arial" charset="0"/>
              <a:buChar char="•"/>
            </a:pPr>
            <a:r>
              <a:rPr lang="en-US" sz="2200" b="1" dirty="0">
                <a:solidFill>
                  <a:srgbClr val="000000"/>
                </a:solidFill>
              </a:rPr>
              <a:t>VIIRS NetCDF files verified to be </a:t>
            </a:r>
            <a:r>
              <a:rPr lang="en-US" sz="2200" b="1" dirty="0" smtClean="0">
                <a:solidFill>
                  <a:srgbClr val="000000"/>
                </a:solidFill>
              </a:rPr>
              <a:t>AWIPS-II </a:t>
            </a:r>
            <a:r>
              <a:rPr lang="en-US" sz="2200" b="1" dirty="0">
                <a:solidFill>
                  <a:srgbClr val="000000"/>
                </a:solidFill>
              </a:rPr>
              <a:t>compatible</a:t>
            </a:r>
          </a:p>
          <a:p>
            <a:pPr eaLnBrk="1" hangingPunct="1">
              <a:spcBef>
                <a:spcPts val="1200"/>
              </a:spcBef>
              <a:buFont typeface="Arial" charset="0"/>
              <a:buChar char="•"/>
            </a:pPr>
            <a:r>
              <a:rPr lang="en-US" sz="2200" b="1" dirty="0">
                <a:solidFill>
                  <a:srgbClr val="000000"/>
                </a:solidFill>
              </a:rPr>
              <a:t>VIIRS </a:t>
            </a:r>
            <a:r>
              <a:rPr lang="en-US" sz="2200" b="1" dirty="0" err="1" smtClean="0">
                <a:solidFill>
                  <a:srgbClr val="000000"/>
                </a:solidFill>
              </a:rPr>
              <a:t>VISITview</a:t>
            </a:r>
            <a:r>
              <a:rPr lang="en-US" sz="2200" b="1" dirty="0" smtClean="0">
                <a:solidFill>
                  <a:srgbClr val="000000"/>
                </a:solidFill>
              </a:rPr>
              <a:t> </a:t>
            </a:r>
            <a:r>
              <a:rPr lang="en-US" sz="2200" b="1" dirty="0">
                <a:solidFill>
                  <a:srgbClr val="000000"/>
                </a:solidFill>
              </a:rPr>
              <a:t>NWS training module </a:t>
            </a:r>
            <a:r>
              <a:rPr lang="en-US" sz="2200" b="1" dirty="0" smtClean="0">
                <a:solidFill>
                  <a:srgbClr val="000000"/>
                </a:solidFill>
              </a:rPr>
              <a:t>under development</a:t>
            </a:r>
            <a:endParaRPr lang="en-US" sz="2200" b="1" dirty="0">
              <a:solidFill>
                <a:srgbClr val="000000"/>
              </a:solidFill>
            </a:endParaRPr>
          </a:p>
          <a:p>
            <a:pPr eaLnBrk="1" hangingPunct="1">
              <a:spcBef>
                <a:spcPts val="1200"/>
              </a:spcBef>
              <a:buFont typeface="Arial" charset="0"/>
              <a:buChar char="•"/>
            </a:pPr>
            <a:r>
              <a:rPr lang="en-US" sz="2200" b="1" dirty="0">
                <a:solidFill>
                  <a:srgbClr val="000000"/>
                </a:solidFill>
              </a:rPr>
              <a:t>Polar2grid tool </a:t>
            </a:r>
            <a:r>
              <a:rPr lang="en-US" sz="2200" b="1" dirty="0" smtClean="0">
                <a:solidFill>
                  <a:srgbClr val="000000"/>
                </a:solidFill>
              </a:rPr>
              <a:t>expansion for GEOCAT AK/CONUS nearly complete—real-time testing beginning soon</a:t>
            </a:r>
            <a:endParaRPr lang="en-US" sz="2200" b="1" dirty="0">
              <a:solidFill>
                <a:srgbClr val="000000"/>
              </a:solidFill>
            </a:endParaRPr>
          </a:p>
          <a:p>
            <a:pPr eaLnBrk="1" hangingPunct="1">
              <a:spcBef>
                <a:spcPts val="1200"/>
              </a:spcBef>
              <a:buFont typeface="Arial" charset="0"/>
              <a:buChar char="•"/>
            </a:pPr>
            <a:r>
              <a:rPr lang="en-US" sz="2200" b="1" dirty="0" smtClean="0">
                <a:solidFill>
                  <a:srgbClr val="000000"/>
                </a:solidFill>
              </a:rPr>
              <a:t>Participated in OCONUS </a:t>
            </a:r>
            <a:r>
              <a:rPr lang="en-US" sz="2200" b="1" dirty="0">
                <a:solidFill>
                  <a:srgbClr val="000000"/>
                </a:solidFill>
              </a:rPr>
              <a:t>meeting 17-21 June </a:t>
            </a:r>
            <a:r>
              <a:rPr lang="en-US" sz="2200" b="1" dirty="0" smtClean="0">
                <a:solidFill>
                  <a:srgbClr val="000000"/>
                </a:solidFill>
              </a:rPr>
              <a:t>2013:</a:t>
            </a:r>
            <a:endParaRPr lang="en-US" sz="2200" b="1" dirty="0">
              <a:solidFill>
                <a:srgbClr val="000000"/>
              </a:solidFill>
            </a:endParaRPr>
          </a:p>
          <a:p>
            <a:pPr lvl="1" eaLnBrk="1" hangingPunct="1">
              <a:spcBef>
                <a:spcPts val="1200"/>
              </a:spcBef>
              <a:buFont typeface="Wingdings" charset="0"/>
              <a:buChar char="Ø"/>
            </a:pPr>
            <a:r>
              <a:rPr lang="en-US" sz="2200" b="1" dirty="0">
                <a:solidFill>
                  <a:srgbClr val="000000"/>
                </a:solidFill>
              </a:rPr>
              <a:t>CIMSS:  Wayne Feltz, Jordan Gerth, Ralph Petersen, Liam </a:t>
            </a:r>
            <a:r>
              <a:rPr lang="en-US" sz="2200" b="1" dirty="0" err="1" smtClean="0">
                <a:solidFill>
                  <a:srgbClr val="000000"/>
                </a:solidFill>
              </a:rPr>
              <a:t>Gumley</a:t>
            </a:r>
            <a:r>
              <a:rPr lang="en-US" sz="2200" b="1" dirty="0" smtClean="0">
                <a:solidFill>
                  <a:srgbClr val="000000"/>
                </a:solidFill>
              </a:rPr>
              <a:t> </a:t>
            </a:r>
          </a:p>
          <a:p>
            <a:pPr lvl="1" eaLnBrk="1" hangingPunct="1">
              <a:spcBef>
                <a:spcPts val="1200"/>
              </a:spcBef>
              <a:buFont typeface="Wingdings" charset="0"/>
              <a:buChar char="Ø"/>
            </a:pPr>
            <a:r>
              <a:rPr lang="en-US" sz="2200" b="1" dirty="0" smtClean="0">
                <a:solidFill>
                  <a:srgbClr val="000000"/>
                </a:solidFill>
              </a:rPr>
              <a:t>NOAA ASPB</a:t>
            </a:r>
            <a:r>
              <a:rPr lang="en-US" sz="2200" b="1" dirty="0">
                <a:solidFill>
                  <a:srgbClr val="000000"/>
                </a:solidFill>
              </a:rPr>
              <a:t>:  Jeff Key and Mike Pavolonis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5) Pacific Region/Hawaii Demonstrations</a:t>
            </a:r>
          </a:p>
        </p:txBody>
      </p:sp>
      <p:sp>
        <p:nvSpPr>
          <p:cNvPr id="3" name="Content Placeholder 2"/>
          <p:cNvSpPr>
            <a:spLocks noGrp="1"/>
          </p:cNvSpPr>
          <p:nvPr>
            <p:ph idx="1"/>
          </p:nvPr>
        </p:nvSpPr>
        <p:spPr>
          <a:xfrm>
            <a:off x="457200" y="825023"/>
            <a:ext cx="8229600" cy="5601468"/>
          </a:xfrm>
        </p:spPr>
        <p:txBody>
          <a:bodyPr>
            <a:normAutofit fontScale="70000" lnSpcReduction="20000"/>
          </a:bodyPr>
          <a:lstStyle/>
          <a:p>
            <a:pPr>
              <a:spcBef>
                <a:spcPts val="1200"/>
              </a:spcBef>
              <a:defRPr/>
            </a:pPr>
            <a:r>
              <a:rPr lang="en-US" dirty="0" smtClean="0">
                <a:solidFill>
                  <a:srgbClr val="000000"/>
                </a:solidFill>
                <a:ea typeface="Arial" pitchFamily="84" charset="0"/>
                <a:cs typeface="Arial" pitchFamily="84" charset="0"/>
              </a:rPr>
              <a:t>Liam </a:t>
            </a:r>
            <a:r>
              <a:rPr lang="en-US" dirty="0" err="1" smtClean="0">
                <a:solidFill>
                  <a:srgbClr val="000000"/>
                </a:solidFill>
                <a:ea typeface="Arial" pitchFamily="84" charset="0"/>
                <a:cs typeface="Arial" pitchFamily="84" charset="0"/>
              </a:rPr>
              <a:t>Gumley</a:t>
            </a:r>
            <a:r>
              <a:rPr lang="en-US" dirty="0" smtClean="0">
                <a:solidFill>
                  <a:srgbClr val="000000"/>
                </a:solidFill>
                <a:ea typeface="Arial" pitchFamily="84" charset="0"/>
                <a:cs typeface="Arial" pitchFamily="84" charset="0"/>
              </a:rPr>
              <a:t>, Kathy </a:t>
            </a:r>
            <a:r>
              <a:rPr lang="en-US" dirty="0" err="1" smtClean="0">
                <a:solidFill>
                  <a:srgbClr val="000000"/>
                </a:solidFill>
                <a:ea typeface="Arial" pitchFamily="84" charset="0"/>
                <a:cs typeface="Arial" pitchFamily="84" charset="0"/>
              </a:rPr>
              <a:t>Strabala</a:t>
            </a:r>
            <a:r>
              <a:rPr lang="en-US" dirty="0">
                <a:solidFill>
                  <a:srgbClr val="000000"/>
                </a:solidFill>
                <a:ea typeface="Arial" pitchFamily="84" charset="0"/>
                <a:cs typeface="Arial" pitchFamily="84" charset="0"/>
              </a:rPr>
              <a:t> </a:t>
            </a:r>
            <a:r>
              <a:rPr lang="en-US" dirty="0" smtClean="0">
                <a:solidFill>
                  <a:srgbClr val="000000"/>
                </a:solidFill>
                <a:ea typeface="Arial" pitchFamily="84" charset="0"/>
                <a:cs typeface="Arial" pitchFamily="84" charset="0"/>
              </a:rPr>
              <a:t>and Jordan </a:t>
            </a:r>
            <a:r>
              <a:rPr lang="en-US" dirty="0" err="1" smtClean="0">
                <a:solidFill>
                  <a:srgbClr val="000000"/>
                </a:solidFill>
                <a:ea typeface="Arial" pitchFamily="84" charset="0"/>
                <a:cs typeface="Arial" pitchFamily="84" charset="0"/>
              </a:rPr>
              <a:t>Gerth</a:t>
            </a:r>
            <a:r>
              <a:rPr lang="en-US" dirty="0" smtClean="0">
                <a:solidFill>
                  <a:srgbClr val="000000"/>
                </a:solidFill>
                <a:ea typeface="Arial" pitchFamily="84" charset="0"/>
                <a:cs typeface="Arial" pitchFamily="84" charset="0"/>
              </a:rPr>
              <a:t> taught a MODIS/VIIRS Direct Broadcast Application workshop at the University of Hawaii - </a:t>
            </a:r>
            <a:r>
              <a:rPr lang="en-US" dirty="0" err="1" smtClean="0">
                <a:solidFill>
                  <a:srgbClr val="000000"/>
                </a:solidFill>
                <a:ea typeface="Arial" pitchFamily="84" charset="0"/>
                <a:cs typeface="Arial" pitchFamily="84" charset="0"/>
              </a:rPr>
              <a:t>Manoa</a:t>
            </a:r>
            <a:r>
              <a:rPr lang="en-US" dirty="0" smtClean="0">
                <a:solidFill>
                  <a:srgbClr val="000000"/>
                </a:solidFill>
                <a:ea typeface="Arial" pitchFamily="84" charset="0"/>
                <a:cs typeface="Arial" pitchFamily="84" charset="0"/>
              </a:rPr>
              <a:t> Campus on 20-23 August 2013.</a:t>
            </a:r>
          </a:p>
          <a:p>
            <a:pPr>
              <a:spcBef>
                <a:spcPts val="1200"/>
              </a:spcBef>
              <a:buFont typeface="Arial" pitchFamily="84" charset="0"/>
              <a:buChar char="•"/>
              <a:defRPr/>
            </a:pPr>
            <a:r>
              <a:rPr lang="en-US" dirty="0" smtClean="0">
                <a:solidFill>
                  <a:srgbClr val="000000"/>
                </a:solidFill>
                <a:ea typeface="Arial" pitchFamily="84" charset="0"/>
                <a:cs typeface="Arial" pitchFamily="84" charset="0"/>
              </a:rPr>
              <a:t>20+ students attended, including NWS and JTWC personnel as well as UH graduate students</a:t>
            </a:r>
          </a:p>
          <a:p>
            <a:pPr>
              <a:spcBef>
                <a:spcPts val="1200"/>
              </a:spcBef>
              <a:buFont typeface="Arial" pitchFamily="84" charset="0"/>
              <a:buChar char="•"/>
              <a:defRPr/>
            </a:pPr>
            <a:r>
              <a:rPr lang="en-US" dirty="0" smtClean="0">
                <a:solidFill>
                  <a:srgbClr val="000000"/>
                </a:solidFill>
                <a:ea typeface="Arial" pitchFamily="84" charset="0"/>
                <a:cs typeface="Arial" pitchFamily="84" charset="0"/>
              </a:rPr>
              <a:t>Course consisted of morning lectures and hands-on afternoon labs, culminating in student presentations on the last day</a:t>
            </a:r>
          </a:p>
          <a:p>
            <a:pPr>
              <a:spcBef>
                <a:spcPts val="1200"/>
              </a:spcBef>
              <a:buFont typeface="Arial" pitchFamily="84" charset="0"/>
              <a:buChar char="•"/>
              <a:defRPr/>
            </a:pPr>
            <a:r>
              <a:rPr lang="en-US" dirty="0" smtClean="0">
                <a:solidFill>
                  <a:srgbClr val="000000"/>
                </a:solidFill>
                <a:ea typeface="Arial" pitchFamily="84" charset="0"/>
                <a:cs typeface="Arial" pitchFamily="84" charset="0"/>
              </a:rPr>
              <a:t>Goal of the course were to:</a:t>
            </a:r>
          </a:p>
          <a:p>
            <a:pPr lvl="1">
              <a:spcBef>
                <a:spcPts val="1200"/>
              </a:spcBef>
              <a:buFont typeface="Arial" pitchFamily="84" charset="0"/>
              <a:buChar char="•"/>
              <a:defRPr/>
            </a:pPr>
            <a:r>
              <a:rPr lang="en-US" dirty="0" smtClean="0">
                <a:solidFill>
                  <a:srgbClr val="000000"/>
                </a:solidFill>
                <a:ea typeface="Arial" pitchFamily="84" charset="0"/>
                <a:cs typeface="Arial" pitchFamily="84" charset="0"/>
              </a:rPr>
              <a:t>Make users aware of the products that are available using the MODIS/VIIRS direct broadcast data from the NOAA HCC antenna</a:t>
            </a:r>
          </a:p>
          <a:p>
            <a:pPr lvl="1">
              <a:spcBef>
                <a:spcPts val="1200"/>
              </a:spcBef>
              <a:buFont typeface="Arial" pitchFamily="84" charset="0"/>
              <a:buChar char="•"/>
              <a:defRPr/>
            </a:pPr>
            <a:r>
              <a:rPr lang="en-US" dirty="0" smtClean="0">
                <a:solidFill>
                  <a:srgbClr val="000000"/>
                </a:solidFill>
                <a:ea typeface="Arial" pitchFamily="84" charset="0"/>
                <a:cs typeface="Arial" pitchFamily="84" charset="0"/>
              </a:rPr>
              <a:t>Teach users about the instruments, spectral bands, and principles of remote sensing</a:t>
            </a:r>
          </a:p>
          <a:p>
            <a:pPr lvl="1">
              <a:spcBef>
                <a:spcPts val="1200"/>
              </a:spcBef>
              <a:buFont typeface="Arial" pitchFamily="84" charset="0"/>
              <a:buChar char="•"/>
              <a:defRPr/>
            </a:pPr>
            <a:r>
              <a:rPr lang="en-US" dirty="0" smtClean="0">
                <a:solidFill>
                  <a:srgbClr val="000000"/>
                </a:solidFill>
                <a:ea typeface="Arial" pitchFamily="84" charset="0"/>
                <a:cs typeface="Arial" pitchFamily="84" charset="0"/>
              </a:rPr>
              <a:t>Give examples of specific MODIS and VIIRS Hawaii environmental applications</a:t>
            </a:r>
          </a:p>
          <a:p>
            <a:pPr lvl="1">
              <a:spcBef>
                <a:spcPts val="1200"/>
              </a:spcBef>
              <a:buFont typeface="Arial" pitchFamily="84" charset="0"/>
              <a:buChar char="•"/>
              <a:defRPr/>
            </a:pPr>
            <a:r>
              <a:rPr lang="en-US" dirty="0" smtClean="0">
                <a:solidFill>
                  <a:srgbClr val="000000"/>
                </a:solidFill>
                <a:ea typeface="Arial" pitchFamily="84" charset="0"/>
                <a:cs typeface="Arial" pitchFamily="84" charset="0"/>
              </a:rPr>
              <a:t>Foster the use of satellite data for local real-time applications</a:t>
            </a:r>
          </a:p>
          <a:p>
            <a:pPr>
              <a:spcBef>
                <a:spcPts val="1200"/>
              </a:spcBef>
              <a:buFont typeface="Arial" pitchFamily="84" charset="0"/>
              <a:buChar char="•"/>
              <a:defRPr/>
            </a:pPr>
            <a:endParaRPr lang="en-US" dirty="0" smtClean="0">
              <a:solidFill>
                <a:srgbClr val="000000"/>
              </a:solidFill>
              <a:ea typeface="Arial" pitchFamily="84" charset="0"/>
              <a:cs typeface="Arial" pitchFamily="84" charset="0"/>
            </a:endParaRPr>
          </a:p>
          <a:p>
            <a:pPr>
              <a:spcBef>
                <a:spcPts val="1200"/>
              </a:spcBef>
              <a:buFont typeface="Arial" pitchFamily="84" charset="0"/>
              <a:buChar char="•"/>
              <a:defRPr/>
            </a:pPr>
            <a:endParaRPr lang="en-US" dirty="0" smtClean="0">
              <a:solidFill>
                <a:srgbClr val="000000"/>
              </a:solidFill>
              <a:ea typeface="Arial" pitchFamily="84" charset="0"/>
              <a:cs typeface="Arial" pitchFamily="84" charset="0"/>
            </a:endParaRPr>
          </a:p>
          <a:p>
            <a:pPr>
              <a:spcBef>
                <a:spcPts val="1200"/>
              </a:spcBef>
              <a:buFont typeface="Arial" pitchFamily="84" charset="0"/>
              <a:buChar char="•"/>
              <a:defRPr/>
            </a:pPr>
            <a:endParaRPr lang="en-US" dirty="0">
              <a:solidFill>
                <a:srgbClr val="000000"/>
              </a:solidFill>
              <a:ea typeface="Arial" pitchFamily="84" charset="0"/>
              <a:cs typeface="Arial" pitchFamily="84" charset="0"/>
            </a:endParaRPr>
          </a:p>
        </p:txBody>
      </p:sp>
    </p:spTree>
    <p:extLst>
      <p:ext uri="{BB962C8B-B14F-4D97-AF65-F5344CB8AC3E}">
        <p14:creationId xmlns:p14="http://schemas.microsoft.com/office/powerpoint/2010/main" val="12944924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5) Pacific Region/Hawaii Demonstrations</a:t>
            </a:r>
          </a:p>
        </p:txBody>
      </p:sp>
      <p:pic>
        <p:nvPicPr>
          <p:cNvPr id="4" name="Content Placeholder 3" descr="IMG_1388.JPG"/>
          <p:cNvPicPr>
            <a:picLocks noGrp="1" noChangeAspect="1"/>
          </p:cNvPicPr>
          <p:nvPr>
            <p:ph idx="1"/>
          </p:nvPr>
        </p:nvPicPr>
        <p:blipFill>
          <a:blip r:embed="rId2">
            <a:extLst>
              <a:ext uri="{28A0092B-C50C-407E-A947-70E740481C1C}">
                <a14:useLocalDpi xmlns:a14="http://schemas.microsoft.com/office/drawing/2010/main" val="0"/>
              </a:ext>
            </a:extLst>
          </a:blip>
          <a:srcRect t="1132" b="1132"/>
          <a:stretch>
            <a:fillRect/>
          </a:stretch>
        </p:blipFill>
        <p:spPr>
          <a:xfrm>
            <a:off x="1244600" y="736632"/>
            <a:ext cx="6732214" cy="4934879"/>
          </a:xfrm>
        </p:spPr>
      </p:pic>
      <p:sp>
        <p:nvSpPr>
          <p:cNvPr id="5" name="TextBox 4"/>
          <p:cNvSpPr txBox="1"/>
          <p:nvPr/>
        </p:nvSpPr>
        <p:spPr>
          <a:xfrm>
            <a:off x="1369023" y="5584664"/>
            <a:ext cx="6891650" cy="830997"/>
          </a:xfrm>
          <a:prstGeom prst="rect">
            <a:avLst/>
          </a:prstGeom>
          <a:noFill/>
        </p:spPr>
        <p:txBody>
          <a:bodyPr wrap="square" rtlCol="0">
            <a:spAutoFit/>
          </a:bodyPr>
          <a:lstStyle/>
          <a:p>
            <a:r>
              <a:rPr lang="en-US" sz="2400" b="1" dirty="0" smtClean="0"/>
              <a:t>Students working on a lab during the Hawaii VIIRS/MODIS direct broadcast application workshop.</a:t>
            </a:r>
            <a:endParaRPr lang="en-US" sz="2400" b="1" dirty="0"/>
          </a:p>
        </p:txBody>
      </p:sp>
    </p:spTree>
    <p:extLst>
      <p:ext uri="{BB962C8B-B14F-4D97-AF65-F5344CB8AC3E}">
        <p14:creationId xmlns:p14="http://schemas.microsoft.com/office/powerpoint/2010/main" val="19214210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45309</TotalTime>
  <Words>2336</Words>
  <Application>Microsoft Macintosh PowerPoint</Application>
  <PresentationFormat>On-screen Show (4:3)</PresentationFormat>
  <Paragraphs>235</Paragraphs>
  <Slides>30</Slides>
  <Notes>12</Notes>
  <HiddenSlides>1</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Satellite Proving Ground @ CIMSS/ASPB</vt:lpstr>
      <vt:lpstr>1)  Hazardous Weather Testbed and SPC, Norman OK</vt:lpstr>
      <vt:lpstr>2)  AWC Testbed Satellite Proving Ground </vt:lpstr>
      <vt:lpstr>PowerPoint Presentation</vt:lpstr>
      <vt:lpstr>3) NWS Operations PG and WFO Interactions</vt:lpstr>
      <vt:lpstr>4)  Alaska/AAWU/High Latitude Testbed</vt:lpstr>
      <vt:lpstr>5) Pacific Region/Hawaii Demonstrations</vt:lpstr>
      <vt:lpstr>5) Pacific Region/Hawaii Demonstrations</vt:lpstr>
      <vt:lpstr>5) Pacific Region/Hawaii Demonstrations</vt:lpstr>
      <vt:lpstr>Tropical Storm Flossie</vt:lpstr>
      <vt:lpstr>Tropical Storm Flossie</vt:lpstr>
      <vt:lpstr>6) Satellite Proving Ground for Marine, Precipitation, and Hazardous Weather Applications </vt:lpstr>
      <vt:lpstr>7)  NHC Proving Ground</vt:lpstr>
      <vt:lpstr>7)  NHC Proving Ground</vt:lpstr>
      <vt:lpstr>7A -- GOES-R Proxy Support to HS3</vt:lpstr>
      <vt:lpstr>7A -- GOES-R Proxy Support to HS3</vt:lpstr>
      <vt:lpstr>8)  NWS WFO Demonstrations</vt:lpstr>
      <vt:lpstr>PowerPoint Presentation</vt:lpstr>
      <vt:lpstr>PowerPoint Presentation</vt:lpstr>
      <vt:lpstr>PowerPoint Presentation</vt:lpstr>
      <vt:lpstr>PowerPoint Presentation</vt:lpstr>
      <vt:lpstr>PowerPoint Presentation</vt:lpstr>
      <vt:lpstr>CIMSS AWIPS II Update</vt:lpstr>
      <vt:lpstr>PowerPoint Presentation</vt:lpstr>
      <vt:lpstr>PowerPoint Presentation</vt:lpstr>
      <vt:lpstr>Training @ CIMSS/ASPB</vt:lpstr>
      <vt:lpstr>PowerPoint Presentation</vt:lpstr>
      <vt:lpstr>Other Conferences/Meetings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Proving Ground</dc:title>
  <dc:creator>George Tuggle</dc:creator>
  <cp:lastModifiedBy>Justin Sieglaff</cp:lastModifiedBy>
  <cp:revision>260</cp:revision>
  <dcterms:created xsi:type="dcterms:W3CDTF">2011-10-17T19:33:47Z</dcterms:created>
  <dcterms:modified xsi:type="dcterms:W3CDTF">2013-09-09T15:18:53Z</dcterms:modified>
</cp:coreProperties>
</file>