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14" r:id="rId4"/>
    <p:sldMasterId id="2147483728" r:id="rId5"/>
    <p:sldMasterId id="2147483782" r:id="rId6"/>
  </p:sldMasterIdLst>
  <p:notesMasterIdLst>
    <p:notesMasterId r:id="rId65"/>
  </p:notesMasterIdLst>
  <p:sldIdLst>
    <p:sldId id="257" r:id="rId7"/>
    <p:sldId id="258" r:id="rId8"/>
    <p:sldId id="274" r:id="rId9"/>
    <p:sldId id="259" r:id="rId10"/>
    <p:sldId id="277" r:id="rId11"/>
    <p:sldId id="372" r:id="rId12"/>
    <p:sldId id="373" r:id="rId13"/>
    <p:sldId id="374" r:id="rId14"/>
    <p:sldId id="375" r:id="rId15"/>
    <p:sldId id="278" r:id="rId16"/>
    <p:sldId id="368" r:id="rId17"/>
    <p:sldId id="364" r:id="rId18"/>
    <p:sldId id="382" r:id="rId19"/>
    <p:sldId id="376" r:id="rId20"/>
    <p:sldId id="377" r:id="rId21"/>
    <p:sldId id="378" r:id="rId22"/>
    <p:sldId id="281" r:id="rId23"/>
    <p:sldId id="282" r:id="rId24"/>
    <p:sldId id="386" r:id="rId25"/>
    <p:sldId id="387"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1" r:id="rId45"/>
    <p:sldId id="344" r:id="rId46"/>
    <p:sldId id="345" r:id="rId47"/>
    <p:sldId id="320" r:id="rId48"/>
    <p:sldId id="370" r:id="rId49"/>
    <p:sldId id="371" r:id="rId50"/>
    <p:sldId id="352" r:id="rId51"/>
    <p:sldId id="362" r:id="rId52"/>
    <p:sldId id="360" r:id="rId53"/>
    <p:sldId id="342" r:id="rId54"/>
    <p:sldId id="323" r:id="rId55"/>
    <p:sldId id="327" r:id="rId56"/>
    <p:sldId id="385" r:id="rId57"/>
    <p:sldId id="326" r:id="rId58"/>
    <p:sldId id="325" r:id="rId59"/>
    <p:sldId id="328" r:id="rId60"/>
    <p:sldId id="383" r:id="rId61"/>
    <p:sldId id="384" r:id="rId62"/>
    <p:sldId id="388" r:id="rId63"/>
    <p:sldId id="38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38"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9F701-A1D8-4B56-B133-A74E001B23F5}" type="datetimeFigureOut">
              <a:rPr lang="en-US" smtClean="0"/>
              <a:t>10/4/2011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3AE03-2E6E-42E5-B2F9-5354D4BD819B}" type="slidenum">
              <a:rPr lang="en-US" smtClean="0"/>
              <a:t>‹#›</a:t>
            </a:fld>
            <a:endParaRPr lang="en-US"/>
          </a:p>
        </p:txBody>
      </p:sp>
    </p:spTree>
    <p:extLst>
      <p:ext uri="{BB962C8B-B14F-4D97-AF65-F5344CB8AC3E}">
        <p14:creationId xmlns:p14="http://schemas.microsoft.com/office/powerpoint/2010/main" val="3014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ftp://satepsanone.nesdis.noaa.gov/volcano/GOES10/g10_spie_125898_0_art_1_jzbn7k_with_copyright.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ftp://satepsanone.nesdis.noaa.gov/volcano/GOES10/g10_spie_125898_0_art_1_jzbn7k_with_copyright.pdf</a:t>
            </a:r>
          </a:p>
          <a:p>
            <a:endParaRPr lang="en-US" dirty="0" smtClean="0"/>
          </a:p>
          <a:p>
            <a:r>
              <a:rPr lang="en-US" dirty="0" smtClean="0"/>
              <a:t>Schmit, T. J., R. M. Rabin, A. S. </a:t>
            </a:r>
            <a:r>
              <a:rPr lang="en-US" dirty="0" err="1" smtClean="0"/>
              <a:t>Bachmeier</a:t>
            </a:r>
            <a:r>
              <a:rPr lang="en-US" dirty="0" smtClean="0"/>
              <a:t>, J. Li, M. M. </a:t>
            </a:r>
            <a:r>
              <a:rPr lang="en-US" dirty="0" err="1" smtClean="0"/>
              <a:t>Gunshor</a:t>
            </a:r>
            <a:r>
              <a:rPr lang="en-US" dirty="0" smtClean="0"/>
              <a:t>, H. </a:t>
            </a:r>
            <a:r>
              <a:rPr lang="en-US" dirty="0" err="1" smtClean="0"/>
              <a:t>Steigerwaldt</a:t>
            </a:r>
            <a:r>
              <a:rPr lang="en-US" dirty="0" smtClean="0"/>
              <a:t>, A. J. Schreiner, R. M. </a:t>
            </a:r>
            <a:r>
              <a:rPr lang="en-US" dirty="0" err="1" smtClean="0"/>
              <a:t>Aune</a:t>
            </a:r>
            <a:r>
              <a:rPr lang="en-US" dirty="0" smtClean="0"/>
              <a:t>, and G. S. Wade, 2009: </a:t>
            </a:r>
            <a:r>
              <a:rPr lang="en-US" dirty="0" smtClean="0">
                <a:hlinkClick r:id="rId3" tooltip="PDF of paper (2.6Mb)"/>
              </a:rPr>
              <a:t>Many uses of the geostationary operational environmental satellite-10 sounder and imager during a high inclination state</a:t>
            </a:r>
            <a:r>
              <a:rPr lang="en-US" dirty="0" smtClean="0"/>
              <a:t> (2.6Mb PDF), Journal of Applied Remote Sensing, Vol. 3, 033514. </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13</a:t>
            </a:fld>
            <a:endParaRPr lang="en-US"/>
          </a:p>
        </p:txBody>
      </p:sp>
    </p:spTree>
    <p:extLst>
      <p:ext uri="{BB962C8B-B14F-4D97-AF65-F5344CB8AC3E}">
        <p14:creationId xmlns:p14="http://schemas.microsoft.com/office/powerpoint/2010/main" val="168677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17</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18</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19</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20</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21</a:t>
            </a:fld>
            <a:endParaRPr lang="en-US"/>
          </a:p>
        </p:txBody>
      </p:sp>
    </p:spTree>
    <p:extLst>
      <p:ext uri="{BB962C8B-B14F-4D97-AF65-F5344CB8AC3E}">
        <p14:creationId xmlns:p14="http://schemas.microsoft.com/office/powerpoint/2010/main" val="1716663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D26B6A-CF30-40D9-950B-EEB9DA4A4F9C}" type="slidenum">
              <a:rPr lang="en-US" smtClean="0"/>
              <a:pPr eaLnBrk="1" hangingPunct="1"/>
              <a:t>43</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As shown in mcidas-v</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FCC16EB3-F714-4A56-A383-F2E81926CB76}" type="slidenum">
              <a:rPr lang="en-US" sz="1200">
                <a:solidFill>
                  <a:prstClr val="black"/>
                </a:solidFill>
                <a:latin typeface="Arial" charset="0"/>
                <a:ea typeface="MS PGothic" pitchFamily="34" charset="-128"/>
              </a:rPr>
              <a:pPr algn="r" defTabSz="914409" fontAlgn="base">
                <a:spcBef>
                  <a:spcPct val="0"/>
                </a:spcBef>
                <a:spcAft>
                  <a:spcPct val="0"/>
                </a:spcAft>
              </a:pPr>
              <a:t>45</a:t>
            </a:fld>
            <a:endParaRPr lang="en-US" sz="1200">
              <a:solidFill>
                <a:prstClr val="black"/>
              </a:solidFill>
              <a:latin typeface="Arial" charset="0"/>
              <a:ea typeface="MS PGothic" pitchFamily="34" charset="-128"/>
            </a:endParaRPr>
          </a:p>
        </p:txBody>
      </p:sp>
      <p:sp>
        <p:nvSpPr>
          <p:cNvPr id="7782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9DD58A-D596-4D9C-B53E-2DD30D0C32C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2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C582E58-1C63-4A27-A06E-79B355F783D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2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6AB6D9D-BA2E-4564-BA66-FA189339893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3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9CCA33E-DB23-4292-80FC-36D605C329A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31" name="Rectangle 2"/>
          <p:cNvSpPr>
            <a:spLocks noGrp="1" noRot="1" noChangeAspect="1" noChangeArrowheads="1" noTextEdit="1"/>
          </p:cNvSpPr>
          <p:nvPr>
            <p:ph type="sldImg"/>
          </p:nvPr>
        </p:nvSpPr>
        <p:spPr>
          <a:xfrm>
            <a:off x="1155700" y="692150"/>
            <a:ext cx="4554538" cy="3416300"/>
          </a:xfrm>
          <a:ln/>
        </p:spPr>
      </p:sp>
      <p:sp>
        <p:nvSpPr>
          <p:cNvPr id="7783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lnSpc>
                <a:spcPct val="90000"/>
              </a:lnSpc>
            </a:pPr>
            <a:r>
              <a:rPr lang="en-US" dirty="0"/>
              <a:t>This ABI Cloud Phase Algorithm determines the cloud top (layer that the radiometer senses) thermodynamic phase of the highest cloud layer.</a:t>
            </a:r>
          </a:p>
          <a:p>
            <a:pPr eaLnBrk="1" hangingPunct="1">
              <a:lnSpc>
                <a:spcPct val="90000"/>
              </a:lnSpc>
            </a:pPr>
            <a:endParaRPr lang="en-US" dirty="0"/>
          </a:p>
          <a:p>
            <a:pPr eaLnBrk="1" hangingPunct="1">
              <a:lnSpc>
                <a:spcPct val="90000"/>
              </a:lnSpc>
            </a:pPr>
            <a:r>
              <a:rPr lang="en-US" dirty="0"/>
              <a:t>The cloud phase output is a subset of a more detailed cloud classification produced by the GOES-R Cloud Type Algorithm</a:t>
            </a:r>
          </a:p>
          <a:p>
            <a:pPr eaLnBrk="1" hangingPunct="1">
              <a:lnSpc>
                <a:spcPct val="90000"/>
              </a:lnSpc>
              <a:buFont typeface="Symbol" pitchFamily="18" charset="2"/>
              <a:buNone/>
            </a:pPr>
            <a:endParaRPr lang="en-US" dirty="0"/>
          </a:p>
          <a:p>
            <a:pPr eaLnBrk="1" hangingPunct="1">
              <a:lnSpc>
                <a:spcPct val="90000"/>
              </a:lnSpc>
            </a:pPr>
            <a:r>
              <a:rPr lang="en-US" dirty="0"/>
              <a:t>A unique infrared cloud classification scheme is used to determine the cloud type</a:t>
            </a:r>
          </a:p>
          <a:p>
            <a:pPr eaLnBrk="1" hangingPunct="1">
              <a:lnSpc>
                <a:spcPct val="90000"/>
              </a:lnSpc>
            </a:pPr>
            <a:endParaRPr lang="en-US" dirty="0"/>
          </a:p>
          <a:p>
            <a:pPr eaLnBrk="1" hangingPunct="1"/>
            <a:r>
              <a:rPr lang="en-US" dirty="0"/>
              <a:t>ABI channels used: 10, 11, 14, and 15</a:t>
            </a:r>
          </a:p>
          <a:p>
            <a:pPr eaLnBrk="1" hangingPunct="1"/>
            <a:endParaRPr lang="en-US" dirty="0"/>
          </a:p>
          <a:p>
            <a:pPr eaLnBrk="1" hangingPunct="1"/>
            <a:r>
              <a:rPr lang="en-US" dirty="0"/>
              <a:t>Effective absorption optical depth ratios (</a:t>
            </a:r>
            <a:r>
              <a:rPr lang="en-US" dirty="0">
                <a:sym typeface="Symbol" pitchFamily="18" charset="2"/>
              </a:rPr>
              <a:t>-ratios</a:t>
            </a:r>
            <a:r>
              <a:rPr lang="en-US" dirty="0"/>
              <a:t>) are used to determine cloud type (liquid water, </a:t>
            </a:r>
            <a:r>
              <a:rPr lang="en-US" dirty="0" err="1"/>
              <a:t>supercooled</a:t>
            </a:r>
            <a:r>
              <a:rPr lang="en-US" dirty="0"/>
              <a:t> liquid water, mixed phase, opaque ice, semi-transparent ice, and multilayered clouds).</a:t>
            </a:r>
          </a:p>
          <a:p>
            <a:pPr eaLnBrk="1" hangingPunct="1"/>
            <a:endParaRPr lang="en-US" dirty="0"/>
          </a:p>
          <a:p>
            <a:pPr eaLnBrk="1" hangingPunct="1"/>
            <a:r>
              <a:rPr lang="en-US" dirty="0"/>
              <a:t>The cloud phase (liquid water, </a:t>
            </a:r>
            <a:r>
              <a:rPr lang="en-US" dirty="0" err="1"/>
              <a:t>supercooled</a:t>
            </a:r>
            <a:r>
              <a:rPr lang="en-US" dirty="0"/>
              <a:t> liquid water, mixed phase, and ice) is determined from the cloud type output (ice = opaque ice, semi-transparent ice, and multilayered clouds).</a:t>
            </a:r>
          </a:p>
          <a:p>
            <a:pPr eaLnBrk="1" hangingPunct="1">
              <a:lnSpc>
                <a:spcPct val="90000"/>
              </a:lnSpc>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b="1" dirty="0" smtClean="0">
                <a:solidFill>
                  <a:srgbClr val="F8F8F8"/>
                </a:solidFill>
              </a:rPr>
              <a:t>Will provide automated hurricane intensity estimates for tropical cyclone analysts over the GOES-R observation domain using infrared geostationary infrared window (IRW) imagery</a:t>
            </a:r>
          </a:p>
          <a:p>
            <a:pPr>
              <a:lnSpc>
                <a:spcPct val="90000"/>
              </a:lnSpc>
              <a:defRPr/>
            </a:pPr>
            <a:r>
              <a:rPr lang="en-US" sz="1800" dirty="0">
                <a:solidFill>
                  <a:srgbClr val="FFFFFF"/>
                </a:solidFill>
              </a:rPr>
              <a:t>Significant Heritage to draw from:</a:t>
            </a:r>
          </a:p>
          <a:p>
            <a:pPr>
              <a:lnSpc>
                <a:spcPct val="90000"/>
              </a:lnSpc>
              <a:buFont typeface="Arial" pitchFamily="34" charset="0"/>
              <a:buChar char="•"/>
              <a:defRPr/>
            </a:pPr>
            <a:r>
              <a:rPr lang="en-US" sz="1800" dirty="0">
                <a:solidFill>
                  <a:srgbClr val="FFFFFF"/>
                </a:solidFill>
              </a:rPr>
              <a:t> </a:t>
            </a:r>
            <a:r>
              <a:rPr lang="en-US" sz="1600" dirty="0">
                <a:solidFill>
                  <a:srgbClr val="FFFFFF"/>
                </a:solidFill>
              </a:rPr>
              <a:t>Based on </a:t>
            </a:r>
            <a:r>
              <a:rPr lang="en-US" sz="1600" dirty="0">
                <a:solidFill>
                  <a:srgbClr val="FFCC00"/>
                </a:solidFill>
              </a:rPr>
              <a:t>Subjective Dvorak “Enhanced Infrared” (EIR) Technique (SDT)</a:t>
            </a:r>
            <a:r>
              <a:rPr lang="en-US" sz="1600" dirty="0">
                <a:solidFill>
                  <a:srgbClr val="FFFFFF"/>
                </a:solidFill>
              </a:rPr>
              <a:t> developed in the 1970’s and 1980’s by NOAA/NESDIS scientist Vern Dvorak.</a:t>
            </a:r>
          </a:p>
          <a:p>
            <a:pPr>
              <a:lnSpc>
                <a:spcPct val="90000"/>
              </a:lnSpc>
              <a:buFont typeface="Arial" pitchFamily="34" charset="0"/>
              <a:buChar char="•"/>
              <a:defRPr/>
            </a:pPr>
            <a:r>
              <a:rPr lang="en-US" sz="1600" dirty="0">
                <a:solidFill>
                  <a:srgbClr val="FFFFFF"/>
                </a:solidFill>
              </a:rPr>
              <a:t> Provides e</a:t>
            </a:r>
            <a:r>
              <a:rPr lang="en-US" sz="1400" dirty="0">
                <a:solidFill>
                  <a:srgbClr val="FFFFFF"/>
                </a:solidFill>
              </a:rPr>
              <a:t>stimated hurricane intensity in oceanic regions where direct aircraft reconnaissance measurements of intensity are not available.</a:t>
            </a:r>
          </a:p>
          <a:p>
            <a:pPr>
              <a:lnSpc>
                <a:spcPct val="90000"/>
              </a:lnSpc>
              <a:buFont typeface="Arial" pitchFamily="34" charset="0"/>
              <a:buChar char="•"/>
              <a:defRPr/>
            </a:pPr>
            <a:r>
              <a:rPr lang="en-US" sz="1400" dirty="0">
                <a:solidFill>
                  <a:srgbClr val="FFFFFF"/>
                </a:solidFill>
              </a:rPr>
              <a:t> Satellite-based technique that employs image pattern recognition techniques and empirically based rules to derive an estimate of Tropical Cyclone (TC) intensity in “T numbers” which ultimately relate to surface wind speeds.</a:t>
            </a:r>
          </a:p>
          <a:p>
            <a:pPr>
              <a:defRPr/>
            </a:pPr>
            <a:endParaRPr lang="en-US" b="1" dirty="0" smtClean="0">
              <a:solidFill>
                <a:srgbClr val="F8F8F8"/>
              </a:solidFill>
            </a:endParaRPr>
          </a:p>
          <a:p>
            <a:pPr>
              <a:defRPr/>
            </a:pPr>
            <a:r>
              <a:rPr lang="en-US" dirty="0" smtClean="0"/>
              <a:t>The increased higher density winds derived from the higher resolution GOES-R ABI allows forecasters to more accurately determine the extent of the eye and gale force winds (upper winds, not ground), and improve the model forecasts of track and intensity. Example compares the winds GOES-R ABI can produce with its 2-km IR spatial resolution and 5-min refresh rate as simulated using the Weather Research and Forecast (WRF) Model compared to the current GOES-R imager with 4-km IR resolution and 15 min or longer refresh rate.</a:t>
            </a:r>
          </a:p>
          <a:p>
            <a:pPr>
              <a:defRPr/>
            </a:pPr>
            <a:endParaRPr lang="en-US" dirty="0" smtClean="0"/>
          </a:p>
          <a:p>
            <a:pPr>
              <a:defRPr/>
            </a:pPr>
            <a:r>
              <a:rPr lang="en-US" dirty="0" smtClean="0"/>
              <a:t>GOES-R improves spatial and temporal resolution thereby increasing the accuracy of storm height </a:t>
            </a:r>
            <a:r>
              <a:rPr lang="en-US" dirty="0" err="1" smtClean="0"/>
              <a:t>assigment</a:t>
            </a:r>
            <a:r>
              <a:rPr lang="en-US" dirty="0" smtClean="0"/>
              <a:t>.  GOES-R will also detect and more define eye helping to more accurately predict forward track.</a:t>
            </a:r>
          </a:p>
          <a:p>
            <a:pPr>
              <a:defRPr/>
            </a:pPr>
            <a:endParaRPr lang="en-US" dirty="0" smtClean="0"/>
          </a:p>
          <a:p>
            <a:pPr>
              <a:defRPr/>
            </a:pPr>
            <a:r>
              <a:rPr lang="en-US" b="1" i="1" dirty="0" smtClean="0">
                <a:solidFill>
                  <a:srgbClr val="FFFF00"/>
                </a:solidFill>
              </a:rPr>
              <a:t>The higher density winds derived from the GOES-R ABI allows forecasters to more accurately determine the extent of the eye and gale force winds, and will improve the model forecasts of track and intensity.</a:t>
            </a:r>
          </a:p>
          <a:p>
            <a:pPr>
              <a:defRPr/>
            </a:pPr>
            <a:endParaRPr lang="en-US" dirty="0" smtClean="0"/>
          </a:p>
          <a:p>
            <a:pPr>
              <a:defRPr/>
            </a:pPr>
            <a:endParaRPr lang="en-US" dirty="0"/>
          </a:p>
        </p:txBody>
      </p:sp>
      <p:sp>
        <p:nvSpPr>
          <p:cNvPr id="50180" name="Slide Number Placeholder 3"/>
          <p:cNvSpPr>
            <a:spLocks noGrp="1"/>
          </p:cNvSpPr>
          <p:nvPr>
            <p:ph type="sldNum" sz="quarter" idx="5"/>
          </p:nvPr>
        </p:nvSpPr>
        <p:spPr bwMode="auto">
          <a:noFill/>
          <a:ln>
            <a:miter lim="800000"/>
            <a:headEnd/>
            <a:tailEnd/>
          </a:ln>
        </p:spPr>
        <p:txBody>
          <a:bodyPr/>
          <a:lstStyle/>
          <a:p>
            <a:fld id="{260AEC5E-7676-4AD3-93E6-00596A9E4D71}" type="slidenum">
              <a:rPr lang="en-US" smtClean="0">
                <a:solidFill>
                  <a:prstClr val="black"/>
                </a:solidFill>
                <a:ea typeface="ＭＳ Ｐゴシック" pitchFamily="34" charset="-128"/>
              </a:rPr>
              <a:pPr/>
              <a:t>46</a:t>
            </a:fld>
            <a:endParaRPr lang="en-US" smtClean="0">
              <a:solidFill>
                <a:prstClr val="black"/>
              </a:solidFill>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47</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3</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49</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54</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5</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pPr/>
              <a:t>7</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pPr/>
              <a:t>8</a:t>
            </a:fld>
            <a:endParaRPr lang="en-US"/>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pPr/>
              <a:t>9</a:t>
            </a:fld>
            <a:endParaRPr lang="en-US"/>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BEEAB-B90C-43D5-8A0F-0E1F55724FC0}" type="slidenum">
              <a:rPr lang="en-US">
                <a:solidFill>
                  <a:prstClr val="black"/>
                </a:solidFill>
              </a:rPr>
              <a:pPr eaLnBrk="1" hangingPunct="1"/>
              <a:t>10</a:t>
            </a:fld>
            <a:endParaRPr lang="en-US">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From Jun Li and Chian-Yi Liu (CIMSS). Water vapor Image. Data from AWG Proxy Teams.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11</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75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07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3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1087D7-34CF-48EC-8EAB-F560F2F3A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82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55947-E2B5-47B5-A411-13586C347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AE1C7F-A01D-4A6B-91CB-E27B26370A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80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14B90-12F8-43B2-993E-6FB2A6856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799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CE5250-5245-4A1B-9A2B-481801EA8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176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739737-D6AE-482E-844E-5ACEDB7D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6DDAA-EA45-4A06-BAD0-54BF7DD8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D137D-E571-41C1-81DE-ECD142328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8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E8AA9-0CA8-4021-BB46-A678C9F15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420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9EE4-B6FE-4C7C-A9AE-D026A6F04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047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66475-106C-4E3B-8E1B-8B09FD5B9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37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83400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126440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1059030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197245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360394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269397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357113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04669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1632602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3055526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951353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116668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25762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1784488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10/4/2011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40318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10/4/2011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415356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835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10/4/2011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895905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3808681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10/4/2011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950430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10/4/2011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354397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746250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598426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400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10/4/2011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3458711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4416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994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28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205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10/4/2011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7812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10/4/2011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402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10/4/2011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659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10/4/2011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9015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10/4/2011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0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10/4/2011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084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60959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997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03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870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42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71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014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46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56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684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423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3014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688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14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7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74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6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4.png"/><Relationship Id="rId2" Type="http://schemas.openxmlformats.org/officeDocument/2006/relationships/slideLayout" Target="../slideLayouts/slideLayout36.xml"/><Relationship Id="rId16"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996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B374450-2342-4B9E-A48B-E5565E581C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413415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84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10/4/2011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4796560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157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829081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49.xml"/><Relationship Id="rId4" Type="http://schemas.openxmlformats.org/officeDocument/2006/relationships/image" Target="../media/image51.emf"/></Relationships>
</file>

<file path=ppt/slides/_rels/slide4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16.xml"/><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6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1.jpe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0" y="762000"/>
            <a:ext cx="8763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b="1" dirty="0">
                <a:solidFill>
                  <a:srgbClr val="FFFF00"/>
                </a:solidFill>
                <a:latin typeface="Arial Unicode MS" pitchFamily="34" charset="-128"/>
                <a:cs typeface="Times New Roman" pitchFamily="18" charset="0"/>
              </a:rPr>
              <a:t>The Advanced Baseline Imager (ABI) on the GOES-R series</a:t>
            </a:r>
          </a:p>
        </p:txBody>
      </p:sp>
      <p:sp>
        <p:nvSpPr>
          <p:cNvPr id="7171" name="Text Box 3"/>
          <p:cNvSpPr txBox="1">
            <a:spLocks noChangeArrowheads="1"/>
          </p:cNvSpPr>
          <p:nvPr/>
        </p:nvSpPr>
        <p:spPr bwMode="auto">
          <a:xfrm>
            <a:off x="304800" y="2240101"/>
            <a:ext cx="8686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sz="2000" b="1" dirty="0" smtClean="0">
                <a:solidFill>
                  <a:srgbClr val="FFFFFF"/>
                </a:solidFill>
                <a:latin typeface="Arial Unicode MS" pitchFamily="34" charset="-128"/>
              </a:rPr>
              <a:t>  </a:t>
            </a:r>
            <a:r>
              <a:rPr lang="en-US" sz="2000" b="1" dirty="0" smtClean="0">
                <a:solidFill>
                  <a:srgbClr val="FFFFFF"/>
                </a:solidFill>
                <a:latin typeface="Arial Unicode MS" pitchFamily="34" charset="-128"/>
              </a:rPr>
              <a:t>(</a:t>
            </a:r>
            <a:r>
              <a:rPr lang="en-US" dirty="0" smtClean="0">
                <a:solidFill>
                  <a:schemeClr val="bg1"/>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err="1">
                <a:solidFill>
                  <a:srgbClr val="FFFFFF"/>
                </a:solidFill>
                <a:latin typeface="Arial Unicode MS" pitchFamily="34" charset="-128"/>
              </a:rPr>
              <a:t>Kaba</a:t>
            </a:r>
            <a:r>
              <a:rPr lang="en-US" sz="2000" b="1" dirty="0">
                <a:solidFill>
                  <a:srgbClr val="FFFFFF"/>
                </a:solidFill>
                <a:latin typeface="Arial Unicode MS" pitchFamily="34" charset="-128"/>
              </a:rPr>
              <a:t> Bah, Mathew M. </a:t>
            </a:r>
            <a:r>
              <a:rPr lang="en-US" sz="2000" b="1" dirty="0" err="1">
                <a:solidFill>
                  <a:srgbClr val="FFFFFF"/>
                </a:solidFill>
                <a:latin typeface="Arial Unicode MS" pitchFamily="34" charset="-128"/>
              </a:rPr>
              <a:t>Gunshor</a:t>
            </a:r>
            <a:r>
              <a:rPr lang="en-US" sz="2000" b="1" dirty="0">
                <a:solidFill>
                  <a:srgbClr val="FFFFFF"/>
                </a:solidFill>
                <a:latin typeface="Arial Unicode MS" pitchFamily="34" charset="-128"/>
              </a:rPr>
              <a:t>, Jun Li, Scott Bachmeier, </a:t>
            </a:r>
            <a:r>
              <a:rPr lang="en-US" sz="2000" b="1" dirty="0" smtClean="0">
                <a:solidFill>
                  <a:srgbClr val="FFFFFF"/>
                </a:solidFill>
                <a:latin typeface="Arial Unicode MS" pitchFamily="34" charset="-128"/>
              </a:rPr>
              <a:t>Jason </a:t>
            </a:r>
            <a:r>
              <a:rPr lang="en-US" sz="2000" b="1" dirty="0" err="1" smtClean="0">
                <a:solidFill>
                  <a:srgbClr val="FFFFFF"/>
                </a:solidFill>
                <a:latin typeface="Arial Unicode MS" pitchFamily="34" charset="-128"/>
              </a:rPr>
              <a:t>Otkin</a:t>
            </a:r>
            <a:r>
              <a:rPr lang="en-US" sz="2000" b="1" dirty="0" smtClean="0">
                <a:solidFill>
                  <a:srgbClr val="FFFFFF"/>
                </a:solidFill>
                <a:latin typeface="Arial Unicode MS" pitchFamily="34" charset="-128"/>
              </a:rPr>
              <a:t>, etc</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CIMSS, Madison, WI</a:t>
            </a:r>
          </a:p>
          <a:p>
            <a:pPr algn="ctr" fontAlgn="base">
              <a:spcBef>
                <a:spcPct val="50000"/>
              </a:spcBef>
              <a:spcAft>
                <a:spcPct val="0"/>
              </a:spcAft>
            </a:pPr>
            <a:r>
              <a:rPr lang="en-US" sz="2000" b="1" dirty="0" smtClean="0">
                <a:solidFill>
                  <a:srgbClr val="FFFFFF"/>
                </a:solidFill>
                <a:latin typeface="Arial Unicode MS" pitchFamily="34" charset="-128"/>
              </a:rPr>
              <a:t>Steve </a:t>
            </a:r>
            <a:r>
              <a:rPr lang="en-US" sz="2000" b="1" dirty="0">
                <a:solidFill>
                  <a:srgbClr val="FFFFFF"/>
                </a:solidFill>
                <a:latin typeface="Arial Unicode MS" pitchFamily="34" charset="-128"/>
              </a:rPr>
              <a:t>Goodman, James J. </a:t>
            </a:r>
            <a:r>
              <a:rPr lang="en-US" sz="2000" b="1" dirty="0" err="1">
                <a:solidFill>
                  <a:srgbClr val="FFFFFF"/>
                </a:solidFill>
                <a:latin typeface="Arial Unicode MS" pitchFamily="34" charset="-128"/>
              </a:rPr>
              <a:t>Gurka</a:t>
            </a:r>
            <a:r>
              <a:rPr lang="en-US" sz="2000" b="1" dirty="0">
                <a:solidFill>
                  <a:srgbClr val="FFFFFF"/>
                </a:solidFill>
                <a:latin typeface="Arial Unicode MS" pitchFamily="34" charset="-128"/>
              </a:rPr>
              <a:t>, etc. </a:t>
            </a:r>
          </a:p>
          <a:p>
            <a:pPr algn="ctr" fontAlgn="base">
              <a:spcBef>
                <a:spcPct val="50000"/>
              </a:spcBef>
              <a:spcAft>
                <a:spcPct val="0"/>
              </a:spcAft>
            </a:pPr>
            <a:r>
              <a:rPr lang="en-US" sz="2000" b="1" dirty="0">
                <a:solidFill>
                  <a:srgbClr val="FFFF00"/>
                </a:solidFill>
                <a:latin typeface="Arial Unicode MS" pitchFamily="34" charset="-128"/>
              </a:rPr>
              <a:t>GOES-R Program Office</a:t>
            </a: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smtClean="0">
                <a:solidFill>
                  <a:srgbClr val="FFFFFF"/>
                </a:solidFill>
              </a:rPr>
              <a:t>National Weather Association</a:t>
            </a:r>
          </a:p>
          <a:p>
            <a:pPr algn="ctr" eaLnBrk="1" fontAlgn="base" hangingPunct="1">
              <a:spcBef>
                <a:spcPct val="0"/>
              </a:spcBef>
              <a:spcAft>
                <a:spcPct val="0"/>
              </a:spcAft>
            </a:pPr>
            <a:r>
              <a:rPr lang="en-US" sz="1600" b="1" i="1" dirty="0" smtClean="0">
                <a:solidFill>
                  <a:srgbClr val="FFFFFF"/>
                </a:solidFill>
              </a:rPr>
              <a:t>Birmingham, AL</a:t>
            </a: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20 October 2011</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82" name="Line 10"/>
            <p:cNvSpPr>
              <a:spLocks noChangeShapeType="1"/>
            </p:cNvSpPr>
            <p:nvPr/>
          </p:nvSpPr>
          <p:spPr bwMode="auto">
            <a:xfrm>
              <a:off x="4992" y="4080"/>
              <a:ext cx="128" cy="4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a:blip r:embed="rId8">
            <a:extLst>
              <a:ext uri="{28A0092B-C50C-407E-A947-70E740481C1C}">
                <a14:useLocalDpi xmlns:a14="http://schemas.microsoft.com/office/drawing/2010/main" val="0"/>
              </a:ext>
            </a:extLst>
          </a:blip>
          <a:srcRect l="6799" t="21513" r="6799"/>
          <a:stretch>
            <a:fillRect/>
          </a:stretch>
        </p:blipFill>
        <p:spPr bwMode="auto">
          <a:xfrm>
            <a:off x="1676400" y="5029200"/>
            <a:ext cx="1368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spTree>
    <p:extLst>
      <p:ext uri="{BB962C8B-B14F-4D97-AF65-F5344CB8AC3E}">
        <p14:creationId xmlns:p14="http://schemas.microsoft.com/office/powerpoint/2010/main" val="2344562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625725" y="-457200"/>
            <a:ext cx="5730875" cy="7837488"/>
            <a:chOff x="1296" y="-288"/>
            <a:chExt cx="3610" cy="4937"/>
          </a:xfrm>
        </p:grpSpPr>
        <p:pic>
          <p:nvPicPr>
            <p:cNvPr id="31753" name="Picture 3" descr="GOES_Sc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6" y="-288"/>
              <a:ext cx="3599"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GOES_R_Sc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6" y="1935"/>
              <a:ext cx="3610" cy="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Text Box 5"/>
          <p:cNvSpPr txBox="1">
            <a:spLocks noChangeArrowheads="1"/>
          </p:cNvSpPr>
          <p:nvPr/>
        </p:nvSpPr>
        <p:spPr bwMode="auto">
          <a:xfrm>
            <a:off x="3844925" y="2246313"/>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Current GOES Imager scan coverage within 15 minutes</a:t>
            </a:r>
          </a:p>
        </p:txBody>
      </p:sp>
      <p:sp>
        <p:nvSpPr>
          <p:cNvPr id="31748" name="Text Box 6"/>
          <p:cNvSpPr txBox="1">
            <a:spLocks noChangeArrowheads="1"/>
          </p:cNvSpPr>
          <p:nvPr/>
        </p:nvSpPr>
        <p:spPr bwMode="auto">
          <a:xfrm>
            <a:off x="3844925" y="5791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GOES-R ABI scan coverage within 15 minutes</a:t>
            </a:r>
          </a:p>
        </p:txBody>
      </p:sp>
      <p:sp>
        <p:nvSpPr>
          <p:cNvPr id="31749" name="Text Box 7"/>
          <p:cNvSpPr txBox="1">
            <a:spLocks noChangeArrowheads="1"/>
          </p:cNvSpPr>
          <p:nvPr/>
        </p:nvSpPr>
        <p:spPr bwMode="auto">
          <a:xfrm>
            <a:off x="8401050" y="643413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a:solidFill>
                  <a:srgbClr val="000000"/>
                </a:solidFill>
              </a:rPr>
              <a:t>CIMSS</a:t>
            </a:r>
          </a:p>
        </p:txBody>
      </p:sp>
      <p:sp>
        <p:nvSpPr>
          <p:cNvPr id="31750" name="TextBox 9"/>
          <p:cNvSpPr txBox="1">
            <a:spLocks noChangeArrowheads="1"/>
          </p:cNvSpPr>
          <p:nvPr/>
        </p:nvSpPr>
        <p:spPr bwMode="auto">
          <a:xfrm>
            <a:off x="152400" y="4114800"/>
            <a:ext cx="2438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In 15 Minutes</a:t>
            </a:r>
            <a:br>
              <a:rPr lang="en-US" dirty="0">
                <a:solidFill>
                  <a:srgbClr val="FFFFFF"/>
                </a:solidFill>
              </a:rPr>
            </a:br>
            <a:r>
              <a:rPr lang="en-US" dirty="0">
                <a:solidFill>
                  <a:srgbClr val="FFFFFF"/>
                </a:solidFill>
              </a:rPr>
              <a:t>ABI (“Flex Mode”) will scan:</a:t>
            </a:r>
          </a:p>
          <a:p>
            <a:pPr eaLnBrk="1" fontAlgn="base" hangingPunct="1">
              <a:spcBef>
                <a:spcPct val="0"/>
              </a:spcBef>
              <a:spcAft>
                <a:spcPct val="0"/>
              </a:spcAft>
              <a:buFont typeface="Arial" pitchFamily="34" charset="0"/>
              <a:buChar char="•"/>
            </a:pPr>
            <a:r>
              <a:rPr lang="en-US" sz="1400" dirty="0">
                <a:solidFill>
                  <a:srgbClr val="FFFFFF"/>
                </a:solidFill>
              </a:rPr>
              <a:t> 1 Full Disk Image</a:t>
            </a:r>
          </a:p>
          <a:p>
            <a:pPr eaLnBrk="1" fontAlgn="base" hangingPunct="1">
              <a:spcBef>
                <a:spcPct val="0"/>
              </a:spcBef>
              <a:spcAft>
                <a:spcPct val="0"/>
              </a:spcAft>
              <a:buFont typeface="Arial" pitchFamily="34" charset="0"/>
              <a:buChar char="•"/>
            </a:pPr>
            <a:r>
              <a:rPr lang="en-US" sz="1400" dirty="0" smtClean="0">
                <a:solidFill>
                  <a:srgbClr val="FFFFFF"/>
                </a:solidFill>
              </a:rPr>
              <a:t> 3 </a:t>
            </a:r>
            <a:r>
              <a:rPr lang="en-US" sz="1400" dirty="0">
                <a:solidFill>
                  <a:srgbClr val="FFFFFF"/>
                </a:solidFill>
              </a:rPr>
              <a:t>CONUS Images</a:t>
            </a:r>
          </a:p>
          <a:p>
            <a:pPr eaLnBrk="1" fontAlgn="base" hangingPunct="1">
              <a:spcBef>
                <a:spcPct val="0"/>
              </a:spcBef>
              <a:spcAft>
                <a:spcPct val="0"/>
              </a:spcAft>
              <a:buFont typeface="Arial" pitchFamily="34" charset="0"/>
              <a:buChar char="•"/>
            </a:pPr>
            <a:r>
              <a:rPr lang="en-US" sz="1400" dirty="0">
                <a:solidFill>
                  <a:srgbClr val="FFFFFF"/>
                </a:solidFill>
              </a:rPr>
              <a:t> </a:t>
            </a:r>
            <a:r>
              <a:rPr lang="en-US" sz="1400" dirty="0" smtClean="0">
                <a:solidFill>
                  <a:srgbClr val="FFFFFF"/>
                </a:solidFill>
              </a:rPr>
              <a:t>30 </a:t>
            </a:r>
            <a:r>
              <a:rPr lang="en-US" sz="1400" dirty="0" err="1">
                <a:solidFill>
                  <a:srgbClr val="FFFFFF"/>
                </a:solidFill>
              </a:rPr>
              <a:t>Mesoscale</a:t>
            </a:r>
            <a:r>
              <a:rPr lang="en-US" sz="1400" dirty="0">
                <a:solidFill>
                  <a:srgbClr val="FFFFFF"/>
                </a:solidFill>
              </a:rPr>
              <a:t> Images</a:t>
            </a:r>
          </a:p>
          <a:p>
            <a:pPr eaLnBrk="1" fontAlgn="base" hangingPunct="1">
              <a:spcBef>
                <a:spcPct val="0"/>
              </a:spcBef>
              <a:spcAft>
                <a:spcPct val="0"/>
              </a:spcAft>
              <a:buFont typeface="Arial" pitchFamily="34" charset="0"/>
              <a:buChar char="•"/>
            </a:pPr>
            <a:endParaRPr lang="en-US" sz="1400" dirty="0">
              <a:solidFill>
                <a:srgbClr val="FFFFFF"/>
              </a:solidFill>
            </a:endParaRPr>
          </a:p>
        </p:txBody>
      </p:sp>
      <p:sp>
        <p:nvSpPr>
          <p:cNvPr id="31751" name="TextBox 10"/>
          <p:cNvSpPr txBox="1">
            <a:spLocks noChangeArrowheads="1"/>
          </p:cNvSpPr>
          <p:nvPr/>
        </p:nvSpPr>
        <p:spPr bwMode="auto">
          <a:xfrm>
            <a:off x="76200" y="765175"/>
            <a:ext cx="28194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In 15 Minutes</a:t>
            </a:r>
            <a:br>
              <a:rPr lang="en-US" dirty="0">
                <a:solidFill>
                  <a:srgbClr val="FFFFFF"/>
                </a:solidFill>
              </a:rPr>
            </a:br>
            <a:r>
              <a:rPr lang="en-US" dirty="0">
                <a:solidFill>
                  <a:srgbClr val="FFFFFF"/>
                </a:solidFill>
              </a:rPr>
              <a:t>Current GOES Imager can scan:</a:t>
            </a:r>
          </a:p>
          <a:p>
            <a:pPr eaLnBrk="1" fontAlgn="base" hangingPunct="1">
              <a:spcBef>
                <a:spcPct val="0"/>
              </a:spcBef>
              <a:spcAft>
                <a:spcPct val="0"/>
              </a:spcAft>
              <a:buFont typeface="Arial" pitchFamily="34" charset="0"/>
              <a:buChar char="•"/>
            </a:pPr>
            <a:r>
              <a:rPr lang="en-US" sz="1400" dirty="0">
                <a:solidFill>
                  <a:srgbClr val="FFFFFF"/>
                </a:solidFill>
              </a:rPr>
              <a:t> </a:t>
            </a:r>
            <a:r>
              <a:rPr lang="en-US" sz="1400" dirty="0" smtClean="0">
                <a:solidFill>
                  <a:srgbClr val="FFFFFF"/>
                </a:solidFill>
              </a:rPr>
              <a:t>3/5</a:t>
            </a:r>
            <a:r>
              <a:rPr lang="en-US" sz="1400" baseline="30000" dirty="0" smtClean="0">
                <a:solidFill>
                  <a:srgbClr val="FFFFFF"/>
                </a:solidFill>
              </a:rPr>
              <a:t>th</a:t>
            </a:r>
            <a:r>
              <a:rPr lang="en-US" sz="1400" dirty="0" smtClean="0">
                <a:solidFill>
                  <a:srgbClr val="FFFFFF"/>
                </a:solidFill>
              </a:rPr>
              <a:t> of </a:t>
            </a:r>
            <a:r>
              <a:rPr lang="en-US" sz="1400" dirty="0">
                <a:solidFill>
                  <a:srgbClr val="FFFFFF"/>
                </a:solidFill>
              </a:rPr>
              <a:t>a Full Disk Image</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511C65-AC1C-46B6-AEBC-D88CB1B24765}" type="slidenum">
              <a:rPr lang="en-US" smtClean="0">
                <a:solidFill>
                  <a:srgbClr val="000000"/>
                </a:solidFill>
              </a:rPr>
              <a:pPr eaLnBrk="1" hangingPunct="1"/>
              <a:t>10</a:t>
            </a:fld>
            <a:endParaRPr lang="en-US" smtClean="0">
              <a:solidFill>
                <a:srgbClr val="000000"/>
              </a:solidFill>
            </a:endParaRPr>
          </a:p>
        </p:txBody>
      </p:sp>
    </p:spTree>
    <p:extLst>
      <p:ext uri="{BB962C8B-B14F-4D97-AF65-F5344CB8AC3E}">
        <p14:creationId xmlns:p14="http://schemas.microsoft.com/office/powerpoint/2010/main" val="28489713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6248400"/>
            <a:ext cx="8892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“Water vapor” data from </a:t>
            </a:r>
            <a:r>
              <a:rPr lang="en-US" dirty="0" smtClean="0">
                <a:solidFill>
                  <a:srgbClr val="FFFFFF"/>
                </a:solidFill>
              </a:rPr>
              <a:t>the GOES-14 NOAA </a:t>
            </a:r>
            <a:r>
              <a:rPr lang="en-US" dirty="0">
                <a:solidFill>
                  <a:srgbClr val="FFFFFF"/>
                </a:solidFill>
              </a:rPr>
              <a:t>Science Test, lead by </a:t>
            </a:r>
            <a:r>
              <a:rPr lang="en-US" dirty="0" err="1">
                <a:solidFill>
                  <a:srgbClr val="FFFFFF"/>
                </a:solidFill>
              </a:rPr>
              <a:t>Hillger</a:t>
            </a:r>
            <a:r>
              <a:rPr lang="en-US" dirty="0">
                <a:solidFill>
                  <a:srgbClr val="FFFFFF"/>
                </a:solidFill>
              </a:rPr>
              <a:t>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2521002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437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Schmit</a:t>
            </a: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Tree>
    <p:extLst>
      <p:ext uri="{BB962C8B-B14F-4D97-AF65-F5344CB8AC3E}">
        <p14:creationId xmlns:p14="http://schemas.microsoft.com/office/powerpoint/2010/main" val="2197114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1143000"/>
          </a:xfrm>
        </p:spPr>
        <p:txBody>
          <a:bodyPr/>
          <a:lstStyle/>
          <a:p>
            <a:r>
              <a:rPr lang="en-US" sz="4000" dirty="0" smtClean="0">
                <a:solidFill>
                  <a:srgbClr val="FFFF00"/>
                </a:solidFill>
              </a:rPr>
              <a:t>GOES-10: Experimental 1-min data</a:t>
            </a:r>
            <a:endParaRPr lang="en-US" sz="4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685800"/>
            <a:ext cx="6034617" cy="4525963"/>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13</a:t>
            </a:fld>
            <a:endParaRPr lang="en-US">
              <a:solidFill>
                <a:srgbClr val="000000"/>
              </a:solidFill>
            </a:endParaRPr>
          </a:p>
        </p:txBody>
      </p:sp>
      <p:sp>
        <p:nvSpPr>
          <p:cNvPr id="6" name="TextBox 5"/>
          <p:cNvSpPr txBox="1"/>
          <p:nvPr/>
        </p:nvSpPr>
        <p:spPr>
          <a:xfrm>
            <a:off x="304800" y="5334000"/>
            <a:ext cx="8610600" cy="1477328"/>
          </a:xfrm>
          <a:prstGeom prst="rect">
            <a:avLst/>
          </a:prstGeom>
          <a:solidFill>
            <a:srgbClr val="0070C0"/>
          </a:solidFill>
        </p:spPr>
        <p:txBody>
          <a:bodyPr wrap="square" rtlCol="0">
            <a:spAutoFit/>
          </a:bodyPr>
          <a:lstStyle/>
          <a:p>
            <a:r>
              <a:rPr lang="en-US" dirty="0" smtClean="0">
                <a:solidFill>
                  <a:schemeClr val="bg1"/>
                </a:solidFill>
              </a:rPr>
              <a:t>Experimental 1-minute </a:t>
            </a:r>
            <a:r>
              <a:rPr lang="en-US" dirty="0">
                <a:solidFill>
                  <a:schemeClr val="bg1"/>
                </a:solidFill>
              </a:rPr>
              <a:t>GOES-10 visible data provided a rapid assessment of the current state of </a:t>
            </a:r>
            <a:r>
              <a:rPr lang="en-US" dirty="0" smtClean="0">
                <a:solidFill>
                  <a:schemeClr val="bg1"/>
                </a:solidFill>
              </a:rPr>
              <a:t>the atmosphere </a:t>
            </a:r>
            <a:r>
              <a:rPr lang="en-US" dirty="0">
                <a:solidFill>
                  <a:schemeClr val="bg1"/>
                </a:solidFill>
              </a:rPr>
              <a:t>over western Tennessee, and indicated that although there was some </a:t>
            </a:r>
            <a:r>
              <a:rPr lang="en-US" dirty="0" smtClean="0">
                <a:solidFill>
                  <a:schemeClr val="bg1"/>
                </a:solidFill>
              </a:rPr>
              <a:t>development of </a:t>
            </a:r>
            <a:r>
              <a:rPr lang="en-US" dirty="0">
                <a:solidFill>
                  <a:schemeClr val="bg1"/>
                </a:solidFill>
              </a:rPr>
              <a:t>the cumulus clouds, the apparent TCUs did not appear to favor continued development</a:t>
            </a:r>
            <a:r>
              <a:rPr lang="en-US" dirty="0" smtClean="0">
                <a:solidFill>
                  <a:schemeClr val="bg1"/>
                </a:solidFill>
              </a:rPr>
              <a:t>. Hence</a:t>
            </a:r>
            <a:r>
              <a:rPr lang="en-US" dirty="0">
                <a:solidFill>
                  <a:schemeClr val="bg1"/>
                </a:solidFill>
              </a:rPr>
              <a:t>, the odds of strong convection developing over that area would be lower during </a:t>
            </a:r>
            <a:r>
              <a:rPr lang="en-US" dirty="0" smtClean="0">
                <a:solidFill>
                  <a:schemeClr val="bg1"/>
                </a:solidFill>
              </a:rPr>
              <a:t>the next </a:t>
            </a:r>
            <a:r>
              <a:rPr lang="en-US" dirty="0">
                <a:solidFill>
                  <a:schemeClr val="bg1"/>
                </a:solidFill>
              </a:rPr>
              <a:t>several hours.</a:t>
            </a:r>
          </a:p>
        </p:txBody>
      </p:sp>
    </p:spTree>
    <p:extLst>
      <p:ext uri="{BB962C8B-B14F-4D97-AF65-F5344CB8AC3E}">
        <p14:creationId xmlns:p14="http://schemas.microsoft.com/office/powerpoint/2010/main" val="1546579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4_ABIPROJ_GOESR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3"/>
          <p:cNvSpPr txBox="1">
            <a:spLocks noChangeArrowheads="1"/>
          </p:cNvSpPr>
          <p:nvPr/>
        </p:nvSpPr>
        <p:spPr bwMode="auto">
          <a:xfrm>
            <a:off x="212725" y="193675"/>
            <a:ext cx="303583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rPr>
              <a:t>“GOES” from AVHRR</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428662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4_ABIPROJ_ABIR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3"/>
          <p:cNvSpPr txBox="1">
            <a:spLocks noChangeArrowheads="1"/>
          </p:cNvSpPr>
          <p:nvPr/>
        </p:nvSpPr>
        <p:spPr bwMode="auto">
          <a:xfrm>
            <a:off x="212725" y="193675"/>
            <a:ext cx="276171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000000"/>
                </a:solidFill>
                <a:latin typeface="Times New Roman" pitchFamily="18" charset="0"/>
              </a:rPr>
              <a:t>“ABI” from AVHRR</a:t>
            </a:r>
          </a:p>
        </p:txBody>
      </p:sp>
    </p:spTree>
    <p:extLst>
      <p:ext uri="{BB962C8B-B14F-4D97-AF65-F5344CB8AC3E}">
        <p14:creationId xmlns:p14="http://schemas.microsoft.com/office/powerpoint/2010/main" val="2883940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16</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4" name="Text Box 3"/>
          <p:cNvSpPr txBox="1">
            <a:spLocks noChangeArrowheads="1"/>
          </p:cNvSpPr>
          <p:nvPr/>
        </p:nvSpPr>
        <p:spPr bwMode="auto">
          <a:xfrm>
            <a:off x="2832824" y="76200"/>
            <a:ext cx="333937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rPr>
              <a:t>“GOES-13 Visible Loop”</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091783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17</a:t>
            </a:fld>
            <a:endParaRPr lang="en-US" smtClean="0">
              <a:solidFill>
                <a:srgbClr val="000000"/>
              </a:solidFill>
            </a:endParaRPr>
          </a:p>
        </p:txBody>
      </p:sp>
    </p:spTree>
    <p:extLst>
      <p:ext uri="{BB962C8B-B14F-4D97-AF65-F5344CB8AC3E}">
        <p14:creationId xmlns:p14="http://schemas.microsoft.com/office/powerpoint/2010/main" val="34988139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dirty="0"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2766503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chemeClr val="bg1"/>
                </a:solidFill>
                <a:latin typeface="Arial Unicode MS" pitchFamily="34" charset="-128"/>
                <a:cs typeface="Times New Roman" pitchFamily="18" charset="0"/>
              </a:rPr>
              <a:t>The ABI visible and near-IR bands have many uses</a:t>
            </a:r>
            <a:r>
              <a:rPr lang="en-US" sz="2400" i="1" dirty="0">
                <a:solidFill>
                  <a:schemeClr val="bg1"/>
                </a:solidFill>
                <a:latin typeface="Arial Unicode MS" pitchFamily="34" charset="-128"/>
              </a:rPr>
              <a:t>.</a:t>
            </a:r>
          </a:p>
        </p:txBody>
      </p:sp>
      <p:grpSp>
        <p:nvGrpSpPr>
          <p:cNvPr id="3" name="Group 2"/>
          <p:cNvGrpSpPr/>
          <p:nvPr/>
        </p:nvGrpSpPr>
        <p:grpSpPr>
          <a:xfrm>
            <a:off x="693326" y="1788806"/>
            <a:ext cx="7387741" cy="2261004"/>
            <a:chOff x="693326" y="1788806"/>
            <a:chExt cx="7387741" cy="2261004"/>
          </a:xfrm>
        </p:grpSpPr>
        <p:sp>
          <p:nvSpPr>
            <p:cNvPr id="36869" name="Text Box 5"/>
            <p:cNvSpPr txBox="1">
              <a:spLocks noChangeArrowheads="1"/>
            </p:cNvSpPr>
            <p:nvPr/>
          </p:nvSpPr>
          <p:spPr bwMode="auto">
            <a:xfrm rot="18900000">
              <a:off x="693326" y="2392064"/>
              <a:ext cx="2246128" cy="400110"/>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333399"/>
                  </a:solidFill>
                  <a:latin typeface="Times New Roman" pitchFamily="18" charset="0"/>
                </a:rPr>
                <a:t>Aerosols, Insolation</a:t>
              </a:r>
              <a:endParaRPr lang="en-US" sz="20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FF3300"/>
                  </a:solidFill>
                  <a:latin typeface="Times New Roman" pitchFamily="18" charset="0"/>
                </a:rPr>
                <a:t>Clouds, Snow</a:t>
              </a:r>
              <a:endParaRPr lang="en-US" sz="20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6600"/>
                  </a:solidFill>
                  <a:latin typeface="Times New Roman" pitchFamily="18" charset="0"/>
                </a:rPr>
                <a:t>Vegetation, Imagery</a:t>
              </a:r>
              <a:endParaRPr lang="en-US" sz="20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mask, Suspended</a:t>
              </a:r>
              <a:r>
                <a:rPr lang="en-US" sz="2000" dirty="0" smtClean="0">
                  <a:solidFill>
                    <a:srgbClr val="000000"/>
                  </a:solidFill>
                  <a:latin typeface="Times New Roman" pitchFamily="18" charset="0"/>
                </a:rPr>
                <a:t> matter</a:t>
              </a:r>
              <a:endParaRPr lang="en-US" sz="2000" dirty="0">
                <a:solidFill>
                  <a:srgbClr val="000000"/>
                </a:solidFill>
                <a:latin typeface="Times New Roman" pitchFamily="18" charset="0"/>
              </a:endParaRPr>
            </a:p>
          </p:txBody>
        </p:sp>
        <p:sp>
          <p:nvSpPr>
            <p:cNvPr id="36873" name="Text Box 9"/>
            <p:cNvSpPr txBox="1">
              <a:spLocks noChangeArrowheads="1"/>
            </p:cNvSpPr>
            <p:nvPr/>
          </p:nvSpPr>
          <p:spPr bwMode="auto">
            <a:xfrm rot="189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Particle </a:t>
              </a:r>
              <a:r>
                <a:rPr lang="en-US" sz="2000" dirty="0">
                  <a:solidFill>
                    <a:srgbClr val="000000"/>
                  </a:solidFill>
                  <a:latin typeface="Times New Roman" pitchFamily="18" charset="0"/>
                </a:rPr>
                <a:t>size</a:t>
              </a:r>
            </a:p>
          </p:txBody>
        </p:sp>
        <p:sp>
          <p:nvSpPr>
            <p:cNvPr id="36874" name="Text Box 10"/>
            <p:cNvSpPr txBox="1">
              <a:spLocks noChangeArrowheads="1"/>
            </p:cNvSpPr>
            <p:nvPr/>
          </p:nvSpPr>
          <p:spPr bwMode="auto">
            <a:xfrm rot="189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19</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
        <p:nvSpPr>
          <p:cNvPr id="4" name="TextBox 3"/>
          <p:cNvSpPr txBox="1"/>
          <p:nvPr/>
        </p:nvSpPr>
        <p:spPr>
          <a:xfrm>
            <a:off x="3023904" y="4756666"/>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1402161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solidFill>
                  <a:schemeClr val="bg1"/>
                </a:solidFill>
              </a:rPr>
              <a:t>Also Thanks to…</a:t>
            </a:r>
          </a:p>
        </p:txBody>
      </p:sp>
      <p:sp>
        <p:nvSpPr>
          <p:cNvPr id="8195" name="Rectangle 3"/>
          <p:cNvSpPr>
            <a:spLocks noGrp="1" noChangeArrowheads="1"/>
          </p:cNvSpPr>
          <p:nvPr>
            <p:ph type="body" idx="1"/>
          </p:nvPr>
        </p:nvSpPr>
        <p:spPr>
          <a:xfrm>
            <a:off x="457200" y="1371600"/>
            <a:ext cx="8229600" cy="4525963"/>
          </a:xfrm>
        </p:spPr>
        <p:txBody>
          <a:bodyPr/>
          <a:lstStyle/>
          <a:p>
            <a:pPr eaLnBrk="1" hangingPunct="1"/>
            <a:r>
              <a:rPr lang="en-US" sz="2000" dirty="0" err="1" smtClean="0">
                <a:solidFill>
                  <a:srgbClr val="FFFF00"/>
                </a:solidFill>
              </a:rPr>
              <a:t>Renkevens</a:t>
            </a:r>
            <a:r>
              <a:rPr lang="en-US" sz="2000" dirty="0" smtClean="0">
                <a:solidFill>
                  <a:srgbClr val="FFFF00"/>
                </a:solidFill>
              </a:rPr>
              <a:t>, Tom; </a:t>
            </a:r>
            <a:r>
              <a:rPr lang="en-US" sz="2000" dirty="0" err="1" smtClean="0">
                <a:solidFill>
                  <a:srgbClr val="FFFF00"/>
                </a:solidFill>
              </a:rPr>
              <a:t>Achtor</a:t>
            </a:r>
            <a:r>
              <a:rPr lang="en-US" sz="2000" dirty="0" smtClean="0">
                <a:solidFill>
                  <a:srgbClr val="FFFF00"/>
                </a:solidFill>
              </a:rPr>
              <a:t>, Tom;  Ackerman, Steve;  </a:t>
            </a:r>
            <a:r>
              <a:rPr lang="en-US" sz="2000" dirty="0" err="1" smtClean="0">
                <a:solidFill>
                  <a:srgbClr val="FFFF00"/>
                </a:solidFill>
              </a:rPr>
              <a:t>Antonelli</a:t>
            </a:r>
            <a:r>
              <a:rPr lang="en-US" sz="2000" dirty="0" smtClean="0">
                <a:solidFill>
                  <a:srgbClr val="FFFF00"/>
                </a:solidFill>
              </a:rPr>
              <a:t>, Paolo;  </a:t>
            </a:r>
            <a:r>
              <a:rPr lang="en-US" sz="2000" dirty="0" err="1" smtClean="0">
                <a:solidFill>
                  <a:srgbClr val="FFFF00"/>
                </a:solidFill>
              </a:rPr>
              <a:t>Aune</a:t>
            </a:r>
            <a:r>
              <a:rPr lang="en-US" sz="2000" dirty="0" smtClean="0">
                <a:solidFill>
                  <a:srgbClr val="FFFF00"/>
                </a:solidFill>
              </a:rPr>
              <a:t>, Bob;  Baggett, Kevin; Baum, Bryan;  </a:t>
            </a:r>
            <a:r>
              <a:rPr lang="en-US" sz="2000" dirty="0" err="1" smtClean="0">
                <a:solidFill>
                  <a:srgbClr val="FFFF00"/>
                </a:solidFill>
              </a:rPr>
              <a:t>Ellrod</a:t>
            </a:r>
            <a:r>
              <a:rPr lang="en-US" sz="2000" dirty="0" smtClean="0">
                <a:solidFill>
                  <a:srgbClr val="FFFF00"/>
                </a:solidFill>
              </a:rPr>
              <a:t>, Gary;  </a:t>
            </a:r>
            <a:r>
              <a:rPr lang="en-US" sz="2000" dirty="0" err="1" smtClean="0">
                <a:solidFill>
                  <a:srgbClr val="FFFF00"/>
                </a:solidFill>
              </a:rPr>
              <a:t>Feltz</a:t>
            </a:r>
            <a:r>
              <a:rPr lang="en-US" sz="2000" dirty="0" smtClean="0">
                <a:solidFill>
                  <a:srgbClr val="FFFF00"/>
                </a:solidFill>
              </a:rPr>
              <a:t>, </a:t>
            </a:r>
            <a:r>
              <a:rPr lang="en-US" sz="2000" dirty="0" err="1" smtClean="0">
                <a:solidFill>
                  <a:srgbClr val="FFFF00"/>
                </a:solidFill>
              </a:rPr>
              <a:t>Joleen</a:t>
            </a:r>
            <a:r>
              <a:rPr lang="en-US" sz="2000" dirty="0" smtClean="0">
                <a:solidFill>
                  <a:srgbClr val="FFFF00"/>
                </a:solidFill>
              </a:rPr>
              <a:t>;  </a:t>
            </a:r>
            <a:r>
              <a:rPr lang="en-US" sz="2000" dirty="0" err="1" smtClean="0">
                <a:solidFill>
                  <a:srgbClr val="FFFF00"/>
                </a:solidFill>
              </a:rPr>
              <a:t>Feltz</a:t>
            </a:r>
            <a:r>
              <a:rPr lang="en-US" sz="2000" dirty="0" smtClean="0">
                <a:solidFill>
                  <a:srgbClr val="FFFF00"/>
                </a:solidFill>
              </a:rPr>
              <a:t>, Wayne;  Frey, Rich;  Griffin, Michael K.;  </a:t>
            </a:r>
            <a:r>
              <a:rPr lang="en-US" sz="2000" dirty="0" smtClean="0">
                <a:solidFill>
                  <a:srgbClr val="FFFF00"/>
                </a:solidFill>
              </a:rPr>
              <a:t/>
            </a:r>
            <a:br>
              <a:rPr lang="en-US" sz="2000" dirty="0" smtClean="0">
                <a:solidFill>
                  <a:srgbClr val="FFFF00"/>
                </a:solidFill>
              </a:rPr>
            </a:br>
            <a:r>
              <a:rPr lang="en-US" sz="2000" dirty="0" err="1" smtClean="0">
                <a:solidFill>
                  <a:srgbClr val="FFFF00"/>
                </a:solidFill>
              </a:rPr>
              <a:t>Gumley</a:t>
            </a:r>
            <a:r>
              <a:rPr lang="en-US" sz="2000" dirty="0" smtClean="0">
                <a:solidFill>
                  <a:srgbClr val="FFFF00"/>
                </a:solidFill>
              </a:rPr>
              <a:t>, Liam;  </a:t>
            </a:r>
            <a:r>
              <a:rPr lang="en-US" sz="2000" dirty="0" err="1" smtClean="0">
                <a:solidFill>
                  <a:srgbClr val="FFFF00"/>
                </a:solidFill>
              </a:rPr>
              <a:t>Heymann</a:t>
            </a:r>
            <a:r>
              <a:rPr lang="en-US" sz="2000" dirty="0" smtClean="0">
                <a:solidFill>
                  <a:srgbClr val="FFFF00"/>
                </a:solidFill>
              </a:rPr>
              <a:t>, Roger; </a:t>
            </a:r>
            <a:r>
              <a:rPr lang="en-US" sz="2000" dirty="0" err="1" smtClean="0">
                <a:solidFill>
                  <a:srgbClr val="FFFF00"/>
                </a:solidFill>
              </a:rPr>
              <a:t>Hillger</a:t>
            </a:r>
            <a:r>
              <a:rPr lang="en-US" sz="2000" dirty="0" smtClean="0">
                <a:solidFill>
                  <a:srgbClr val="FFFF00"/>
                </a:solidFill>
              </a:rPr>
              <a:t>, Don;  Huang, Allen;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Key</a:t>
            </a:r>
            <a:r>
              <a:rPr lang="en-US" sz="2000" dirty="0" smtClean="0">
                <a:solidFill>
                  <a:srgbClr val="FFFF00"/>
                </a:solidFill>
              </a:rPr>
              <a:t>, Jeff;  </a:t>
            </a:r>
            <a:r>
              <a:rPr lang="en-US" sz="2000" dirty="0" err="1" smtClean="0">
                <a:solidFill>
                  <a:srgbClr val="FFFF00"/>
                </a:solidFill>
              </a:rPr>
              <a:t>Knuteson</a:t>
            </a:r>
            <a:r>
              <a:rPr lang="en-US" sz="2000" dirty="0" smtClean="0">
                <a:solidFill>
                  <a:srgbClr val="FFFF00"/>
                </a:solidFill>
              </a:rPr>
              <a:t>, Bob; </a:t>
            </a:r>
            <a:r>
              <a:rPr lang="en-US" sz="2000" dirty="0" err="1" smtClean="0">
                <a:solidFill>
                  <a:srgbClr val="FFFF00"/>
                </a:solidFill>
              </a:rPr>
              <a:t>Mecikalski</a:t>
            </a:r>
            <a:r>
              <a:rPr lang="en-US" sz="2000" dirty="0" smtClean="0">
                <a:solidFill>
                  <a:srgbClr val="FFFF00"/>
                </a:solidFill>
              </a:rPr>
              <a:t>,  John;  </a:t>
            </a:r>
            <a:r>
              <a:rPr lang="en-US" sz="2000" dirty="0" err="1" smtClean="0">
                <a:solidFill>
                  <a:srgbClr val="FFFF00"/>
                </a:solidFill>
              </a:rPr>
              <a:t>Menzel</a:t>
            </a:r>
            <a:r>
              <a:rPr lang="en-US" sz="2000" dirty="0" smtClean="0">
                <a:solidFill>
                  <a:srgbClr val="FFFF00"/>
                </a:solidFill>
              </a:rPr>
              <a:t>, Paul;  Moeller, Chris;  Mosher, Fred;  Nelson, James;  </a:t>
            </a:r>
            <a:r>
              <a:rPr lang="en-US" sz="2000" dirty="0" err="1" smtClean="0">
                <a:solidFill>
                  <a:srgbClr val="FFFF00"/>
                </a:solidFill>
              </a:rPr>
              <a:t>Nasiri</a:t>
            </a:r>
            <a:r>
              <a:rPr lang="en-US" sz="2000" dirty="0" smtClean="0">
                <a:solidFill>
                  <a:srgbClr val="FFFF00"/>
                </a:solidFill>
              </a:rPr>
              <a:t>, </a:t>
            </a:r>
            <a:r>
              <a:rPr lang="en-US" sz="2000" dirty="0" err="1" smtClean="0">
                <a:solidFill>
                  <a:srgbClr val="FFFF00"/>
                </a:solidFill>
              </a:rPr>
              <a:t>Shaima</a:t>
            </a:r>
            <a:r>
              <a:rPr lang="en-US" sz="2000" dirty="0" smtClean="0">
                <a:solidFill>
                  <a:srgbClr val="FFFF00"/>
                </a:solidFill>
              </a:rPr>
              <a:t>; </a:t>
            </a:r>
            <a:r>
              <a:rPr lang="en-US" sz="2000" dirty="0" err="1" smtClean="0">
                <a:solidFill>
                  <a:srgbClr val="FFFF00"/>
                </a:solidFill>
              </a:rPr>
              <a:t>Olander</a:t>
            </a:r>
            <a:r>
              <a:rPr lang="en-US" sz="2000" dirty="0" smtClean="0">
                <a:solidFill>
                  <a:srgbClr val="FFFF00"/>
                </a:solidFill>
              </a:rPr>
              <a:t>, Tim;  </a:t>
            </a:r>
            <a:r>
              <a:rPr lang="en-US" sz="2000" dirty="0" err="1" smtClean="0">
                <a:solidFill>
                  <a:srgbClr val="FFFF00"/>
                </a:solidFill>
              </a:rPr>
              <a:t>Plokhenko</a:t>
            </a:r>
            <a:r>
              <a:rPr lang="en-US" sz="2000" dirty="0" smtClean="0">
                <a:solidFill>
                  <a:srgbClr val="FFFF00"/>
                </a:solidFill>
              </a:rPr>
              <a:t>, </a:t>
            </a:r>
            <a:r>
              <a:rPr lang="en-US" sz="2000" dirty="0" err="1" smtClean="0">
                <a:solidFill>
                  <a:srgbClr val="FFFF00"/>
                </a:solidFill>
              </a:rPr>
              <a:t>Youri</a:t>
            </a:r>
            <a:r>
              <a:rPr lang="en-US" sz="2000" dirty="0" smtClean="0">
                <a:solidFill>
                  <a:srgbClr val="FFFF00"/>
                </a:solidFill>
              </a:rPr>
              <a:t>;  </a:t>
            </a:r>
            <a:r>
              <a:rPr lang="en-US" sz="2000" dirty="0" err="1" smtClean="0">
                <a:solidFill>
                  <a:srgbClr val="FFFF00"/>
                </a:solidFill>
              </a:rPr>
              <a:t>Prins</a:t>
            </a:r>
            <a:r>
              <a:rPr lang="en-US" sz="2000" dirty="0" smtClean="0">
                <a:solidFill>
                  <a:srgbClr val="FFFF00"/>
                </a:solidFill>
              </a:rPr>
              <a:t>, Elaine;  Rabin, Bob; </a:t>
            </a:r>
            <a:r>
              <a:rPr lang="en-US" sz="2000" dirty="0" err="1" smtClean="0">
                <a:solidFill>
                  <a:srgbClr val="FFFF00"/>
                </a:solidFill>
              </a:rPr>
              <a:t>Revercomb</a:t>
            </a:r>
            <a:r>
              <a:rPr lang="en-US" sz="2000" dirty="0" smtClean="0">
                <a:solidFill>
                  <a:srgbClr val="FFFF00"/>
                </a:solidFill>
              </a:rPr>
              <a:t>, Hank;  Schmidt, Chris;  Schreiner, Tony;  </a:t>
            </a:r>
            <a:r>
              <a:rPr lang="en-US" sz="2000" dirty="0" err="1" smtClean="0">
                <a:solidFill>
                  <a:srgbClr val="FFFF00"/>
                </a:solidFill>
              </a:rPr>
              <a:t>Seemann</a:t>
            </a:r>
            <a:r>
              <a:rPr lang="en-US" sz="2000" dirty="0" smtClean="0">
                <a:solidFill>
                  <a:srgbClr val="FFFF00"/>
                </a:solidFill>
              </a:rPr>
              <a:t>-Wetzel, Suzanne;  </a:t>
            </a:r>
            <a:r>
              <a:rPr lang="en-US" sz="2000" dirty="0" err="1" smtClean="0">
                <a:solidFill>
                  <a:srgbClr val="FFFF00"/>
                </a:solidFill>
              </a:rPr>
              <a:t>Sieglaff</a:t>
            </a:r>
            <a:r>
              <a:rPr lang="en-US" sz="2000" dirty="0" smtClean="0">
                <a:solidFill>
                  <a:srgbClr val="FFFF00"/>
                </a:solidFill>
              </a:rPr>
              <a:t>, Justin;  </a:t>
            </a:r>
            <a:r>
              <a:rPr lang="en-US" sz="2000" dirty="0" err="1" smtClean="0">
                <a:solidFill>
                  <a:srgbClr val="FFFF00"/>
                </a:solidFill>
              </a:rPr>
              <a:t>Strabala</a:t>
            </a:r>
            <a:r>
              <a:rPr lang="en-US" sz="2000" dirty="0" smtClean="0">
                <a:solidFill>
                  <a:srgbClr val="FFFF00"/>
                </a:solidFill>
              </a:rPr>
              <a:t>, Kathy;  Sun, </a:t>
            </a:r>
            <a:r>
              <a:rPr lang="en-US" sz="2000" dirty="0" err="1" smtClean="0">
                <a:solidFill>
                  <a:srgbClr val="FFFF00"/>
                </a:solidFill>
              </a:rPr>
              <a:t>Fengying</a:t>
            </a:r>
            <a:r>
              <a:rPr lang="en-US" sz="2000" dirty="0" smtClean="0">
                <a:solidFill>
                  <a:srgbClr val="FFFF00"/>
                </a:solidFill>
              </a:rPr>
              <a:t>;  Will </a:t>
            </a:r>
            <a:r>
              <a:rPr lang="en-US" sz="2000" dirty="0" err="1" smtClean="0">
                <a:solidFill>
                  <a:srgbClr val="FFFF00"/>
                </a:solidFill>
              </a:rPr>
              <a:t>Straka</a:t>
            </a:r>
            <a:r>
              <a:rPr lang="en-US" sz="2000" dirty="0" smtClean="0">
                <a:solidFill>
                  <a:srgbClr val="FFFF00"/>
                </a:solidFill>
              </a:rPr>
              <a:t>, Tobin, Dave;  </a:t>
            </a:r>
            <a:r>
              <a:rPr lang="en-US" sz="2000" dirty="0" err="1" smtClean="0">
                <a:solidFill>
                  <a:srgbClr val="FFFF00"/>
                </a:solidFill>
              </a:rPr>
              <a:t>Velden</a:t>
            </a:r>
            <a:r>
              <a:rPr lang="en-US" sz="2000" dirty="0" smtClean="0">
                <a:solidFill>
                  <a:srgbClr val="FFFF00"/>
                </a:solidFill>
              </a:rPr>
              <a:t>, Chris;  Wade, Gary;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Whittaker</a:t>
            </a:r>
            <a:r>
              <a:rPr lang="en-US" sz="2000" dirty="0" smtClean="0">
                <a:solidFill>
                  <a:srgbClr val="FFFF00"/>
                </a:solidFill>
              </a:rPr>
              <a:t>, Tom; Woolf, Hal, Jason </a:t>
            </a:r>
            <a:r>
              <a:rPr lang="en-US" sz="2000" dirty="0" err="1" smtClean="0">
                <a:solidFill>
                  <a:srgbClr val="FFFF00"/>
                </a:solidFill>
              </a:rPr>
              <a:t>Otkin</a:t>
            </a:r>
            <a:r>
              <a:rPr lang="en-US" sz="2000" dirty="0" smtClean="0">
                <a:solidFill>
                  <a:srgbClr val="FFFF00"/>
                </a:solidFill>
              </a:rPr>
              <a:t>, etc.</a:t>
            </a:r>
          </a:p>
          <a:p>
            <a:pPr eaLnBrk="1" hangingPunct="1"/>
            <a:r>
              <a:rPr lang="en-US" sz="2000" dirty="0">
                <a:solidFill>
                  <a:srgbClr val="FFFF00"/>
                </a:solidFill>
              </a:rPr>
              <a:t>Jaime Daniels, Mitch </a:t>
            </a:r>
            <a:r>
              <a:rPr lang="en-US" sz="2000" dirty="0" smtClean="0">
                <a:solidFill>
                  <a:srgbClr val="FFFF00"/>
                </a:solidFill>
              </a:rPr>
              <a:t>Goldberg, AWG co-chairs, AWG Leads,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Walter </a:t>
            </a:r>
            <a:r>
              <a:rPr lang="en-US" sz="2000" dirty="0" smtClean="0">
                <a:solidFill>
                  <a:srgbClr val="FFFF00"/>
                </a:solidFill>
              </a:rPr>
              <a:t>Wolf, GPO, Jordan Gerth, </a:t>
            </a:r>
            <a:r>
              <a:rPr lang="en-US" sz="2000" dirty="0" err="1" smtClean="0">
                <a:solidFill>
                  <a:srgbClr val="FFFF00"/>
                </a:solidFill>
              </a:rPr>
              <a:t>Chian</a:t>
            </a:r>
            <a:r>
              <a:rPr lang="en-US" sz="2000" dirty="0" smtClean="0">
                <a:solidFill>
                  <a:srgbClr val="FFFF00"/>
                </a:solidFill>
              </a:rPr>
              <a:t>-Yi Liu, Thomas Greenwald, Monica </a:t>
            </a:r>
            <a:r>
              <a:rPr lang="en-US" sz="2000" dirty="0" err="1" smtClean="0">
                <a:solidFill>
                  <a:srgbClr val="FFFF00"/>
                </a:solidFill>
              </a:rPr>
              <a:t>Coakley</a:t>
            </a:r>
            <a:r>
              <a:rPr lang="en-US" sz="2000" dirty="0" smtClean="0">
                <a:solidFill>
                  <a:srgbClr val="FFFF00"/>
                </a:solidFill>
              </a:rPr>
              <a:t>, GOES-R flight/ground, Bill Smith, ASPB, PG, SSEC data center, CWG, etc. </a:t>
            </a:r>
          </a:p>
          <a:p>
            <a:pPr eaLnBrk="1" hangingPunct="1"/>
            <a:r>
              <a:rPr lang="en-US" sz="2000" dirty="0" smtClean="0">
                <a:solidFill>
                  <a:srgbClr val="FFFF00"/>
                </a:solidFill>
              </a:rPr>
              <a:t>NASA, ITT </a:t>
            </a:r>
            <a:r>
              <a:rPr lang="en-US" sz="2000" dirty="0" smtClean="0">
                <a:solidFill>
                  <a:srgbClr val="FFFF00"/>
                </a:solidFill>
              </a:rPr>
              <a:t>Industries, Lockheed-Martin, other industry partners, etc.</a:t>
            </a:r>
          </a:p>
          <a:p>
            <a:pPr eaLnBrk="1" hangingPunct="1"/>
            <a:endParaRPr lang="en-US" sz="2000" dirty="0" smtClean="0">
              <a:solidFill>
                <a:srgbClr val="FFFF00"/>
              </a:solidFill>
            </a:endParaRPr>
          </a:p>
        </p:txBody>
      </p:sp>
    </p:spTree>
    <p:extLst>
      <p:ext uri="{BB962C8B-B14F-4D97-AF65-F5344CB8AC3E}">
        <p14:creationId xmlns:p14="http://schemas.microsoft.com/office/powerpoint/2010/main" val="2568847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334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chemeClr val="bg1"/>
                </a:solidFill>
                <a:latin typeface="Arial Unicode MS" pitchFamily="34" charset="-128"/>
              </a:rPr>
              <a:t>ABI </a:t>
            </a:r>
            <a:r>
              <a:rPr lang="en-US" sz="2000" dirty="0">
                <a:solidFill>
                  <a:schemeClr val="bg1"/>
                </a:solidFill>
                <a:latin typeface="Arial Unicode MS" pitchFamily="34" charset="-128"/>
              </a:rPr>
              <a:t>has many more bands than the current operational GOES imagers.</a:t>
            </a:r>
            <a:r>
              <a:rPr lang="en-US" dirty="0">
                <a:solidFill>
                  <a:schemeClr val="bg1"/>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20</a:t>
            </a:fld>
            <a:endParaRPr lang="en-US" dirty="0"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1226364" y="2216825"/>
            <a:ext cx="2771913"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Clouds, Stability Indices </a:t>
            </a:r>
            <a:endParaRPr lang="en-US" sz="2000" dirty="0">
              <a:latin typeface="Times New Roman" pitchFamily="18" charset="0"/>
            </a:endParaRPr>
          </a:p>
        </p:txBody>
      </p:sp>
      <p:sp>
        <p:nvSpPr>
          <p:cNvPr id="9" name="Text Box 6"/>
          <p:cNvSpPr txBox="1">
            <a:spLocks noChangeArrowheads="1"/>
          </p:cNvSpPr>
          <p:nvPr/>
        </p:nvSpPr>
        <p:spPr bwMode="auto">
          <a:xfrm rot="18900000">
            <a:off x="2274360" y="2465626"/>
            <a:ext cx="193379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Rainfall, Aerosol</a:t>
            </a:r>
            <a:endParaRPr lang="en-US" sz="2000" dirty="0">
              <a:latin typeface="Times New Roman" pitchFamily="18" charset="0"/>
            </a:endParaRPr>
          </a:p>
        </p:txBody>
      </p:sp>
      <p:sp>
        <p:nvSpPr>
          <p:cNvPr id="10" name="Text Box 7"/>
          <p:cNvSpPr txBox="1">
            <a:spLocks noChangeArrowheads="1"/>
          </p:cNvSpPr>
          <p:nvPr/>
        </p:nvSpPr>
        <p:spPr bwMode="auto">
          <a:xfrm rot="18893914">
            <a:off x="3401784" y="2592999"/>
            <a:ext cx="124764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SST, Fires</a:t>
            </a:r>
            <a:endParaRPr lang="en-US" sz="2000" dirty="0">
              <a:latin typeface="Times New Roman" pitchFamily="18" charset="0"/>
            </a:endParaRPr>
          </a:p>
        </p:txBody>
      </p:sp>
      <p:sp>
        <p:nvSpPr>
          <p:cNvPr id="11" name="Text Box 8"/>
          <p:cNvSpPr txBox="1">
            <a:spLocks noChangeArrowheads="1"/>
          </p:cNvSpPr>
          <p:nvPr/>
        </p:nvSpPr>
        <p:spPr bwMode="auto">
          <a:xfrm rot="18900000">
            <a:off x="3679455" y="2503267"/>
            <a:ext cx="219002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Hurricane, Imagery</a:t>
            </a:r>
            <a:endParaRPr lang="en-US" sz="2000" dirty="0">
              <a:latin typeface="Times New Roman" pitchFamily="18" charset="0"/>
            </a:endParaRPr>
          </a:p>
        </p:txBody>
      </p:sp>
      <p:sp>
        <p:nvSpPr>
          <p:cNvPr id="12" name="Text Box 9"/>
          <p:cNvSpPr txBox="1">
            <a:spLocks noChangeArrowheads="1"/>
          </p:cNvSpPr>
          <p:nvPr/>
        </p:nvSpPr>
        <p:spPr bwMode="auto">
          <a:xfrm rot="18618598">
            <a:off x="5944545" y="2478667"/>
            <a:ext cx="210826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 </a:t>
            </a:r>
            <a:r>
              <a:rPr lang="en-US" sz="2000" dirty="0" smtClean="0">
                <a:latin typeface="Times New Roman" pitchFamily="18" charset="0"/>
              </a:rPr>
              <a:t>Cloud Phase, SST</a:t>
            </a:r>
            <a:endParaRPr lang="en-US" sz="2000" dirty="0">
              <a:latin typeface="Times New Roman" pitchFamily="18" charset="0"/>
            </a:endParaRPr>
          </a:p>
        </p:txBody>
      </p:sp>
      <p:sp>
        <p:nvSpPr>
          <p:cNvPr id="13" name="Text Box 10"/>
          <p:cNvSpPr txBox="1">
            <a:spLocks noChangeArrowheads="1"/>
          </p:cNvSpPr>
          <p:nvPr/>
        </p:nvSpPr>
        <p:spPr bwMode="auto">
          <a:xfrm rot="18900000">
            <a:off x="4151323" y="2286279"/>
            <a:ext cx="3183885"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Ozone, Downward Radiation</a:t>
            </a:r>
            <a:endParaRPr lang="en-US" sz="2000" dirty="0">
              <a:latin typeface="Times New Roman" pitchFamily="18" charset="0"/>
            </a:endParaRPr>
          </a:p>
        </p:txBody>
      </p:sp>
      <p:sp>
        <p:nvSpPr>
          <p:cNvPr id="14" name="Text Box 5"/>
          <p:cNvSpPr txBox="1">
            <a:spLocks noChangeArrowheads="1"/>
          </p:cNvSpPr>
          <p:nvPr/>
        </p:nvSpPr>
        <p:spPr bwMode="auto">
          <a:xfrm rot="18900000">
            <a:off x="1539601" y="4674170"/>
            <a:ext cx="1193147"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SO2, WV</a:t>
            </a:r>
            <a:endParaRPr lang="en-US" sz="2000" dirty="0">
              <a:latin typeface="Times New Roman" pitchFamily="18" charset="0"/>
            </a:endParaRPr>
          </a:p>
        </p:txBody>
      </p:sp>
      <p:sp>
        <p:nvSpPr>
          <p:cNvPr id="15" name="Text Box 6"/>
          <p:cNvSpPr txBox="1">
            <a:spLocks noChangeArrowheads="1"/>
          </p:cNvSpPr>
          <p:nvPr/>
        </p:nvSpPr>
        <p:spPr bwMode="auto">
          <a:xfrm rot="18900000">
            <a:off x="1494089" y="4880045"/>
            <a:ext cx="23484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Winds, </a:t>
            </a:r>
            <a:r>
              <a:rPr lang="en-US" sz="2000" dirty="0" smtClean="0">
                <a:latin typeface="Times New Roman" pitchFamily="18" charset="0"/>
              </a:rPr>
              <a:t>WV profiling</a:t>
            </a:r>
            <a:endParaRPr lang="en-US" sz="2000" dirty="0">
              <a:latin typeface="Times New Roman" pitchFamily="18" charset="0"/>
            </a:endParaRPr>
          </a:p>
        </p:txBody>
      </p:sp>
      <p:sp>
        <p:nvSpPr>
          <p:cNvPr id="16" name="Text Box 7"/>
          <p:cNvSpPr txBox="1">
            <a:spLocks noChangeArrowheads="1"/>
          </p:cNvSpPr>
          <p:nvPr/>
        </p:nvSpPr>
        <p:spPr bwMode="auto">
          <a:xfrm rot="18893914">
            <a:off x="2401915" y="4906423"/>
            <a:ext cx="2102370"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TPW, Rainfall rate</a:t>
            </a:r>
            <a:endParaRPr lang="en-US" sz="2000" dirty="0">
              <a:latin typeface="Times New Roman" pitchFamily="18" charset="0"/>
            </a:endParaRPr>
          </a:p>
        </p:txBody>
      </p:sp>
      <p:sp>
        <p:nvSpPr>
          <p:cNvPr id="17" name="Text Box 9"/>
          <p:cNvSpPr txBox="1">
            <a:spLocks noChangeArrowheads="1"/>
          </p:cNvSpPr>
          <p:nvPr/>
        </p:nvSpPr>
        <p:spPr bwMode="auto">
          <a:xfrm rot="18522511">
            <a:off x="6181818" y="5075568"/>
            <a:ext cx="1223412"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Fires, Fog</a:t>
            </a:r>
            <a:endParaRPr lang="en-US" sz="2000" dirty="0">
              <a:latin typeface="Times New Roman" pitchFamily="18" charset="0"/>
            </a:endParaRPr>
          </a:p>
        </p:txBody>
      </p:sp>
      <p:sp>
        <p:nvSpPr>
          <p:cNvPr id="18" name="TextBox 17"/>
          <p:cNvSpPr txBox="1"/>
          <p:nvPr/>
        </p:nvSpPr>
        <p:spPr>
          <a:xfrm>
            <a:off x="2995286" y="3593068"/>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2014066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3"/>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21</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 Daytime </a:t>
            </a:r>
            <a:r>
              <a:rPr lang="en-US" dirty="0"/>
              <a:t>“Blue” </a:t>
            </a:r>
            <a:r>
              <a:rPr lang="en-US" dirty="0" smtClean="0"/>
              <a:t>band</a:t>
            </a:r>
            <a:r>
              <a:rPr lang="en-US" dirty="0"/>
              <a:t> </a:t>
            </a:r>
            <a:r>
              <a:rPr lang="en-US" dirty="0" smtClean="0"/>
              <a:t>-- aerosols</a:t>
            </a:r>
            <a:endParaRPr lang="en-US" dirty="0">
              <a:solidFill>
                <a:srgbClr val="000000"/>
              </a:solidFill>
            </a:endParaRPr>
          </a:p>
        </p:txBody>
      </p:sp>
    </p:spTree>
    <p:extLst>
      <p:ext uri="{BB962C8B-B14F-4D97-AF65-F5344CB8AC3E}">
        <p14:creationId xmlns:p14="http://schemas.microsoft.com/office/powerpoint/2010/main" val="29183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22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2: Daytime “Red” band</a:t>
            </a:r>
            <a:r>
              <a:rPr lang="en-US" dirty="0"/>
              <a:t> </a:t>
            </a:r>
            <a:r>
              <a:rPr lang="en-US" dirty="0" smtClean="0"/>
              <a:t>– clouds, etc.</a:t>
            </a:r>
            <a:endParaRPr lang="en-US" dirty="0">
              <a:solidFill>
                <a:srgbClr val="000000"/>
              </a:solidFill>
            </a:endParaRPr>
          </a:p>
        </p:txBody>
      </p:sp>
    </p:spTree>
    <p:extLst>
      <p:ext uri="{BB962C8B-B14F-4D97-AF65-F5344CB8AC3E}">
        <p14:creationId xmlns:p14="http://schemas.microsoft.com/office/powerpoint/2010/main" val="3025782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23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3: Daytime “Veggie” band</a:t>
            </a:r>
            <a:endParaRPr lang="en-US" dirty="0">
              <a:solidFill>
                <a:srgbClr val="000000"/>
              </a:solidFill>
            </a:endParaRPr>
          </a:p>
        </p:txBody>
      </p:sp>
    </p:spTree>
    <p:extLst>
      <p:ext uri="{BB962C8B-B14F-4D97-AF65-F5344CB8AC3E}">
        <p14:creationId xmlns:p14="http://schemas.microsoft.com/office/powerpoint/2010/main" val="4121552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24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4: Daytime “Cirrus” band</a:t>
            </a:r>
            <a:endParaRPr lang="en-US" dirty="0">
              <a:solidFill>
                <a:srgbClr val="000000"/>
              </a:solidFill>
            </a:endParaRPr>
          </a:p>
        </p:txBody>
      </p:sp>
    </p:spTree>
    <p:extLst>
      <p:ext uri="{BB962C8B-B14F-4D97-AF65-F5344CB8AC3E}">
        <p14:creationId xmlns:p14="http://schemas.microsoft.com/office/powerpoint/2010/main" val="4240243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25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5: Daytime “Snow” band</a:t>
            </a:r>
            <a:r>
              <a:rPr lang="en-US" dirty="0"/>
              <a:t> </a:t>
            </a:r>
            <a:endParaRPr lang="en-US" dirty="0">
              <a:solidFill>
                <a:srgbClr val="000000"/>
              </a:solidFill>
            </a:endParaRPr>
          </a:p>
        </p:txBody>
      </p:sp>
    </p:spTree>
    <p:extLst>
      <p:ext uri="{BB962C8B-B14F-4D97-AF65-F5344CB8AC3E}">
        <p14:creationId xmlns:p14="http://schemas.microsoft.com/office/powerpoint/2010/main" val="2133533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26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6: Daytime “Cloud-top phase” band</a:t>
            </a:r>
            <a:endParaRPr lang="en-US" dirty="0">
              <a:solidFill>
                <a:srgbClr val="000000"/>
              </a:solidFill>
            </a:endParaRPr>
          </a:p>
        </p:txBody>
      </p:sp>
    </p:spTree>
    <p:extLst>
      <p:ext uri="{BB962C8B-B14F-4D97-AF65-F5344CB8AC3E}">
        <p14:creationId xmlns:p14="http://schemas.microsoft.com/office/powerpoint/2010/main" val="4055504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27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7: Shortwave IR window band - fog, fires, etc.</a:t>
            </a:r>
            <a:endParaRPr lang="en-US" dirty="0">
              <a:solidFill>
                <a:srgbClr val="000000"/>
              </a:solidFill>
            </a:endParaRPr>
          </a:p>
        </p:txBody>
      </p:sp>
    </p:spTree>
    <p:extLst>
      <p:ext uri="{BB962C8B-B14F-4D97-AF65-F5344CB8AC3E}">
        <p14:creationId xmlns:p14="http://schemas.microsoft.com/office/powerpoint/2010/main" val="1182236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28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8: Upper-level tropospheric water vapor band</a:t>
            </a:r>
            <a:endParaRPr lang="en-US" dirty="0">
              <a:solidFill>
                <a:srgbClr val="000000"/>
              </a:solidFill>
            </a:endParaRPr>
          </a:p>
        </p:txBody>
      </p:sp>
    </p:spTree>
    <p:extLst>
      <p:ext uri="{BB962C8B-B14F-4D97-AF65-F5344CB8AC3E}">
        <p14:creationId xmlns:p14="http://schemas.microsoft.com/office/powerpoint/2010/main" val="2469647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29</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9: Upper/mid-level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3524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High Rate Information Transmissions (HRIT)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3</a:t>
            </a:fld>
            <a:endParaRPr lang="en-US" smtClean="0">
              <a:solidFill>
                <a:srgbClr val="000000"/>
              </a:solidFill>
            </a:endParaRPr>
          </a:p>
        </p:txBody>
      </p:sp>
    </p:spTree>
    <p:extLst>
      <p:ext uri="{BB962C8B-B14F-4D97-AF65-F5344CB8AC3E}">
        <p14:creationId xmlns:p14="http://schemas.microsoft.com/office/powerpoint/2010/main" val="1406075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30</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10: Lower 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69077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31</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11: “Cloud-top phase” band</a:t>
            </a:r>
            <a:endParaRPr lang="en-US" dirty="0">
              <a:solidFill>
                <a:srgbClr val="000000"/>
              </a:solidFill>
            </a:endParaRPr>
          </a:p>
        </p:txBody>
      </p:sp>
    </p:spTree>
    <p:extLst>
      <p:ext uri="{BB962C8B-B14F-4D97-AF65-F5344CB8AC3E}">
        <p14:creationId xmlns:p14="http://schemas.microsoft.com/office/powerpoint/2010/main" val="1418145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32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12: “Ozone” band</a:t>
            </a:r>
            <a:endParaRPr lang="en-US" dirty="0">
              <a:solidFill>
                <a:srgbClr val="000000"/>
              </a:solidFill>
            </a:endParaRPr>
          </a:p>
        </p:txBody>
      </p:sp>
    </p:spTree>
    <p:extLst>
      <p:ext uri="{BB962C8B-B14F-4D97-AF65-F5344CB8AC3E}">
        <p14:creationId xmlns:p14="http://schemas.microsoft.com/office/powerpoint/2010/main" val="41421887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33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13: “Clean” IR </a:t>
            </a:r>
            <a:r>
              <a:rPr lang="en-US" dirty="0" err="1" smtClean="0"/>
              <a:t>longwave</a:t>
            </a:r>
            <a:r>
              <a:rPr lang="en-US" dirty="0" smtClean="0"/>
              <a:t> window band</a:t>
            </a:r>
            <a:endParaRPr lang="en-US" dirty="0">
              <a:solidFill>
                <a:srgbClr val="000000"/>
              </a:solidFill>
            </a:endParaRPr>
          </a:p>
        </p:txBody>
      </p:sp>
    </p:spTree>
    <p:extLst>
      <p:ext uri="{BB962C8B-B14F-4D97-AF65-F5344CB8AC3E}">
        <p14:creationId xmlns:p14="http://schemas.microsoft.com/office/powerpoint/2010/main" val="1850434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34</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14: 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82896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35</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15: “Dirty” </a:t>
            </a:r>
            <a:r>
              <a:rPr lang="en-US" dirty="0"/>
              <a:t>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2111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36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16:  “CO2” </a:t>
            </a:r>
            <a:r>
              <a:rPr lang="en-US" dirty="0" err="1" smtClean="0"/>
              <a:t>longwave</a:t>
            </a:r>
            <a:r>
              <a:rPr lang="en-US" dirty="0" smtClean="0"/>
              <a:t> IR band</a:t>
            </a:r>
            <a:endParaRPr lang="en-US" dirty="0">
              <a:solidFill>
                <a:srgbClr val="000000"/>
              </a:solidFill>
            </a:endParaRPr>
          </a:p>
        </p:txBody>
      </p:sp>
    </p:spTree>
    <p:extLst>
      <p:ext uri="{BB962C8B-B14F-4D97-AF65-F5344CB8AC3E}">
        <p14:creationId xmlns:p14="http://schemas.microsoft.com/office/powerpoint/2010/main" val="2669388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t>Visualization </a:t>
            </a:r>
            <a:br>
              <a:rPr lang="en-US" dirty="0" smtClean="0"/>
            </a:br>
            <a:r>
              <a:rPr lang="en-US" sz="4000" dirty="0" smtClean="0"/>
              <a:t>(“true color” as a decision </a:t>
            </a:r>
            <a:r>
              <a:rPr lang="en-US" sz="4000" dirty="0" smtClean="0"/>
              <a:t>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37</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998555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219200" y="228600"/>
            <a:ext cx="7848600" cy="1143000"/>
          </a:xfrm>
        </p:spPr>
        <p:txBody>
          <a:bodyPr/>
          <a:lstStyle/>
          <a:p>
            <a:pPr eaLnBrk="1" hangingPunct="1"/>
            <a:r>
              <a:rPr lang="en-US" dirty="0" smtClean="0"/>
              <a:t>Visualization </a:t>
            </a:r>
            <a:br>
              <a:rPr lang="en-US" dirty="0" smtClean="0"/>
            </a:br>
            <a:r>
              <a:rPr lang="en-US" sz="4000" dirty="0" smtClean="0"/>
              <a:t>(“RGB highlights cloud phase”)</a:t>
            </a:r>
            <a:endParaRPr lang="en-US" sz="4000" dirty="0" smtClean="0"/>
          </a:p>
        </p:txBody>
      </p:sp>
      <p:sp>
        <p:nvSpPr>
          <p:cNvPr id="73731" name="Rectangle 3"/>
          <p:cNvSpPr>
            <a:spLocks noGrp="1" noChangeArrowheads="1"/>
          </p:cNvSpPr>
          <p:nvPr>
            <p:ph type="body" idx="1"/>
          </p:nvPr>
        </p:nvSpPr>
        <p:spPr>
          <a:xfrm>
            <a:off x="152400" y="1600200"/>
            <a:ext cx="8915400" cy="4114800"/>
          </a:xfrm>
        </p:spPr>
        <p:txBody>
          <a:bodyPr/>
          <a:lstStyle/>
          <a:p>
            <a:pPr eaLnBrk="1" hangingPunct="1"/>
            <a:r>
              <a:rPr lang="en-US" sz="2000" dirty="0" smtClean="0"/>
              <a:t>“RGB Color” (VIS 0.6, VIS 0.8, and </a:t>
            </a:r>
            <a:r>
              <a:rPr lang="en-US" sz="2000" dirty="0" err="1" smtClean="0"/>
              <a:t>NearIR</a:t>
            </a:r>
            <a:r>
              <a:rPr lang="en-US" sz="2000" dirty="0" smtClean="0"/>
              <a:t> 1.6 um) with ABI simulated data (from CIMSS); image from William </a:t>
            </a:r>
            <a:r>
              <a:rPr lang="en-US" sz="2000" dirty="0" err="1" smtClean="0"/>
              <a:t>Straka</a:t>
            </a:r>
            <a:r>
              <a:rPr lang="en-US" sz="2000" dirty="0" smtClean="0"/>
              <a:t>, CIMSS and using the EUMETSAT enhancement.</a:t>
            </a:r>
          </a:p>
        </p:txBody>
      </p:sp>
      <p:pic>
        <p:nvPicPr>
          <p:cNvPr id="737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5146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E42BF5E-5DC5-45CB-B5A9-991F90DE422A}" type="slidenum">
              <a:rPr lang="en-US" smtClean="0">
                <a:solidFill>
                  <a:srgbClr val="FFFF00"/>
                </a:solidFill>
                <a:latin typeface="Times New Roman" pitchFamily="18" charset="0"/>
              </a:rPr>
              <a:pPr/>
              <a:t>38</a:t>
            </a:fld>
            <a:endParaRPr lang="en-US" smtClean="0">
              <a:solidFill>
                <a:srgbClr val="FFFF00"/>
              </a:solidFill>
              <a:latin typeface="Times New Roman" pitchFamily="18" charset="0"/>
            </a:endParaRPr>
          </a:p>
        </p:txBody>
      </p:sp>
      <p:sp>
        <p:nvSpPr>
          <p:cNvPr id="6" name="TextBox 5"/>
          <p:cNvSpPr txBox="1"/>
          <p:nvPr/>
        </p:nvSpPr>
        <p:spPr>
          <a:xfrm>
            <a:off x="152400" y="6477000"/>
            <a:ext cx="8847037" cy="307777"/>
          </a:xfrm>
          <a:prstGeom prst="rect">
            <a:avLst/>
          </a:prstGeom>
          <a:solidFill>
            <a:schemeClr val="bg2">
              <a:lumMod val="20000"/>
              <a:lumOff val="80000"/>
            </a:schemeClr>
          </a:solidFill>
        </p:spPr>
        <p:txBody>
          <a:bodyPr wrap="none" rtlCol="0">
            <a:spAutoFit/>
          </a:bodyPr>
          <a:lstStyle/>
          <a:p>
            <a:r>
              <a:rPr lang="en-US" sz="1400" dirty="0" smtClean="0"/>
              <a:t>P4.3 </a:t>
            </a:r>
            <a:r>
              <a:rPr lang="en-US" sz="1400" b="1" dirty="0" smtClean="0"/>
              <a:t>Demonstration </a:t>
            </a:r>
            <a:r>
              <a:rPr lang="en-US" sz="1400" b="1" dirty="0"/>
              <a:t>of RGB Composite Imagery at NOAA National Centers in Preparation for  GOES-R</a:t>
            </a:r>
            <a:endParaRPr lang="en-US" sz="1400" dirty="0"/>
          </a:p>
        </p:txBody>
      </p:sp>
    </p:spTree>
    <p:extLst>
      <p:ext uri="{BB962C8B-B14F-4D97-AF65-F5344CB8AC3E}">
        <p14:creationId xmlns:p14="http://schemas.microsoft.com/office/powerpoint/2010/main" val="286199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39</a:t>
            </a:fld>
            <a:endParaRPr lang="en-US" smtClean="0">
              <a:solidFill>
                <a:srgbClr val="00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579" y="2362200"/>
            <a:ext cx="5125221" cy="34940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1"/>
          <p:cNvSpPr txBox="1">
            <a:spLocks noChangeArrowheads="1"/>
          </p:cNvSpPr>
          <p:nvPr/>
        </p:nvSpPr>
        <p:spPr bwMode="auto">
          <a:xfrm>
            <a:off x="4391707" y="5879068"/>
            <a:ext cx="44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Photo courtesy of ITT Geospatial Systems</a:t>
            </a:r>
          </a:p>
        </p:txBody>
      </p:sp>
      <p:sp>
        <p:nvSpPr>
          <p:cNvPr id="2" name="TextBox 1"/>
          <p:cNvSpPr txBox="1"/>
          <p:nvPr/>
        </p:nvSpPr>
        <p:spPr>
          <a:xfrm>
            <a:off x="228600" y="6292334"/>
            <a:ext cx="8763000" cy="369332"/>
          </a:xfrm>
          <a:prstGeom prst="rect">
            <a:avLst/>
          </a:prstGeom>
          <a:solidFill>
            <a:schemeClr val="bg1"/>
          </a:solidFill>
        </p:spPr>
        <p:txBody>
          <a:bodyPr wrap="square" rtlCol="0">
            <a:spAutoFit/>
          </a:bodyPr>
          <a:lstStyle/>
          <a:p>
            <a:r>
              <a:rPr lang="en-US" dirty="0" smtClean="0"/>
              <a:t>See Poster 4.1: </a:t>
            </a:r>
            <a:r>
              <a:rPr lang="en-US" b="1" dirty="0" smtClean="0"/>
              <a:t>ABI </a:t>
            </a:r>
            <a:r>
              <a:rPr lang="en-US" b="1" dirty="0"/>
              <a:t>Flight Performance Predictions Based on PTM Test </a:t>
            </a:r>
            <a:r>
              <a:rPr lang="en-US" b="1" dirty="0" smtClean="0"/>
              <a:t>Results</a:t>
            </a:r>
            <a:r>
              <a:rPr lang="en-US" dirty="0" smtClean="0"/>
              <a:t> </a:t>
            </a:r>
            <a:endParaRPr lang="en-US" dirty="0"/>
          </a:p>
        </p:txBody>
      </p:sp>
    </p:spTree>
    <p:extLst>
      <p:ext uri="{BB962C8B-B14F-4D97-AF65-F5344CB8AC3E}">
        <p14:creationId xmlns:p14="http://schemas.microsoft.com/office/powerpoint/2010/main" val="2431776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762000"/>
            <a:ext cx="8839200" cy="5105400"/>
          </a:xfrm>
        </p:spPr>
        <p:txBody>
          <a:bodyPr/>
          <a:lstStyle/>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a:t>
            </a:fld>
            <a:endParaRPr lang="en-US" smtClean="0">
              <a:solidFill>
                <a:srgbClr val="000000"/>
              </a:solidFill>
            </a:endParaRPr>
          </a:p>
        </p:txBody>
      </p:sp>
      <p:sp>
        <p:nvSpPr>
          <p:cNvPr id="8" name="TextBox 7"/>
          <p:cNvSpPr txBox="1"/>
          <p:nvPr/>
        </p:nvSpPr>
        <p:spPr>
          <a:xfrm>
            <a:off x="228600" y="6292334"/>
            <a:ext cx="8763000" cy="369332"/>
          </a:xfrm>
          <a:prstGeom prst="rect">
            <a:avLst/>
          </a:prstGeom>
          <a:solidFill>
            <a:schemeClr val="bg1"/>
          </a:solidFill>
        </p:spPr>
        <p:txBody>
          <a:bodyPr wrap="square" rtlCol="0">
            <a:spAutoFit/>
          </a:bodyPr>
          <a:lstStyle/>
          <a:p>
            <a:r>
              <a:rPr lang="en-US" dirty="0" smtClean="0"/>
              <a:t>See Poster 4.18: </a:t>
            </a:r>
            <a:r>
              <a:rPr lang="en-US" b="1" dirty="0"/>
              <a:t>GOES-R </a:t>
            </a:r>
            <a:r>
              <a:rPr lang="en-US" b="1" dirty="0" err="1"/>
              <a:t>Sectorized</a:t>
            </a:r>
            <a:r>
              <a:rPr lang="en-US" b="1" dirty="0"/>
              <a:t> Cloud and Moisture Imagery Products </a:t>
            </a:r>
            <a:r>
              <a:rPr lang="en-US" dirty="0" smtClean="0"/>
              <a:t> </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752600"/>
            <a:ext cx="5054600" cy="3790950"/>
          </a:xfrm>
          <a:prstGeom prst="rect">
            <a:avLst/>
          </a:prstGeom>
        </p:spPr>
      </p:pic>
      <p:sp>
        <p:nvSpPr>
          <p:cNvPr id="9223" name="TextBox 2"/>
          <p:cNvSpPr txBox="1">
            <a:spLocks noChangeArrowheads="1"/>
          </p:cNvSpPr>
          <p:nvPr/>
        </p:nvSpPr>
        <p:spPr bwMode="auto">
          <a:xfrm>
            <a:off x="6477000" y="2133600"/>
            <a:ext cx="22621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000000"/>
                </a:solidFill>
              </a:rPr>
              <a:t>GOES-R Spacecraft</a:t>
            </a:r>
          </a:p>
          <a:p>
            <a:pPr eaLnBrk="1" fontAlgn="base" hangingPunct="1">
              <a:spcBef>
                <a:spcPct val="0"/>
              </a:spcBef>
              <a:spcAft>
                <a:spcPct val="0"/>
              </a:spcAft>
            </a:pPr>
            <a:r>
              <a:rPr lang="en-US" dirty="0" smtClean="0">
                <a:solidFill>
                  <a:srgbClr val="000000"/>
                </a:solidFill>
              </a:rPr>
              <a:t>Lockheed </a:t>
            </a:r>
            <a:r>
              <a:rPr lang="en-US" dirty="0">
                <a:solidFill>
                  <a:srgbClr val="000000"/>
                </a:solidFill>
              </a:rPr>
              <a:t>Martin</a:t>
            </a:r>
          </a:p>
        </p:txBody>
      </p:sp>
    </p:spTree>
    <p:extLst>
      <p:ext uri="{BB962C8B-B14F-4D97-AF65-F5344CB8AC3E}">
        <p14:creationId xmlns:p14="http://schemas.microsoft.com/office/powerpoint/2010/main" val="2744482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10"/>
          <p:cNvSpPr>
            <a:spLocks noChangeArrowheads="1"/>
          </p:cNvSpPr>
          <p:nvPr/>
        </p:nvSpPr>
        <p:spPr bwMode="auto">
          <a:xfrm>
            <a:off x="596900" y="1406770"/>
            <a:ext cx="3883025" cy="5325625"/>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0" name="Footer Placeholder 4"/>
          <p:cNvSpPr>
            <a:spLocks noGrp="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19458" name="Rectangle 10"/>
          <p:cNvSpPr>
            <a:spLocks noChangeArrowheads="1"/>
          </p:cNvSpPr>
          <p:nvPr/>
        </p:nvSpPr>
        <p:spPr bwMode="auto">
          <a:xfrm>
            <a:off x="4748213" y="1396723"/>
            <a:ext cx="3883025" cy="5335673"/>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1" name="Slide Number Placeholder 6"/>
          <p:cNvSpPr>
            <a:spLocks noGrp="1"/>
          </p:cNvSpPr>
          <p:nvPr>
            <p:ph type="sldNum" sz="quarter" idx="12"/>
          </p:nvPr>
        </p:nvSpPr>
        <p:spPr>
          <a:noFill/>
        </p:spPr>
        <p:txBody>
          <a:bodyPr/>
          <a:lstStyle/>
          <a:p>
            <a:fld id="{C2C60B68-1EDE-4ED7-A279-F6BAC21A6E3D}" type="slidenum">
              <a:rPr lang="en-US" smtClean="0"/>
              <a:pPr/>
              <a:t>40</a:t>
            </a:fld>
            <a:endParaRPr lang="en-US" smtClean="0"/>
          </a:p>
        </p:txBody>
      </p:sp>
      <p:sp>
        <p:nvSpPr>
          <p:cNvPr id="17" name="Rectangle 2"/>
          <p:cNvSpPr txBox="1">
            <a:spLocks noChangeArrowheads="1"/>
          </p:cNvSpPr>
          <p:nvPr/>
        </p:nvSpPr>
        <p:spPr>
          <a:xfrm>
            <a:off x="971550" y="274638"/>
            <a:ext cx="6756400" cy="563562"/>
          </a:xfrm>
          <a:prstGeom prst="rect">
            <a:avLst/>
          </a:prstGeom>
        </p:spPr>
        <p:txBody>
          <a:bodyPr/>
          <a:lstStyle/>
          <a:p>
            <a:pPr algn="ctr" eaLnBrk="0" fontAlgn="base" hangingPunct="0">
              <a:spcBef>
                <a:spcPct val="0"/>
              </a:spcBef>
              <a:spcAft>
                <a:spcPct val="0"/>
              </a:spcAft>
              <a:defRPr/>
            </a:pPr>
            <a:r>
              <a:rPr lang="en-US" sz="2000" kern="0" dirty="0" smtClean="0">
                <a:solidFill>
                  <a:srgbClr val="FFFF00"/>
                </a:solidFill>
                <a:latin typeface="Arial Black" pitchFamily="34" charset="0"/>
              </a:rPr>
              <a:t>Algorithm Working Group (AWG)</a:t>
            </a:r>
            <a:endParaRPr lang="en-US" sz="2000" kern="0" dirty="0">
              <a:solidFill>
                <a:srgbClr val="FFFF00"/>
              </a:solidFill>
              <a:latin typeface="Arial Black" pitchFamily="34" charset="0"/>
            </a:endParaRPr>
          </a:p>
          <a:p>
            <a:pPr algn="ctr" eaLnBrk="0" fontAlgn="base" hangingPunct="0">
              <a:spcBef>
                <a:spcPct val="0"/>
              </a:spcBef>
              <a:spcAft>
                <a:spcPct val="0"/>
              </a:spcAft>
              <a:defRPr/>
            </a:pPr>
            <a:r>
              <a:rPr lang="en-US" b="1" kern="0" dirty="0">
                <a:solidFill>
                  <a:srgbClr val="FFFFFF"/>
                </a:solidFill>
                <a:latin typeface="Book Antiqua" pitchFamily="18" charset="0"/>
              </a:rPr>
              <a:t>Develop algorithms for the </a:t>
            </a:r>
            <a:r>
              <a:rPr lang="en-US" b="1" kern="0" dirty="0" smtClean="0">
                <a:solidFill>
                  <a:srgbClr val="FFFFFF"/>
                </a:solidFill>
                <a:latin typeface="Book Antiqua" pitchFamily="18" charset="0"/>
              </a:rPr>
              <a:t>Level 2 products</a:t>
            </a:r>
          </a:p>
          <a:p>
            <a:pPr algn="ctr" eaLnBrk="0" fontAlgn="base" hangingPunct="0">
              <a:spcBef>
                <a:spcPct val="0"/>
              </a:spcBef>
              <a:spcAft>
                <a:spcPct val="0"/>
              </a:spcAft>
              <a:defRPr/>
            </a:pPr>
            <a:r>
              <a:rPr lang="en-US" b="1" kern="0" dirty="0" smtClean="0">
                <a:solidFill>
                  <a:srgbClr val="FFFFFF"/>
                </a:solidFill>
                <a:latin typeface="Book Antiqua" pitchFamily="18" charset="0"/>
              </a:rPr>
              <a:t>(</a:t>
            </a:r>
            <a:r>
              <a:rPr lang="en-US" b="1" kern="0" dirty="0">
                <a:solidFill>
                  <a:srgbClr val="FFFFFF"/>
                </a:solidFill>
                <a:latin typeface="Book Antiqua" pitchFamily="18" charset="0"/>
              </a:rPr>
              <a:t>Both </a:t>
            </a:r>
            <a:r>
              <a:rPr lang="en-US" b="1" kern="0" dirty="0" smtClean="0">
                <a:solidFill>
                  <a:srgbClr val="FFFFFF"/>
                </a:solidFill>
                <a:latin typeface="Book Antiqua" pitchFamily="18" charset="0"/>
              </a:rPr>
              <a:t>‘Baseline’ </a:t>
            </a:r>
            <a:r>
              <a:rPr lang="en-US" b="1" kern="0" dirty="0">
                <a:solidFill>
                  <a:srgbClr val="FFFFFF"/>
                </a:solidFill>
                <a:latin typeface="Book Antiqua" pitchFamily="18" charset="0"/>
              </a:rPr>
              <a:t>and </a:t>
            </a:r>
            <a:r>
              <a:rPr lang="en-US" b="1" kern="0" dirty="0" smtClean="0">
                <a:solidFill>
                  <a:srgbClr val="FFFFFF"/>
                </a:solidFill>
                <a:latin typeface="Book Antiqua" pitchFamily="18" charset="0"/>
              </a:rPr>
              <a:t>‘Future Capability’ products)</a:t>
            </a:r>
            <a:endParaRPr lang="en-US" b="1" kern="0" dirty="0">
              <a:solidFill>
                <a:srgbClr val="FFFFFF"/>
              </a:solidFill>
              <a:latin typeface="Book Antiqua" pitchFamily="18" charset="0"/>
            </a:endParaRPr>
          </a:p>
        </p:txBody>
      </p:sp>
      <p:sp>
        <p:nvSpPr>
          <p:cNvPr id="18" name="Rectangle 3"/>
          <p:cNvSpPr txBox="1">
            <a:spLocks noChangeArrowheads="1"/>
          </p:cNvSpPr>
          <p:nvPr/>
        </p:nvSpPr>
        <p:spPr>
          <a:xfrm>
            <a:off x="751300" y="1487156"/>
            <a:ext cx="4038600" cy="5903388"/>
          </a:xfrm>
          <a:prstGeom prst="rect">
            <a:avLst/>
          </a:prstGeom>
        </p:spPr>
        <p:txBody>
          <a:bodyPr/>
          <a:lstStyle/>
          <a:p>
            <a:pPr marL="342900" indent="-342900" eaLnBrk="0" fontAlgn="base" hangingPunct="0">
              <a:lnSpc>
                <a:spcPct val="80000"/>
              </a:lnSpc>
              <a:spcBef>
                <a:spcPct val="20000"/>
              </a:spcBef>
              <a:spcAft>
                <a:spcPct val="0"/>
              </a:spcAft>
              <a:buFontTx/>
              <a:buChar char="•"/>
              <a:defRPr/>
            </a:pPr>
            <a:r>
              <a:rPr lang="en-US" sz="1400" b="1" kern="0" dirty="0">
                <a:solidFill>
                  <a:srgbClr val="000000"/>
                </a:solidFill>
              </a:rPr>
              <a:t>Clouds and Moisture Imagery (KPP)</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Clear Sky Mask</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Top Pressure and Height</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Top Phase</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Top Temperature</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Particle Size Distribution</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Optical Path</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Temperature and Moisture Profiles</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Total Precipitable Water</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Stability Parameters (Lifted </a:t>
            </a:r>
            <a:r>
              <a:rPr lang="en-US" sz="1400" kern="0" dirty="0" smtClean="0">
                <a:solidFill>
                  <a:srgbClr val="FF9900"/>
                </a:solidFill>
              </a:rPr>
              <a:t>Index, etc.)</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 Detection</a:t>
            </a: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Aerosols Optical Depth</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Derived Motion Winds</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Hurricane Intensity</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Fire/Hot Spot Characterization</a:t>
            </a: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Land and Sea Surface Temperature</a:t>
            </a:r>
          </a:p>
          <a:p>
            <a:pPr marL="342900" indent="-342900" eaLnBrk="0" fontAlgn="base" hangingPunct="0">
              <a:lnSpc>
                <a:spcPct val="80000"/>
              </a:lnSpc>
              <a:spcBef>
                <a:spcPct val="20000"/>
              </a:spcBef>
              <a:spcAft>
                <a:spcPct val="0"/>
              </a:spcAft>
              <a:buFontTx/>
              <a:buChar char="•"/>
              <a:defRPr/>
            </a:pPr>
            <a:r>
              <a:rPr lang="en-US" sz="1400" kern="0" dirty="0">
                <a:solidFill>
                  <a:srgbClr val="990000"/>
                </a:solidFill>
              </a:rPr>
              <a:t>Volcanic Ash</a:t>
            </a:r>
          </a:p>
          <a:p>
            <a:pPr marL="342900" indent="-342900" eaLnBrk="0" fontAlgn="base" hangingPunct="0">
              <a:lnSpc>
                <a:spcPct val="80000"/>
              </a:lnSpc>
              <a:spcBef>
                <a:spcPct val="20000"/>
              </a:spcBef>
              <a:spcAft>
                <a:spcPct val="0"/>
              </a:spcAft>
              <a:buFontTx/>
              <a:buChar char="•"/>
              <a:defRPr/>
            </a:pPr>
            <a:r>
              <a:rPr lang="en-US" sz="1400" kern="0" dirty="0">
                <a:solidFill>
                  <a:srgbClr val="000099"/>
                </a:solidFill>
              </a:rPr>
              <a:t>Rainfall Rate</a:t>
            </a:r>
          </a:p>
          <a:p>
            <a:pPr marL="342900" indent="-342900" eaLnBrk="0" fontAlgn="base" hangingPunct="0">
              <a:lnSpc>
                <a:spcPct val="80000"/>
              </a:lnSpc>
              <a:spcBef>
                <a:spcPct val="20000"/>
              </a:spcBef>
              <a:spcAft>
                <a:spcPct val="0"/>
              </a:spcAft>
              <a:buFontTx/>
              <a:buChar char="•"/>
              <a:defRPr/>
            </a:pPr>
            <a:r>
              <a:rPr lang="en-US" sz="1400" kern="0" dirty="0">
                <a:solidFill>
                  <a:srgbClr val="660066"/>
                </a:solidFill>
              </a:rPr>
              <a:t>Snow Cover</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Downward Solar Insolation: Surface</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Reflected Solar Insolation: TOA</a:t>
            </a:r>
          </a:p>
          <a:p>
            <a:pPr marL="342900" indent="-342900" eaLnBrk="0" fontAlgn="base" hangingPunct="0">
              <a:lnSpc>
                <a:spcPct val="80000"/>
              </a:lnSpc>
              <a:spcBef>
                <a:spcPct val="20000"/>
              </a:spcBef>
              <a:spcAft>
                <a:spcPct val="0"/>
              </a:spcAft>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CC0099"/>
                </a:solidFill>
              </a:rPr>
              <a:t>Lightning Detection</a:t>
            </a:r>
          </a:p>
          <a:p>
            <a:pPr marL="342900" indent="-342900" eaLnBrk="0" fontAlgn="base" hangingPunct="0">
              <a:lnSpc>
                <a:spcPct val="80000"/>
              </a:lnSpc>
              <a:spcBef>
                <a:spcPct val="20000"/>
              </a:spcBef>
              <a:spcAft>
                <a:spcPct val="0"/>
              </a:spcAft>
              <a:buFontTx/>
              <a:buChar char="•"/>
              <a:defRPr/>
            </a:pPr>
            <a:endParaRPr lang="en-US" sz="1600" kern="0" dirty="0">
              <a:solidFill>
                <a:srgbClr val="CC0099"/>
              </a:solidFill>
              <a:effectLst>
                <a:outerShdw blurRad="38100" dist="38100" dir="2700000" algn="tl">
                  <a:srgbClr val="C0C0C0"/>
                </a:outerShdw>
              </a:effectLst>
            </a:endParaRPr>
          </a:p>
        </p:txBody>
      </p:sp>
      <p:sp>
        <p:nvSpPr>
          <p:cNvPr id="19" name="Rectangle 4"/>
          <p:cNvSpPr txBox="1">
            <a:spLocks noChangeArrowheads="1"/>
          </p:cNvSpPr>
          <p:nvPr/>
        </p:nvSpPr>
        <p:spPr>
          <a:xfrm>
            <a:off x="4764574" y="1205805"/>
            <a:ext cx="4038600" cy="5398214"/>
          </a:xfrm>
          <a:prstGeom prst="rect">
            <a:avLst/>
          </a:prstGeom>
        </p:spPr>
        <p:txBody>
          <a:bodyPr/>
          <a:lstStyle/>
          <a:p>
            <a:pPr marL="342900" indent="-342900" eaLnBrk="0" fontAlgn="base" hangingPunct="0">
              <a:lnSpc>
                <a:spcPct val="80000"/>
              </a:lnSpc>
              <a:spcBef>
                <a:spcPct val="20000"/>
              </a:spcBef>
              <a:spcAft>
                <a:spcPct val="0"/>
              </a:spcAft>
              <a:buFontTx/>
              <a:buChar char="•"/>
              <a:defRPr/>
            </a:pPr>
            <a:endParaRPr lang="en-US" sz="1300" kern="0" dirty="0">
              <a:solidFill>
                <a:srgbClr val="00CC66"/>
              </a:solidFill>
              <a:effectLst>
                <a:outerShdw blurRad="38100" dist="38100" dir="2700000" algn="tl">
                  <a:srgbClr val="C0C0C0"/>
                </a:outerShdw>
              </a:effectLst>
            </a:endParaRPr>
          </a:p>
          <a:p>
            <a:pPr marL="342900" indent="-342900" eaLnBrk="0" fontAlgn="base" hangingPunct="0">
              <a:lnSpc>
                <a:spcPct val="80000"/>
              </a:lnSpc>
              <a:spcBef>
                <a:spcPct val="20000"/>
              </a:spcBef>
              <a:spcAft>
                <a:spcPct val="0"/>
              </a:spcAft>
              <a:buFontTx/>
              <a:buChar char="•"/>
              <a:defRPr/>
            </a:pPr>
            <a:r>
              <a:rPr lang="en-US" sz="1300" kern="0" dirty="0">
                <a:solidFill>
                  <a:srgbClr val="008000"/>
                </a:solidFill>
              </a:rPr>
              <a:t>Cloud Layer/Heights</a:t>
            </a:r>
          </a:p>
          <a:p>
            <a:pPr marL="342900" indent="-342900" eaLnBrk="0" fontAlgn="base" hangingPunct="0">
              <a:lnSpc>
                <a:spcPct val="80000"/>
              </a:lnSpc>
              <a:spcBef>
                <a:spcPct val="20000"/>
              </a:spcBef>
              <a:spcAft>
                <a:spcPct val="0"/>
              </a:spcAft>
              <a:buFontTx/>
              <a:buChar char="•"/>
              <a:defRPr/>
            </a:pPr>
            <a:r>
              <a:rPr lang="en-US" sz="1300" kern="0" dirty="0">
                <a:solidFill>
                  <a:srgbClr val="008000"/>
                </a:solidFill>
              </a:rPr>
              <a:t>Cloud Ice Water Path</a:t>
            </a:r>
          </a:p>
          <a:p>
            <a:pPr marL="342900" indent="-342900" eaLnBrk="0" fontAlgn="base" hangingPunct="0">
              <a:lnSpc>
                <a:spcPct val="80000"/>
              </a:lnSpc>
              <a:spcBef>
                <a:spcPct val="20000"/>
              </a:spcBef>
              <a:spcAft>
                <a:spcPct val="0"/>
              </a:spcAft>
              <a:buFontTx/>
              <a:buChar char="•"/>
              <a:defRPr/>
            </a:pPr>
            <a:r>
              <a:rPr lang="en-US" sz="1300" kern="0" dirty="0">
                <a:solidFill>
                  <a:srgbClr val="008000"/>
                </a:solidFill>
              </a:rPr>
              <a:t>Cloud Liquid Water</a:t>
            </a:r>
          </a:p>
          <a:p>
            <a:pPr marL="342900" indent="-342900" eaLnBrk="0" fontAlgn="base" hangingPunct="0">
              <a:lnSpc>
                <a:spcPct val="80000"/>
              </a:lnSpc>
              <a:spcBef>
                <a:spcPct val="20000"/>
              </a:spcBef>
              <a:spcAft>
                <a:spcPct val="0"/>
              </a:spcAft>
              <a:buFontTx/>
              <a:buChar char="•"/>
              <a:defRPr/>
            </a:pPr>
            <a:r>
              <a:rPr lang="en-US" sz="1300" kern="0" dirty="0">
                <a:solidFill>
                  <a:srgbClr val="008000"/>
                </a:solidFill>
              </a:rPr>
              <a:t>Cloud Type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Convective Initiation</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Turbulence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Low Cloud and Fog</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Enhanced “V”/Overshooting Top</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Aircraft Icing Threat</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SO</a:t>
            </a:r>
            <a:r>
              <a:rPr lang="en-US" sz="1300" kern="0" baseline="-25000" dirty="0">
                <a:solidFill>
                  <a:srgbClr val="990000"/>
                </a:solidFill>
              </a:rPr>
              <a:t>2</a:t>
            </a:r>
            <a:r>
              <a:rPr lang="en-US" sz="1300" kern="0" dirty="0">
                <a:solidFill>
                  <a:srgbClr val="990000"/>
                </a:solidFill>
              </a:rPr>
              <a:t> Detections (Volcanoes)</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Visibility</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(TOA)</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Downward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Total Ozone</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Aerosol Particle Size</a:t>
            </a:r>
          </a:p>
          <a:p>
            <a:pPr marL="342900" indent="-342900" eaLnBrk="0" fontAlgn="base" hangingPunct="0">
              <a:lnSpc>
                <a:spcPct val="80000"/>
              </a:lnSpc>
              <a:spcBef>
                <a:spcPct val="20000"/>
              </a:spcBef>
              <a:spcAft>
                <a:spcPct val="0"/>
              </a:spcAft>
              <a:buFontTx/>
              <a:buChar char="•"/>
              <a:defRPr/>
            </a:pPr>
            <a:r>
              <a:rPr lang="en-US" sz="1300" kern="0" dirty="0">
                <a:solidFill>
                  <a:srgbClr val="FF9900"/>
                </a:solidFill>
              </a:rPr>
              <a:t>Surface Emissivity</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Surface </a:t>
            </a:r>
            <a:r>
              <a:rPr lang="en-US" sz="1300" kern="0" dirty="0" err="1">
                <a:solidFill>
                  <a:srgbClr val="006666"/>
                </a:solidFill>
              </a:rPr>
              <a:t>Albedo</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Index</a:t>
            </a: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Fraction</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Flood Standing Water</a:t>
            </a:r>
          </a:p>
          <a:p>
            <a:pPr marL="342900" indent="-342900" eaLnBrk="0" fontAlgn="base" hangingPunct="0">
              <a:lnSpc>
                <a:spcPct val="80000"/>
              </a:lnSpc>
              <a:spcBef>
                <a:spcPct val="20000"/>
              </a:spcBef>
              <a:spcAft>
                <a:spcPct val="0"/>
              </a:spcAft>
              <a:buFontTx/>
              <a:buChar char="•"/>
              <a:defRPr/>
            </a:pPr>
            <a:r>
              <a:rPr lang="en-US" sz="1300" kern="0" dirty="0">
                <a:solidFill>
                  <a:srgbClr val="000099"/>
                </a:solidFill>
              </a:rPr>
              <a:t>Rainfall probability and potential</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Snow Depth</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Ice Cover</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Sea &amp; Lake Ice Concentration, Age, Extent, Motion</a:t>
            </a:r>
          </a:p>
          <a:p>
            <a:pPr marL="342900" indent="-342900" eaLnBrk="0" fontAlgn="base" hangingPunct="0">
              <a:lnSpc>
                <a:spcPct val="80000"/>
              </a:lnSpc>
              <a:spcBef>
                <a:spcPct val="20000"/>
              </a:spcBef>
              <a:spcAft>
                <a:spcPct val="0"/>
              </a:spcAft>
              <a:buFontTx/>
              <a:buChar char="•"/>
              <a:defRPr/>
            </a:pPr>
            <a:r>
              <a:rPr lang="en-US" sz="1300" kern="0" dirty="0">
                <a:solidFill>
                  <a:srgbClr val="0099FF"/>
                </a:solidFill>
              </a:rPr>
              <a:t>Ocean Currents, Currents: Offshore</a:t>
            </a:r>
          </a:p>
          <a:p>
            <a:pPr marL="342900" indent="-342900" eaLnBrk="0" fontAlgn="base" hangingPunct="0">
              <a:lnSpc>
                <a:spcPct val="80000"/>
              </a:lnSpc>
              <a:spcBef>
                <a:spcPct val="20000"/>
              </a:spcBef>
              <a:spcAft>
                <a:spcPct val="0"/>
              </a:spcAft>
              <a:buFontTx/>
              <a:buChar char="•"/>
              <a:defRPr/>
            </a:pPr>
            <a:endParaRPr lang="en-US" sz="1400" kern="0" dirty="0">
              <a:solidFill>
                <a:srgbClr val="FFFFFF"/>
              </a:solidFill>
            </a:endParaRPr>
          </a:p>
        </p:txBody>
      </p:sp>
      <p:sp>
        <p:nvSpPr>
          <p:cNvPr id="22" name="Text Box 7"/>
          <p:cNvSpPr txBox="1">
            <a:spLocks noChangeArrowheads="1"/>
          </p:cNvSpPr>
          <p:nvPr/>
        </p:nvSpPr>
        <p:spPr bwMode="auto">
          <a:xfrm rot="16200000">
            <a:off x="-1574006" y="3388519"/>
            <a:ext cx="3679825"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FFFF"/>
                </a:solidFill>
              </a:rPr>
              <a:t>Advanced Baseline Imager (ABI)</a:t>
            </a:r>
          </a:p>
        </p:txBody>
      </p:sp>
      <p:sp>
        <p:nvSpPr>
          <p:cNvPr id="23" name="Text Box 9"/>
          <p:cNvSpPr txBox="1">
            <a:spLocks noChangeArrowheads="1"/>
          </p:cNvSpPr>
          <p:nvPr/>
        </p:nvSpPr>
        <p:spPr bwMode="auto">
          <a:xfrm rot="16200000">
            <a:off x="-95249" y="6229928"/>
            <a:ext cx="741362"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3399"/>
                </a:solidFill>
                <a:effectLst>
                  <a:outerShdw blurRad="38100" dist="38100" dir="2700000" algn="tl">
                    <a:srgbClr val="C0C0C0"/>
                  </a:outerShdw>
                </a:effectLst>
              </a:rPr>
              <a:t>GLM</a:t>
            </a:r>
          </a:p>
        </p:txBody>
      </p:sp>
    </p:spTree>
    <p:extLst>
      <p:ext uri="{BB962C8B-B14F-4D97-AF65-F5344CB8AC3E}">
        <p14:creationId xmlns:p14="http://schemas.microsoft.com/office/powerpoint/2010/main" val="17486838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676400" y="184150"/>
            <a:ext cx="8229600" cy="1143000"/>
          </a:xfrm>
        </p:spPr>
        <p:txBody>
          <a:bodyPr/>
          <a:lstStyle/>
          <a:p>
            <a:r>
              <a:rPr lang="en-US" sz="4800" b="1" dirty="0" smtClean="0"/>
              <a:t>Imagery</a:t>
            </a:r>
            <a:endParaRPr lang="en-US" sz="4800" b="1" dirty="0"/>
          </a:p>
        </p:txBody>
      </p:sp>
      <p:pic>
        <p:nvPicPr>
          <p:cNvPr id="690180"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9123" y="6145212"/>
            <a:ext cx="954355" cy="636588"/>
          </a:xfrm>
          <a:prstGeom prst="rect">
            <a:avLst/>
          </a:prstGeom>
          <a:noFill/>
          <a:ln w="9525">
            <a:noFill/>
            <a:miter lim="800000"/>
            <a:headEnd/>
            <a:tailEnd/>
          </a:ln>
        </p:spPr>
      </p:pic>
      <p:sp>
        <p:nvSpPr>
          <p:cNvPr id="690182" name="Rectangle 6"/>
          <p:cNvSpPr>
            <a:spLocks noGrp="1" noChangeArrowheads="1"/>
          </p:cNvSpPr>
          <p:nvPr>
            <p:ph type="body" idx="1"/>
          </p:nvPr>
        </p:nvSpPr>
        <p:spPr>
          <a:xfrm>
            <a:off x="304800" y="1379538"/>
            <a:ext cx="5145088" cy="4594225"/>
          </a:xfrm>
        </p:spPr>
        <p:txBody>
          <a:bodyPr/>
          <a:lstStyle/>
          <a:p>
            <a:pPr>
              <a:lnSpc>
                <a:spcPct val="90000"/>
              </a:lnSpc>
            </a:pPr>
            <a:r>
              <a:rPr lang="en-US" sz="2400" dirty="0" smtClean="0"/>
              <a:t>Imagery for </a:t>
            </a:r>
            <a:r>
              <a:rPr lang="en-US" sz="2400" dirty="0" err="1" smtClean="0"/>
              <a:t>nowcasting</a:t>
            </a:r>
            <a:endParaRPr lang="en-US" sz="2400" dirty="0" smtClean="0"/>
          </a:p>
          <a:p>
            <a:pPr lvl="1">
              <a:lnSpc>
                <a:spcPct val="90000"/>
              </a:lnSpc>
            </a:pPr>
            <a:r>
              <a:rPr lang="en-US" sz="2000" dirty="0" smtClean="0"/>
              <a:t>Clouds</a:t>
            </a:r>
          </a:p>
          <a:p>
            <a:pPr lvl="1">
              <a:lnSpc>
                <a:spcPct val="90000"/>
              </a:lnSpc>
            </a:pPr>
            <a:r>
              <a:rPr lang="en-US" sz="2000" dirty="0" smtClean="0"/>
              <a:t>Input for products</a:t>
            </a:r>
          </a:p>
          <a:p>
            <a:pPr lvl="1">
              <a:lnSpc>
                <a:spcPct val="90000"/>
              </a:lnSpc>
            </a:pPr>
            <a:r>
              <a:rPr lang="en-US" sz="2000" dirty="0" smtClean="0"/>
              <a:t>Channel differences</a:t>
            </a:r>
          </a:p>
          <a:p>
            <a:pPr lvl="1">
              <a:lnSpc>
                <a:spcPct val="90000"/>
              </a:lnSpc>
            </a:pPr>
            <a:r>
              <a:rPr lang="en-US" sz="2000" dirty="0" smtClean="0"/>
              <a:t>RGB</a:t>
            </a:r>
          </a:p>
          <a:p>
            <a:pPr lvl="1">
              <a:lnSpc>
                <a:spcPct val="90000"/>
              </a:lnSpc>
            </a:pPr>
            <a:r>
              <a:rPr lang="en-US" sz="2000" dirty="0" smtClean="0"/>
              <a:t>Broadcasters</a:t>
            </a:r>
            <a:endParaRPr lang="en-US" sz="2000" dirty="0" smtClean="0"/>
          </a:p>
          <a:p>
            <a:pPr lvl="1">
              <a:lnSpc>
                <a:spcPct val="90000"/>
              </a:lnSpc>
            </a:pPr>
            <a:r>
              <a:rPr lang="en-US" sz="2000" dirty="0" smtClean="0"/>
              <a:t>General Users</a:t>
            </a:r>
          </a:p>
          <a:p>
            <a:pPr lvl="1">
              <a:lnSpc>
                <a:spcPct val="90000"/>
              </a:lnSpc>
            </a:pPr>
            <a:r>
              <a:rPr lang="en-US" sz="2000" dirty="0" smtClean="0"/>
              <a:t>Etc.</a:t>
            </a:r>
          </a:p>
          <a:p>
            <a:pPr>
              <a:lnSpc>
                <a:spcPct val="90000"/>
              </a:lnSpc>
            </a:pPr>
            <a:r>
              <a:rPr lang="en-US" sz="2400" dirty="0" smtClean="0"/>
              <a:t>Radiances for NWP</a:t>
            </a:r>
          </a:p>
          <a:p>
            <a:pPr lvl="1">
              <a:lnSpc>
                <a:spcPct val="90000"/>
              </a:lnSpc>
            </a:pPr>
            <a:r>
              <a:rPr lang="en-US" sz="2000" dirty="0" smtClean="0"/>
              <a:t>Clear-sky</a:t>
            </a:r>
          </a:p>
          <a:p>
            <a:pPr lvl="1">
              <a:lnSpc>
                <a:spcPct val="90000"/>
              </a:lnSpc>
            </a:pPr>
            <a:r>
              <a:rPr lang="en-US" sz="2000" dirty="0" smtClean="0"/>
              <a:t>Cloudy-sky</a:t>
            </a:r>
          </a:p>
          <a:p>
            <a:pPr lvl="1">
              <a:lnSpc>
                <a:spcPct val="90000"/>
              </a:lnSpc>
            </a:pPr>
            <a:r>
              <a:rPr lang="en-US" sz="2000" dirty="0" smtClean="0"/>
              <a:t>Validations</a:t>
            </a:r>
          </a:p>
          <a:p>
            <a:pPr lvl="1">
              <a:lnSpc>
                <a:spcPct val="90000"/>
              </a:lnSpc>
            </a:pPr>
            <a:r>
              <a:rPr lang="en-US" sz="2000" dirty="0" smtClean="0"/>
              <a:t>Monitoring</a:t>
            </a:r>
          </a:p>
          <a:p>
            <a:pPr lvl="1">
              <a:lnSpc>
                <a:spcPct val="90000"/>
              </a:lnSpc>
            </a:pPr>
            <a:r>
              <a:rPr lang="en-US" sz="2000" dirty="0" smtClean="0"/>
              <a:t>Etc. </a:t>
            </a:r>
            <a:endParaRPr lang="en-US" sz="2000" dirty="0"/>
          </a:p>
        </p:txBody>
      </p:sp>
      <p:sp>
        <p:nvSpPr>
          <p:cNvPr id="8" name="Line 4"/>
          <p:cNvSpPr>
            <a:spLocks noChangeShapeType="1"/>
          </p:cNvSpPr>
          <p:nvPr/>
        </p:nvSpPr>
        <p:spPr bwMode="auto">
          <a:xfrm>
            <a:off x="457200" y="11430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3151" y="3570057"/>
            <a:ext cx="4692249" cy="321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3151" y="124866"/>
            <a:ext cx="4686300" cy="33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68565"/>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2"/>
          <p:cNvSpPr txBox="1">
            <a:spLocks noChangeArrowheads="1"/>
          </p:cNvSpPr>
          <p:nvPr/>
        </p:nvSpPr>
        <p:spPr bwMode="auto">
          <a:xfrm>
            <a:off x="478571" y="6172200"/>
            <a:ext cx="8186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chemeClr val="bg1"/>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1062"/>
            <a:ext cx="7620000" cy="5095875"/>
          </a:xfrm>
          <a:prstGeom prst="rect">
            <a:avLst/>
          </a:prstGeom>
        </p:spPr>
      </p:pic>
    </p:spTree>
    <p:extLst>
      <p:ext uri="{BB962C8B-B14F-4D97-AF65-F5344CB8AC3E}">
        <p14:creationId xmlns:p14="http://schemas.microsoft.com/office/powerpoint/2010/main" val="42401866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0.64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1" name="Text Box 19"/>
          <p:cNvSpPr txBox="1">
            <a:spLocks noChangeArrowheads="1"/>
          </p:cNvSpPr>
          <p:nvPr/>
        </p:nvSpPr>
        <p:spPr bwMode="auto">
          <a:xfrm>
            <a:off x="441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0.86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2" name="Text Box 20"/>
          <p:cNvSpPr txBox="1">
            <a:spLocks noChangeArrowheads="1"/>
          </p:cNvSpPr>
          <p:nvPr/>
        </p:nvSpPr>
        <p:spPr bwMode="auto">
          <a:xfrm>
            <a:off x="6324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1.38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3" name="Text Box 21"/>
          <p:cNvSpPr txBox="1">
            <a:spLocks noChangeArrowheads="1"/>
          </p:cNvSpPr>
          <p:nvPr/>
        </p:nvSpPr>
        <p:spPr bwMode="auto">
          <a:xfrm>
            <a:off x="68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4" name="Text Box 22"/>
          <p:cNvSpPr txBox="1">
            <a:spLocks noChangeArrowheads="1"/>
          </p:cNvSpPr>
          <p:nvPr/>
        </p:nvSpPr>
        <p:spPr bwMode="auto">
          <a:xfrm>
            <a:off x="25146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2.26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5" name="Text Box 23"/>
          <p:cNvSpPr txBox="1">
            <a:spLocks noChangeArrowheads="1"/>
          </p:cNvSpPr>
          <p:nvPr/>
        </p:nvSpPr>
        <p:spPr bwMode="auto">
          <a:xfrm>
            <a:off x="449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3.9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6" name="Text Box 24"/>
          <p:cNvSpPr txBox="1">
            <a:spLocks noChangeArrowheads="1"/>
          </p:cNvSpPr>
          <p:nvPr/>
        </p:nvSpPr>
        <p:spPr bwMode="auto">
          <a:xfrm>
            <a:off x="6400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6.19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7" name="Text Box 25"/>
          <p:cNvSpPr txBox="1">
            <a:spLocks noChangeArrowheads="1"/>
          </p:cNvSpPr>
          <p:nvPr/>
        </p:nvSpPr>
        <p:spPr bwMode="auto">
          <a:xfrm>
            <a:off x="60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6.95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8" name="Text Box 26"/>
          <p:cNvSpPr txBox="1">
            <a:spLocks noChangeArrowheads="1"/>
          </p:cNvSpPr>
          <p:nvPr/>
        </p:nvSpPr>
        <p:spPr bwMode="auto">
          <a:xfrm>
            <a:off x="2438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7.34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0.47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0" name="Text Box 28"/>
          <p:cNvSpPr txBox="1">
            <a:spLocks noChangeArrowheads="1"/>
          </p:cNvSpPr>
          <p:nvPr/>
        </p:nvSpPr>
        <p:spPr bwMode="auto">
          <a:xfrm>
            <a:off x="441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8.5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1" name="Text Box 29"/>
          <p:cNvSpPr txBox="1">
            <a:spLocks noChangeArrowheads="1"/>
          </p:cNvSpPr>
          <p:nvPr/>
        </p:nvSpPr>
        <p:spPr bwMode="auto">
          <a:xfrm>
            <a:off x="64008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9.61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2"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10.35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3" name="Text Box 31"/>
          <p:cNvSpPr txBox="1">
            <a:spLocks noChangeArrowheads="1"/>
          </p:cNvSpPr>
          <p:nvPr/>
        </p:nvSpPr>
        <p:spPr bwMode="auto">
          <a:xfrm>
            <a:off x="24384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11.2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4" name="Text Box 32"/>
          <p:cNvSpPr txBox="1">
            <a:spLocks noChangeArrowheads="1"/>
          </p:cNvSpPr>
          <p:nvPr/>
        </p:nvSpPr>
        <p:spPr bwMode="auto">
          <a:xfrm>
            <a:off x="4419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12.3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5" name="Text Box 33"/>
          <p:cNvSpPr txBox="1">
            <a:spLocks noChangeArrowheads="1"/>
          </p:cNvSpPr>
          <p:nvPr/>
        </p:nvSpPr>
        <p:spPr bwMode="auto">
          <a:xfrm>
            <a:off x="6324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44066" name="Text Box 34"/>
          <p:cNvSpPr txBox="1">
            <a:spLocks noChangeArrowheads="1"/>
          </p:cNvSpPr>
          <p:nvPr/>
        </p:nvSpPr>
        <p:spPr bwMode="auto">
          <a:xfrm rot="10800000">
            <a:off x="6499" y="795925"/>
            <a:ext cx="461665" cy="50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41A2CE-7AC5-44D0-8029-D8AE4378DFB5}" type="slidenum">
              <a:rPr lang="en-US" smtClean="0"/>
              <a:pPr eaLnBrk="1" hangingPunct="1"/>
              <a:t>43</a:t>
            </a:fld>
            <a:endParaRPr lang="en-US" smtClean="0"/>
          </a:p>
        </p:txBody>
      </p:sp>
    </p:spTree>
    <p:extLst>
      <p:ext uri="{BB962C8B-B14F-4D97-AF65-F5344CB8AC3E}">
        <p14:creationId xmlns:p14="http://schemas.microsoft.com/office/powerpoint/2010/main" val="268269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4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4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3" grpId="0"/>
      <p:bldP spid="59414" grpId="0"/>
      <p:bldP spid="59415" grpId="0"/>
      <p:bldP spid="59416" grpId="0"/>
      <p:bldP spid="59417" grpId="0"/>
      <p:bldP spid="59418" grpId="0"/>
      <p:bldP spid="59419" grpId="0"/>
      <p:bldP spid="59420" grpId="0"/>
      <p:bldP spid="59421" grpId="0"/>
      <p:bldP spid="59422" grpId="0"/>
      <p:bldP spid="59423" grpId="0"/>
      <p:bldP spid="59424" grpId="0"/>
      <p:bldP spid="594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atrinaABIband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atrinaABIband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trinaABIband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KatrinaABIband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KatrinaABIband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rot="10800000">
            <a:off x="6499" y="374633"/>
            <a:ext cx="461665" cy="597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Corresponding current Imager bands of Hurricane Katrina</a:t>
            </a:r>
          </a:p>
        </p:txBody>
      </p:sp>
      <p:sp>
        <p:nvSpPr>
          <p:cNvPr id="45064" name="Text Box 8"/>
          <p:cNvSpPr txBox="1">
            <a:spLocks noChangeArrowheads="1"/>
          </p:cNvSpPr>
          <p:nvPr/>
        </p:nvSpPr>
        <p:spPr bwMode="auto">
          <a:xfrm rot="10800000">
            <a:off x="8691563" y="5081588"/>
            <a:ext cx="3667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a:t>
            </a:r>
          </a:p>
        </p:txBody>
      </p:sp>
      <p:sp>
        <p:nvSpPr>
          <p:cNvPr id="4506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D4AC94-1338-4F7B-A89F-09CD08D2B010}" type="slidenum">
              <a:rPr lang="en-US" smtClean="0"/>
              <a:pPr eaLnBrk="1" hangingPunct="1"/>
              <a:t>44</a:t>
            </a:fld>
            <a:endParaRPr lang="en-US" smtClean="0"/>
          </a:p>
        </p:txBody>
      </p:sp>
    </p:spTree>
    <p:extLst>
      <p:ext uri="{BB962C8B-B14F-4D97-AF65-F5344CB8AC3E}">
        <p14:creationId xmlns:p14="http://schemas.microsoft.com/office/powerpoint/2010/main" val="34506163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7891" name="Rectangle 13"/>
          <p:cNvSpPr>
            <a:spLocks noGrp="1" noChangeArrowheads="1"/>
          </p:cNvSpPr>
          <p:nvPr>
            <p:ph type="sldNum" sz="quarter" idx="12"/>
          </p:nvPr>
        </p:nvSpPr>
        <p:spPr>
          <a:noFill/>
        </p:spPr>
        <p:txBody>
          <a:bodyPr/>
          <a:lstStyle/>
          <a:p>
            <a:fld id="{DD0389FB-5645-4523-92A9-B6235343A5DB}" type="slidenum">
              <a:rPr lang="en-US" smtClean="0"/>
              <a:pPr/>
              <a:t>45</a:t>
            </a:fld>
            <a:endParaRPr lang="en-US" smtClean="0"/>
          </a:p>
        </p:txBody>
      </p:sp>
      <p:sp>
        <p:nvSpPr>
          <p:cNvPr id="3789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BE8532D-BB31-4BCA-A6CB-0888C389ECB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DF4AAEB-717B-4E07-BBD3-E77ED2DB379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CC36428-D06C-4B99-A126-1222123C3BA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D4FB808-90E1-480D-AADE-34078B9C10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701D79F-E819-4984-9EB3-5064A163329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7" name="Rectangle 6"/>
          <p:cNvSpPr>
            <a:spLocks noGrp="1" noChangeArrowheads="1"/>
          </p:cNvSpPr>
          <p:nvPr>
            <p:ph type="title" idx="4294967295"/>
          </p:nvPr>
        </p:nvSpPr>
        <p:spPr>
          <a:xfrm>
            <a:off x="1258960" y="114300"/>
            <a:ext cx="5791200" cy="563563"/>
          </a:xfrm>
        </p:spPr>
        <p:txBody>
          <a:bodyPr lIns="92075" tIns="46038" rIns="92075" bIns="46038" anchor="b"/>
          <a:lstStyle/>
          <a:p>
            <a:pPr eaLnBrk="1" hangingPunct="1"/>
            <a:r>
              <a:rPr lang="en-US" sz="2800" dirty="0" smtClean="0"/>
              <a:t>Cloud Phase</a:t>
            </a:r>
          </a:p>
        </p:txBody>
      </p:sp>
      <p:sp>
        <p:nvSpPr>
          <p:cNvPr id="37898" name="Rectangle 3"/>
          <p:cNvSpPr>
            <a:spLocks noGrp="1" noChangeArrowheads="1"/>
          </p:cNvSpPr>
          <p:nvPr>
            <p:ph type="body" idx="4294967295"/>
          </p:nvPr>
        </p:nvSpPr>
        <p:spPr>
          <a:xfrm>
            <a:off x="285750" y="1177651"/>
            <a:ext cx="4343400" cy="5312866"/>
          </a:xfrm>
        </p:spPr>
        <p:txBody>
          <a:bodyPr lIns="92075" tIns="46038" rIns="92075" bIns="46038">
            <a:spAutoFit/>
          </a:bodyPr>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600" dirty="0" smtClean="0"/>
              <a:t>An Infrared only algorithm that exploits the rich </a:t>
            </a:r>
            <a:r>
              <a:rPr lang="en-US" sz="1600" dirty="0" err="1" smtClean="0"/>
              <a:t>infared</a:t>
            </a:r>
            <a:r>
              <a:rPr lang="en-US" sz="1600" dirty="0" smtClean="0"/>
              <a:t> </a:t>
            </a:r>
            <a:r>
              <a:rPr lang="en-US" sz="1600" dirty="0" smtClean="0"/>
              <a:t>information (7.4, 8.5, 11.2, and 12.3 </a:t>
            </a:r>
            <a:r>
              <a:rPr lang="en-US" sz="1500" dirty="0" smtClean="0">
                <a:latin typeface="Symbol" pitchFamily="18" charset="2"/>
              </a:rPr>
              <a:t>m</a:t>
            </a:r>
            <a:r>
              <a:rPr lang="en-US" sz="1500" dirty="0" smtClean="0"/>
              <a:t>m) </a:t>
            </a:r>
            <a:r>
              <a:rPr lang="en-US" sz="1600" dirty="0" smtClean="0"/>
              <a:t>provided by the ABI</a:t>
            </a:r>
          </a:p>
          <a:p>
            <a:pPr lvl="1" eaLnBrk="1" hangingPunct="1">
              <a:lnSpc>
                <a:spcPct val="90000"/>
              </a:lnSpc>
            </a:pPr>
            <a:r>
              <a:rPr lang="en-US" sz="1600" dirty="0" smtClean="0"/>
              <a:t>Algorithm determines the cloud top (layer that the radiometer senses) thermodynamic phase of the highest cloud layer</a:t>
            </a:r>
          </a:p>
          <a:p>
            <a:pPr lvl="1" eaLnBrk="1" hangingPunct="1">
              <a:lnSpc>
                <a:spcPct val="90000"/>
              </a:lnSpc>
            </a:pPr>
            <a:r>
              <a:rPr lang="en-US" sz="1600" dirty="0" smtClean="0"/>
              <a:t>Exploits recent improvements in fast clear-sky </a:t>
            </a:r>
            <a:r>
              <a:rPr lang="en-US" sz="1600" dirty="0" err="1" smtClean="0"/>
              <a:t>radiative</a:t>
            </a:r>
            <a:r>
              <a:rPr lang="en-US" sz="1600" dirty="0" smtClean="0"/>
              <a:t> transfer models and ancillary data (land cover, surface </a:t>
            </a:r>
            <a:r>
              <a:rPr lang="en-US" sz="1600" dirty="0" smtClean="0"/>
              <a:t>emissivity)</a:t>
            </a:r>
            <a:endParaRPr lang="en-US" sz="1600" dirty="0" smtClean="0"/>
          </a:p>
          <a:p>
            <a:pPr lvl="1" eaLnBrk="1" hangingPunct="1">
              <a:lnSpc>
                <a:spcPct val="90000"/>
              </a:lnSpc>
            </a:pPr>
            <a:r>
              <a:rPr lang="en-US" sz="1600" dirty="0" smtClean="0"/>
              <a:t>Makes advanced use of spatial information</a:t>
            </a:r>
          </a:p>
          <a:p>
            <a:pPr lvl="1" eaLnBrk="1" hangingPunct="1">
              <a:lnSpc>
                <a:spcPct val="90000"/>
              </a:lnSpc>
              <a:buFontTx/>
              <a:buNone/>
            </a:pPr>
            <a:endParaRPr lang="en-US" sz="1600" dirty="0" smtClean="0"/>
          </a:p>
          <a:p>
            <a:pPr eaLnBrk="1" hangingPunct="1">
              <a:lnSpc>
                <a:spcPct val="90000"/>
              </a:lnSpc>
            </a:pPr>
            <a:r>
              <a:rPr lang="en-US" sz="2000" b="1" dirty="0" smtClean="0">
                <a:solidFill>
                  <a:srgbClr val="FFFF00"/>
                </a:solidFill>
              </a:rPr>
              <a:t>Operational Applications</a:t>
            </a:r>
            <a:endParaRPr lang="en-US" sz="1600" dirty="0" smtClean="0"/>
          </a:p>
          <a:p>
            <a:pPr lvl="1" eaLnBrk="1" hangingPunct="1">
              <a:lnSpc>
                <a:spcPct val="90000"/>
              </a:lnSpc>
            </a:pPr>
            <a:r>
              <a:rPr lang="en-US" sz="1600" dirty="0" smtClean="0"/>
              <a:t>Prerequisite for other cloud property retrievals (height, </a:t>
            </a:r>
            <a:r>
              <a:rPr lang="en-US" sz="1600" dirty="0" smtClean="0"/>
              <a:t>temperature)</a:t>
            </a:r>
            <a:endParaRPr lang="en-US" sz="1600" dirty="0" smtClean="0"/>
          </a:p>
          <a:p>
            <a:pPr lvl="1" eaLnBrk="1" hangingPunct="1">
              <a:lnSpc>
                <a:spcPct val="90000"/>
              </a:lnSpc>
            </a:pPr>
            <a:r>
              <a:rPr lang="en-US" sz="1600" dirty="0" smtClean="0"/>
              <a:t>Climate prediction</a:t>
            </a:r>
          </a:p>
          <a:p>
            <a:pPr lvl="1" eaLnBrk="1" hangingPunct="1">
              <a:lnSpc>
                <a:spcPct val="90000"/>
              </a:lnSpc>
            </a:pPr>
            <a:r>
              <a:rPr lang="en-US" sz="1600" dirty="0" smtClean="0"/>
              <a:t>Aviation forecasting (Aircraft icing) </a:t>
            </a:r>
          </a:p>
        </p:txBody>
      </p:sp>
      <p:pic>
        <p:nvPicPr>
          <p:cNvPr id="23" name="Picture 3" descr="geocatL1"/>
          <p:cNvPicPr>
            <a:picLocks noChangeAspect="1" noChangeArrowheads="1"/>
          </p:cNvPicPr>
          <p:nvPr/>
        </p:nvPicPr>
        <p:blipFill>
          <a:blip r:embed="rId3" cstate="print"/>
          <a:srcRect/>
          <a:stretch>
            <a:fillRect/>
          </a:stretch>
        </p:blipFill>
        <p:spPr bwMode="auto">
          <a:xfrm>
            <a:off x="5446643" y="571671"/>
            <a:ext cx="3242810" cy="3196126"/>
          </a:xfrm>
          <a:prstGeom prst="rect">
            <a:avLst/>
          </a:prstGeom>
          <a:noFill/>
          <a:ln w="9525">
            <a:noFill/>
            <a:miter lim="800000"/>
            <a:headEnd/>
            <a:tailEnd/>
          </a:ln>
        </p:spPr>
      </p:pic>
      <p:pic>
        <p:nvPicPr>
          <p:cNvPr id="24" name="Picture 5" descr="geocatL2"/>
          <p:cNvPicPr>
            <a:picLocks noChangeAspect="1" noChangeArrowheads="1"/>
          </p:cNvPicPr>
          <p:nvPr/>
        </p:nvPicPr>
        <p:blipFill>
          <a:blip r:embed="rId4" cstate="print"/>
          <a:srcRect/>
          <a:stretch>
            <a:fillRect/>
          </a:stretch>
        </p:blipFill>
        <p:spPr bwMode="auto">
          <a:xfrm>
            <a:off x="5446643" y="3661875"/>
            <a:ext cx="3239426" cy="3196125"/>
          </a:xfrm>
          <a:prstGeom prst="rect">
            <a:avLst/>
          </a:prstGeom>
          <a:noFill/>
          <a:ln w="9525">
            <a:noFill/>
            <a:miter lim="800000"/>
            <a:headEnd/>
            <a:tailEnd/>
          </a:ln>
        </p:spPr>
      </p:pic>
      <p:sp>
        <p:nvSpPr>
          <p:cNvPr id="25" name="Text Box 6"/>
          <p:cNvSpPr txBox="1">
            <a:spLocks noChangeArrowheads="1"/>
          </p:cNvSpPr>
          <p:nvPr/>
        </p:nvSpPr>
        <p:spPr bwMode="auto">
          <a:xfrm>
            <a:off x="5168336" y="6559824"/>
            <a:ext cx="3809999" cy="276999"/>
          </a:xfrm>
          <a:prstGeom prst="rect">
            <a:avLst/>
          </a:prstGeom>
          <a:solidFill>
            <a:schemeClr val="tx1"/>
          </a:solidFill>
          <a:ln w="12700">
            <a:noFill/>
            <a:miter lim="800000"/>
            <a:headEnd type="none" w="sm" len="sm"/>
            <a:tailEnd type="none" w="sm" len="sm"/>
          </a:ln>
        </p:spPr>
        <p:txBody>
          <a:bodyPr wrap="square">
            <a:spAutoFit/>
          </a:bodyPr>
          <a:lstStyle/>
          <a:p>
            <a:pPr algn="ctr" eaLnBrk="0" fontAlgn="base" hangingPunct="0">
              <a:spcBef>
                <a:spcPct val="50000"/>
              </a:spcBef>
              <a:spcAft>
                <a:spcPct val="0"/>
              </a:spcAft>
            </a:pPr>
            <a:r>
              <a:rPr lang="en-US" sz="1200" b="1" i="1" dirty="0">
                <a:solidFill>
                  <a:srgbClr val="6AB7FF"/>
                </a:solidFill>
                <a:latin typeface="Helvetica" pitchFamily="34" charset="0"/>
              </a:rPr>
              <a:t>Water</a:t>
            </a:r>
            <a:r>
              <a:rPr lang="en-US" sz="1200" b="1" i="1" dirty="0">
                <a:solidFill>
                  <a:srgbClr val="FFFFFF"/>
                </a:solidFill>
                <a:latin typeface="Helvetica" pitchFamily="34" charset="0"/>
              </a:rPr>
              <a:t>, </a:t>
            </a:r>
            <a:r>
              <a:rPr lang="en-US" sz="1200" b="1" i="1" dirty="0" err="1">
                <a:solidFill>
                  <a:srgbClr val="29FF29"/>
                </a:solidFill>
                <a:latin typeface="Helvetica" pitchFamily="34" charset="0"/>
              </a:rPr>
              <a:t>Supercooled</a:t>
            </a:r>
            <a:r>
              <a:rPr lang="en-US" sz="1200" b="1" i="1" dirty="0">
                <a:solidFill>
                  <a:srgbClr val="29FF29"/>
                </a:solidFill>
                <a:latin typeface="Helvetica" pitchFamily="34" charset="0"/>
              </a:rPr>
              <a:t> Water</a:t>
            </a:r>
            <a:r>
              <a:rPr lang="en-US" sz="1200" b="1" i="1" dirty="0">
                <a:solidFill>
                  <a:srgbClr val="FFFFFF"/>
                </a:solidFill>
                <a:latin typeface="Helvetica" pitchFamily="34" charset="0"/>
              </a:rPr>
              <a:t>, </a:t>
            </a:r>
            <a:r>
              <a:rPr lang="en-US" sz="1200" b="1" i="1" dirty="0">
                <a:solidFill>
                  <a:srgbClr val="008000"/>
                </a:solidFill>
                <a:latin typeface="Helvetica" pitchFamily="34" charset="0"/>
              </a:rPr>
              <a:t>Mixed Phase</a:t>
            </a:r>
            <a:r>
              <a:rPr lang="en-US" sz="1200" b="1" i="1" dirty="0">
                <a:solidFill>
                  <a:srgbClr val="FFFFFF"/>
                </a:solidFill>
                <a:latin typeface="Helvetica" pitchFamily="34" charset="0"/>
              </a:rPr>
              <a:t>, </a:t>
            </a:r>
            <a:r>
              <a:rPr lang="en-US" sz="1200" b="1" i="1" dirty="0">
                <a:solidFill>
                  <a:srgbClr val="009999"/>
                </a:solidFill>
                <a:latin typeface="Helvetica" pitchFamily="34" charset="0"/>
              </a:rPr>
              <a:t>Ice</a:t>
            </a:r>
            <a:endParaRPr lang="en-US" sz="1200" b="1" i="1" dirty="0">
              <a:solidFill>
                <a:srgbClr val="FFFFFF"/>
              </a:solidFill>
              <a:latin typeface="Helvetica" pitchFamily="34" charset="0"/>
            </a:endParaRPr>
          </a:p>
        </p:txBody>
      </p:sp>
      <p:sp>
        <p:nvSpPr>
          <p:cNvPr id="14" name="Text Box 8"/>
          <p:cNvSpPr txBox="1">
            <a:spLocks noChangeArrowheads="1"/>
          </p:cNvSpPr>
          <p:nvPr/>
        </p:nvSpPr>
        <p:spPr bwMode="auto">
          <a:xfrm rot="5400000">
            <a:off x="8175625" y="55086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schemeClr val="bg1"/>
                </a:solidFill>
                <a:latin typeface="Arial" pitchFamily="34" charset="0"/>
                <a:cs typeface="Arial" pitchFamily="34" charset="0"/>
              </a:rPr>
              <a:t>M. Pavolonis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7648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Band14_QIwoFCSTwoEE_15BOX_15MIN_4KM_Real_GOES.png"/>
          <p:cNvPicPr>
            <a:picLocks noChangeAspect="1"/>
          </p:cNvPicPr>
          <p:nvPr/>
        </p:nvPicPr>
        <p:blipFill>
          <a:blip r:embed="rId3" cstate="print"/>
          <a:srcRect/>
          <a:stretch>
            <a:fillRect/>
          </a:stretch>
        </p:blipFill>
        <p:spPr bwMode="auto">
          <a:xfrm>
            <a:off x="549275" y="1497013"/>
            <a:ext cx="3736975" cy="3657600"/>
          </a:xfrm>
          <a:prstGeom prst="rect">
            <a:avLst/>
          </a:prstGeom>
          <a:noFill/>
          <a:ln w="9525">
            <a:noFill/>
            <a:miter lim="800000"/>
            <a:headEnd/>
            <a:tailEnd/>
          </a:ln>
        </p:spPr>
      </p:pic>
      <p:sp>
        <p:nvSpPr>
          <p:cNvPr id="27651" name="TextBox 10"/>
          <p:cNvSpPr txBox="1">
            <a:spLocks noChangeArrowheads="1"/>
          </p:cNvSpPr>
          <p:nvPr/>
        </p:nvSpPr>
        <p:spPr bwMode="auto">
          <a:xfrm>
            <a:off x="5099050" y="5543550"/>
            <a:ext cx="4208463" cy="7397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WRF model images </a:t>
            </a:r>
          </a:p>
          <a:p>
            <a:pPr algn="ctr" fontAlgn="base">
              <a:spcBef>
                <a:spcPct val="0"/>
              </a:spcBef>
              <a:spcAft>
                <a:spcPct val="0"/>
              </a:spcAft>
            </a:pPr>
            <a:r>
              <a:rPr lang="en-US" sz="1400" b="1">
                <a:solidFill>
                  <a:prstClr val="black"/>
                </a:solidFill>
                <a:cs typeface="Arial" pitchFamily="34" charset="0"/>
              </a:rPr>
              <a:t>using simulated future GOES-R radiances</a:t>
            </a:r>
          </a:p>
          <a:p>
            <a:pPr algn="ctr" fontAlgn="base">
              <a:spcBef>
                <a:spcPct val="0"/>
              </a:spcBef>
              <a:spcAft>
                <a:spcPct val="0"/>
              </a:spcAft>
            </a:pPr>
            <a:r>
              <a:rPr lang="en-US" sz="1400" b="1">
                <a:solidFill>
                  <a:prstClr val="black"/>
                </a:solidFill>
                <a:cs typeface="Arial" pitchFamily="34" charset="0"/>
              </a:rPr>
              <a:t>2 km resolution; 5-minute time step</a:t>
            </a:r>
          </a:p>
        </p:txBody>
      </p:sp>
      <p:sp>
        <p:nvSpPr>
          <p:cNvPr id="27652" name="TextBox 13"/>
          <p:cNvSpPr txBox="1">
            <a:spLocks noChangeArrowheads="1"/>
          </p:cNvSpPr>
          <p:nvPr/>
        </p:nvSpPr>
        <p:spPr bwMode="auto">
          <a:xfrm>
            <a:off x="279400" y="5688013"/>
            <a:ext cx="4329113" cy="522287"/>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current GOES-12</a:t>
            </a:r>
          </a:p>
          <a:p>
            <a:pPr algn="ctr" fontAlgn="base">
              <a:spcBef>
                <a:spcPct val="0"/>
              </a:spcBef>
              <a:spcAft>
                <a:spcPct val="0"/>
              </a:spcAft>
            </a:pPr>
            <a:r>
              <a:rPr lang="en-US" sz="1400" b="1">
                <a:solidFill>
                  <a:prstClr val="black"/>
                </a:solidFill>
                <a:cs typeface="Arial" pitchFamily="34" charset="0"/>
              </a:rPr>
              <a:t>4km resolution; 15-minute time step</a:t>
            </a:r>
          </a:p>
        </p:txBody>
      </p:sp>
      <p:sp>
        <p:nvSpPr>
          <p:cNvPr id="31749" name="Text Box 6"/>
          <p:cNvSpPr txBox="1">
            <a:spLocks noChangeArrowheads="1"/>
          </p:cNvSpPr>
          <p:nvPr/>
        </p:nvSpPr>
        <p:spPr bwMode="auto">
          <a:xfrm>
            <a:off x="880094" y="228600"/>
            <a:ext cx="7494937" cy="861774"/>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3200" b="1" dirty="0">
                <a:solidFill>
                  <a:prstClr val="black"/>
                </a:solidFill>
                <a:latin typeface="Arial" pitchFamily="34" charset="0"/>
                <a:cs typeface="Arial" pitchFamily="34" charset="0"/>
              </a:rPr>
              <a:t>GOES-R Atmospheric </a:t>
            </a:r>
            <a:r>
              <a:rPr lang="en-US" sz="3200" b="1" dirty="0">
                <a:solidFill>
                  <a:prstClr val="black"/>
                </a:solidFill>
                <a:cs typeface="Arial" pitchFamily="34" charset="0"/>
              </a:rPr>
              <a:t>Motion</a:t>
            </a:r>
            <a:r>
              <a:rPr lang="en-US" sz="3200" b="1" dirty="0">
                <a:solidFill>
                  <a:prstClr val="black"/>
                </a:solidFill>
                <a:latin typeface="Arial" pitchFamily="34" charset="0"/>
                <a:cs typeface="Arial" pitchFamily="34" charset="0"/>
              </a:rPr>
              <a:t> Vectors </a:t>
            </a:r>
          </a:p>
          <a:p>
            <a:pPr algn="ctr" fontAlgn="base">
              <a:spcBef>
                <a:spcPct val="0"/>
              </a:spcBef>
              <a:spcAft>
                <a:spcPct val="0"/>
              </a:spcAft>
              <a:defRPr/>
            </a:pPr>
            <a:r>
              <a:rPr lang="en-US" b="1" dirty="0">
                <a:solidFill>
                  <a:prstClr val="black"/>
                </a:solidFill>
                <a:latin typeface="Arial" pitchFamily="34" charset="0"/>
                <a:cs typeface="Arial" pitchFamily="34" charset="0"/>
              </a:rPr>
              <a:t>Product Example: Hurricane Katrina</a:t>
            </a:r>
          </a:p>
        </p:txBody>
      </p:sp>
      <p:sp>
        <p:nvSpPr>
          <p:cNvPr id="27654" name="Text Box 7"/>
          <p:cNvSpPr txBox="1">
            <a:spLocks noChangeArrowheads="1"/>
          </p:cNvSpPr>
          <p:nvPr/>
        </p:nvSpPr>
        <p:spPr bwMode="auto">
          <a:xfrm>
            <a:off x="1997075" y="5257800"/>
            <a:ext cx="5086350" cy="304800"/>
          </a:xfrm>
          <a:prstGeom prst="rect">
            <a:avLst/>
          </a:prstGeom>
          <a:solidFill>
            <a:schemeClr val="tx1"/>
          </a:solidFill>
          <a:ln w="9525">
            <a:noFill/>
            <a:miter lim="800000"/>
            <a:headEnd/>
            <a:tailEnd/>
          </a:ln>
        </p:spPr>
        <p:txBody>
          <a:bodyPr wrap="none">
            <a:spAutoFit/>
          </a:bodyPr>
          <a:lstStyle/>
          <a:p>
            <a:pPr fontAlgn="base">
              <a:spcBef>
                <a:spcPct val="0"/>
              </a:spcBef>
              <a:spcAft>
                <a:spcPct val="0"/>
              </a:spcAft>
            </a:pPr>
            <a:r>
              <a:rPr lang="en-US" sz="1400" b="1">
                <a:solidFill>
                  <a:prstClr val="white"/>
                </a:solidFill>
                <a:latin typeface="Arial" pitchFamily="34" charset="0"/>
                <a:cs typeface="Arial" pitchFamily="34" charset="0"/>
              </a:rPr>
              <a:t>Low-mid level vectors- </a:t>
            </a:r>
            <a:r>
              <a:rPr lang="en-US" sz="1400" b="1">
                <a:solidFill>
                  <a:srgbClr val="00FFFF"/>
                </a:solidFill>
                <a:latin typeface="Arial" pitchFamily="34" charset="0"/>
                <a:cs typeface="Arial" pitchFamily="34" charset="0"/>
              </a:rPr>
              <a:t>cyan   </a:t>
            </a:r>
            <a:r>
              <a:rPr lang="en-US" sz="1400" b="1">
                <a:solidFill>
                  <a:prstClr val="white"/>
                </a:solidFill>
                <a:latin typeface="Arial" pitchFamily="34" charset="0"/>
                <a:cs typeface="Arial" pitchFamily="34" charset="0"/>
              </a:rPr>
              <a:t> Upper-level vectors - </a:t>
            </a:r>
            <a:r>
              <a:rPr lang="en-US" sz="1400" b="1">
                <a:solidFill>
                  <a:srgbClr val="FFFF00"/>
                </a:solidFill>
                <a:latin typeface="Arial" pitchFamily="34" charset="0"/>
                <a:cs typeface="Arial" pitchFamily="34" charset="0"/>
              </a:rPr>
              <a:t>yellow</a:t>
            </a:r>
          </a:p>
        </p:txBody>
      </p:sp>
      <p:sp>
        <p:nvSpPr>
          <p:cNvPr id="27655" name="Text Box 8"/>
          <p:cNvSpPr txBox="1">
            <a:spLocks noChangeArrowheads="1"/>
          </p:cNvSpPr>
          <p:nvPr/>
        </p:nvSpPr>
        <p:spPr bwMode="auto">
          <a:xfrm>
            <a:off x="5672138" y="6489700"/>
            <a:ext cx="3505200" cy="277813"/>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prstClr val="black"/>
                </a:solidFill>
                <a:latin typeface="Arial" pitchFamily="34" charset="0"/>
                <a:cs typeface="Arial" pitchFamily="34" charset="0"/>
              </a:rPr>
              <a:t>Courtesy C. </a:t>
            </a:r>
            <a:r>
              <a:rPr lang="en-US" sz="1200" dirty="0" err="1">
                <a:solidFill>
                  <a:prstClr val="black"/>
                </a:solidFill>
                <a:latin typeface="Arial" pitchFamily="34" charset="0"/>
                <a:cs typeface="Arial" pitchFamily="34" charset="0"/>
              </a:rPr>
              <a:t>Velden</a:t>
            </a:r>
            <a:r>
              <a:rPr lang="en-US" sz="1200" dirty="0">
                <a:solidFill>
                  <a:prstClr val="black"/>
                </a:solidFill>
                <a:latin typeface="Arial" pitchFamily="34" charset="0"/>
                <a:cs typeface="Arial" pitchFamily="34" charset="0"/>
              </a:rPr>
              <a:t>: </a:t>
            </a:r>
            <a:r>
              <a:rPr lang="en-US" sz="1200" dirty="0" err="1">
                <a:solidFill>
                  <a:prstClr val="black"/>
                </a:solidFill>
                <a:latin typeface="Arial" pitchFamily="34" charset="0"/>
                <a:cs typeface="Arial" pitchFamily="34" charset="0"/>
              </a:rPr>
              <a:t>UWisc</a:t>
            </a:r>
            <a:r>
              <a:rPr lang="en-US" sz="1200" dirty="0">
                <a:solidFill>
                  <a:prstClr val="black"/>
                </a:solidFill>
                <a:latin typeface="Arial" pitchFamily="34" charset="0"/>
                <a:cs typeface="Arial" pitchFamily="34" charset="0"/>
              </a:rPr>
              <a:t>-CIMSS/NOAA-STAR</a:t>
            </a:r>
          </a:p>
        </p:txBody>
      </p:sp>
      <p:pic>
        <p:nvPicPr>
          <p:cNvPr id="27656" name="Picture 11" descr="Band14_QIwoFCSTwoEE_15BOX_05MIN_2KM_QI40.png"/>
          <p:cNvPicPr>
            <a:picLocks/>
          </p:cNvPicPr>
          <p:nvPr/>
        </p:nvPicPr>
        <p:blipFill>
          <a:blip r:embed="rId4" cstate="print"/>
          <a:srcRect/>
          <a:stretch>
            <a:fillRect/>
          </a:stretch>
        </p:blipFill>
        <p:spPr bwMode="auto">
          <a:xfrm>
            <a:off x="4816475" y="1509713"/>
            <a:ext cx="3778250" cy="3657600"/>
          </a:xfrm>
          <a:prstGeom prst="rect">
            <a:avLst/>
          </a:prstGeom>
          <a:noFill/>
          <a:ln w="9525">
            <a:noFill/>
            <a:miter lim="800000"/>
            <a:headEnd/>
            <a:tailEnd/>
          </a:ln>
        </p:spPr>
      </p:pic>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030161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47</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a:t>
            </a:r>
            <a:r>
              <a:rPr lang="en-US" sz="1600" b="1" dirty="0" err="1" smtClean="0">
                <a:solidFill>
                  <a:prstClr val="black"/>
                </a:solidFill>
                <a:latin typeface="Arial" pitchFamily="34" charset="0"/>
                <a:cs typeface="Arial" pitchFamily="34" charset="0"/>
              </a:rPr>
              <a:t>Feltz</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581297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48</a:t>
            </a:fld>
            <a:endParaRPr lang="en-US" smtClean="0">
              <a:solidFill>
                <a:srgbClr val="000000"/>
              </a:solidFill>
            </a:endParaRPr>
          </a:p>
        </p:txBody>
      </p:sp>
      <p:sp>
        <p:nvSpPr>
          <p:cNvPr id="7" name="Rectangle 3" descr="cube_imager"/>
          <p:cNvSpPr>
            <a:spLocks noGrp="1" noChangeAspect="1" noChangeArrowheads="1"/>
          </p:cNvSpPr>
          <p:nvPr isPhoto="1"/>
        </p:nvSpPr>
        <p:spPr bwMode="auto">
          <a:xfrm>
            <a:off x="4114800" y="2362200"/>
            <a:ext cx="4876800" cy="3657600"/>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 name="Rectangle 5"/>
          <p:cNvSpPr/>
          <p:nvPr/>
        </p:nvSpPr>
        <p:spPr>
          <a:xfrm>
            <a:off x="1141828" y="6248400"/>
            <a:ext cx="5411372" cy="338554"/>
          </a:xfrm>
          <a:prstGeom prst="rect">
            <a:avLst/>
          </a:prstGeom>
          <a:solidFill>
            <a:schemeClr val="bg1"/>
          </a:solidFill>
        </p:spPr>
        <p:txBody>
          <a:bodyPr wrap="square">
            <a:spAutoFit/>
          </a:bodyPr>
          <a:lstStyle/>
          <a:p>
            <a:r>
              <a:rPr lang="en-US" sz="1600" dirty="0" smtClean="0"/>
              <a:t>P4.14 </a:t>
            </a:r>
            <a:r>
              <a:rPr lang="en-US" sz="1600" b="1" dirty="0" smtClean="0"/>
              <a:t>GOES-R </a:t>
            </a:r>
            <a:r>
              <a:rPr lang="en-US" sz="1600" b="1" dirty="0"/>
              <a:t>Products List and Planned </a:t>
            </a:r>
            <a:r>
              <a:rPr lang="en-US" sz="1600" b="1" dirty="0" smtClean="0"/>
              <a:t>Availability </a:t>
            </a:r>
            <a:endParaRPr lang="en-US" sz="1600" dirty="0"/>
          </a:p>
        </p:txBody>
      </p:sp>
    </p:spTree>
    <p:extLst>
      <p:ext uri="{BB962C8B-B14F-4D97-AF65-F5344CB8AC3E}">
        <p14:creationId xmlns:p14="http://schemas.microsoft.com/office/powerpoint/2010/main" val="13569807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Tree>
    <p:extLst>
      <p:ext uri="{BB962C8B-B14F-4D97-AF65-F5344CB8AC3E}">
        <p14:creationId xmlns:p14="http://schemas.microsoft.com/office/powerpoint/2010/main" val="404287693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dirty="0">
                <a:solidFill>
                  <a:srgbClr val="FFFF00"/>
                </a:solidFill>
              </a:rPr>
              <a:t>				  			ABI				</a:t>
            </a:r>
            <a:r>
              <a:rPr lang="en-US" sz="2400" b="1" dirty="0">
                <a:solidFill>
                  <a:srgbClr val="FFFFFF"/>
                </a:solidFill>
              </a:rPr>
              <a:t>Current</a:t>
            </a:r>
          </a:p>
          <a:p>
            <a:pPr fontAlgn="base">
              <a:spcBef>
                <a:spcPct val="0"/>
              </a:spcBef>
              <a:spcAft>
                <a:spcPct val="0"/>
              </a:spcAft>
            </a:pPr>
            <a:endParaRPr lang="en-US" sz="1200" b="1" dirty="0">
              <a:solidFill>
                <a:srgbClr val="FFFFFF"/>
              </a:solidFill>
            </a:endParaRPr>
          </a:p>
          <a:p>
            <a:pPr fontAlgn="base">
              <a:spcBef>
                <a:spcPct val="0"/>
              </a:spcBef>
              <a:spcAft>
                <a:spcPct val="0"/>
              </a:spcAft>
            </a:pPr>
            <a:r>
              <a:rPr lang="en-US" sz="2400" b="1" dirty="0">
                <a:solidFill>
                  <a:srgbClr val="FFFF00"/>
                </a:solidFill>
              </a:rPr>
              <a:t>Spectral Coverage</a:t>
            </a:r>
            <a:r>
              <a:rPr lang="en-US" sz="2400" dirty="0">
                <a:solidFill>
                  <a:srgbClr val="FFFF00"/>
                </a:solidFill>
              </a:rPr>
              <a:t>				</a:t>
            </a:r>
          </a:p>
          <a:p>
            <a:pPr fontAlgn="base">
              <a:spcBef>
                <a:spcPct val="0"/>
              </a:spcBef>
              <a:spcAft>
                <a:spcPct val="0"/>
              </a:spcAft>
            </a:pPr>
            <a:r>
              <a:rPr lang="en-US" sz="2400" dirty="0">
                <a:solidFill>
                  <a:srgbClr val="FFFF00"/>
                </a:solidFill>
              </a:rPr>
              <a:t>							16 bands		</a:t>
            </a:r>
            <a:r>
              <a:rPr lang="en-US" sz="2400" dirty="0">
                <a:solidFill>
                  <a:srgbClr val="FFFFFF"/>
                </a:solidFill>
              </a:rPr>
              <a:t>5 bands</a:t>
            </a:r>
          </a:p>
          <a:p>
            <a:pPr fontAlgn="base">
              <a:spcBef>
                <a:spcPct val="0"/>
              </a:spcBef>
              <a:spcAft>
                <a:spcPct val="0"/>
              </a:spcAft>
            </a:pPr>
            <a:endParaRPr lang="en-US" sz="1200" b="1" dirty="0">
              <a:solidFill>
                <a:srgbClr val="FFFF00"/>
              </a:solidFill>
            </a:endParaRPr>
          </a:p>
          <a:p>
            <a:pPr fontAlgn="base">
              <a:spcBef>
                <a:spcPct val="0"/>
              </a:spcBef>
              <a:spcAft>
                <a:spcPct val="0"/>
              </a:spcAft>
            </a:pPr>
            <a:r>
              <a:rPr lang="en-US" sz="2400" b="1" dirty="0">
                <a:solidFill>
                  <a:srgbClr val="FFFF00"/>
                </a:solidFill>
              </a:rPr>
              <a:t>Spatial resolution </a:t>
            </a:r>
            <a:r>
              <a:rPr lang="en-US" sz="2400" dirty="0">
                <a:solidFill>
                  <a:srgbClr val="FFFF00"/>
                </a:solidFill>
              </a:rPr>
              <a:t>	</a:t>
            </a:r>
          </a:p>
          <a:p>
            <a:pPr fontAlgn="base">
              <a:spcBef>
                <a:spcPct val="0"/>
              </a:spcBef>
              <a:spcAft>
                <a:spcPct val="0"/>
              </a:spcAft>
            </a:pPr>
            <a:r>
              <a:rPr lang="en-US" sz="2400" dirty="0">
                <a:solidFill>
                  <a:srgbClr val="FFFF00"/>
                </a:solidFill>
              </a:rPr>
              <a:t>	0.64 </a:t>
            </a:r>
            <a:r>
              <a:rPr lang="en-US" sz="2400" dirty="0">
                <a:solidFill>
                  <a:srgbClr val="FFFF00"/>
                </a:solidFill>
                <a:latin typeface="Symbol" pitchFamily="18" charset="2"/>
              </a:rPr>
              <a:t>m</a:t>
            </a:r>
            <a:r>
              <a:rPr lang="en-US" sz="2000" dirty="0">
                <a:solidFill>
                  <a:srgbClr val="FFFF00"/>
                </a:solidFill>
              </a:rPr>
              <a:t>m</a:t>
            </a:r>
            <a:r>
              <a:rPr lang="en-US" sz="2400" dirty="0">
                <a:solidFill>
                  <a:srgbClr val="FFFF00"/>
                </a:solidFill>
              </a:rPr>
              <a:t> Visible 			0.5 km 			</a:t>
            </a:r>
            <a:r>
              <a:rPr lang="en-US" sz="2400" dirty="0">
                <a:solidFill>
                  <a:srgbClr val="FFFFFF"/>
                </a:solidFill>
              </a:rPr>
              <a:t>Approx. 1 km</a:t>
            </a:r>
          </a:p>
          <a:p>
            <a:pPr fontAlgn="base">
              <a:spcBef>
                <a:spcPct val="0"/>
              </a:spcBef>
              <a:spcAft>
                <a:spcPct val="0"/>
              </a:spcAft>
            </a:pPr>
            <a:r>
              <a:rPr lang="en-US" sz="2400" dirty="0">
                <a:solidFill>
                  <a:srgbClr val="FFFF00"/>
                </a:solidFill>
              </a:rPr>
              <a:t>	Other Visible/near-IR	1.0 km			</a:t>
            </a:r>
            <a:r>
              <a:rPr lang="en-US" sz="2400" dirty="0">
                <a:solidFill>
                  <a:srgbClr val="FFFFFF"/>
                </a:solidFill>
              </a:rPr>
              <a:t>n/a</a:t>
            </a:r>
          </a:p>
          <a:p>
            <a:pPr fontAlgn="base">
              <a:spcBef>
                <a:spcPct val="0"/>
              </a:spcBef>
              <a:spcAft>
                <a:spcPct val="0"/>
              </a:spcAft>
            </a:pPr>
            <a:r>
              <a:rPr lang="en-US" sz="2400" dirty="0">
                <a:solidFill>
                  <a:srgbClr val="FFFF00"/>
                </a:solidFill>
              </a:rPr>
              <a:t>	Bands (&gt;2 </a:t>
            </a:r>
            <a:r>
              <a:rPr lang="en-US" sz="2400" dirty="0">
                <a:solidFill>
                  <a:srgbClr val="FFFF00"/>
                </a:solidFill>
                <a:latin typeface="Symbol" pitchFamily="18" charset="2"/>
              </a:rPr>
              <a:t>m</a:t>
            </a:r>
            <a:r>
              <a:rPr lang="en-US" sz="2000" dirty="0">
                <a:solidFill>
                  <a:srgbClr val="FFFF00"/>
                </a:solidFill>
              </a:rPr>
              <a:t>m</a:t>
            </a:r>
            <a:r>
              <a:rPr lang="en-US" sz="2400" dirty="0">
                <a:solidFill>
                  <a:srgbClr val="FFFF00"/>
                </a:solidFill>
              </a:rPr>
              <a:t>)			2 km			</a:t>
            </a:r>
            <a:r>
              <a:rPr lang="en-US" sz="2400" dirty="0">
                <a:solidFill>
                  <a:srgbClr val="FFFFFF"/>
                </a:solidFill>
              </a:rPr>
              <a:t>Approx. 4 km</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Spatial coverage	</a:t>
            </a:r>
          </a:p>
          <a:p>
            <a:pPr fontAlgn="base">
              <a:spcBef>
                <a:spcPct val="0"/>
              </a:spcBef>
              <a:spcAft>
                <a:spcPct val="0"/>
              </a:spcAft>
            </a:pPr>
            <a:r>
              <a:rPr lang="en-US" sz="2400" b="1" dirty="0">
                <a:solidFill>
                  <a:srgbClr val="FFFF00"/>
                </a:solidFill>
              </a:rPr>
              <a:t>	</a:t>
            </a:r>
            <a:r>
              <a:rPr lang="en-US" sz="2400" dirty="0">
                <a:solidFill>
                  <a:srgbClr val="FFFF00"/>
                </a:solidFill>
              </a:rPr>
              <a:t>Full disk					4 per hour		</a:t>
            </a:r>
            <a:r>
              <a:rPr lang="en-US" sz="2400" dirty="0">
                <a:solidFill>
                  <a:srgbClr val="FFFFFF"/>
                </a:solidFill>
              </a:rPr>
              <a:t>Scheduled (3 </a:t>
            </a:r>
            <a:r>
              <a:rPr lang="en-US" sz="2400" dirty="0" err="1">
                <a:solidFill>
                  <a:srgbClr val="FFFFFF"/>
                </a:solidFill>
              </a:rPr>
              <a:t>hrly</a:t>
            </a:r>
            <a:r>
              <a:rPr lang="en-US" sz="2400" dirty="0">
                <a:solidFill>
                  <a:srgbClr val="FFFFFF"/>
                </a:solidFill>
              </a:rPr>
              <a:t>)</a:t>
            </a:r>
            <a:endParaRPr lang="en-US" dirty="0">
              <a:solidFill>
                <a:srgbClr val="FFFFFF"/>
              </a:solidFill>
            </a:endParaRPr>
          </a:p>
          <a:p>
            <a:pPr fontAlgn="base">
              <a:spcBef>
                <a:spcPct val="0"/>
              </a:spcBef>
              <a:spcAft>
                <a:spcPct val="0"/>
              </a:spcAft>
            </a:pPr>
            <a:r>
              <a:rPr lang="en-US" sz="2400" dirty="0">
                <a:solidFill>
                  <a:srgbClr val="FFFF00"/>
                </a:solidFill>
              </a:rPr>
              <a:t>	CONUS        			12 per hour		</a:t>
            </a:r>
            <a:r>
              <a:rPr lang="en-US" sz="2400" dirty="0">
                <a:solidFill>
                  <a:srgbClr val="FFFFFF"/>
                </a:solidFill>
              </a:rPr>
              <a:t>~4 per hour</a:t>
            </a:r>
          </a:p>
          <a:p>
            <a:pPr fontAlgn="base">
              <a:spcBef>
                <a:spcPct val="0"/>
              </a:spcBef>
              <a:spcAft>
                <a:spcPct val="0"/>
              </a:spcAft>
            </a:pPr>
            <a:r>
              <a:rPr lang="en-US" sz="2400" dirty="0">
                <a:solidFill>
                  <a:srgbClr val="FFFF00"/>
                </a:solidFill>
              </a:rPr>
              <a:t>	</a:t>
            </a:r>
            <a:r>
              <a:rPr lang="en-US" sz="2400" dirty="0" err="1">
                <a:solidFill>
                  <a:srgbClr val="FFFF00"/>
                </a:solidFill>
              </a:rPr>
              <a:t>Mesoscale</a:t>
            </a:r>
            <a:r>
              <a:rPr lang="en-US" sz="2400" dirty="0">
                <a:solidFill>
                  <a:srgbClr val="FFFF00"/>
                </a:solidFill>
              </a:rPr>
              <a:t>				Every 30 sec	</a:t>
            </a:r>
            <a:r>
              <a:rPr lang="en-US" sz="2400" dirty="0">
                <a:solidFill>
                  <a:srgbClr val="FFFFFF"/>
                </a:solidFill>
              </a:rPr>
              <a:t>n/a</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Visible (reflective bands) 	</a:t>
            </a:r>
          </a:p>
          <a:p>
            <a:pPr fontAlgn="base">
              <a:spcBef>
                <a:spcPct val="0"/>
              </a:spcBef>
              <a:spcAft>
                <a:spcPct val="0"/>
              </a:spcAft>
            </a:pPr>
            <a:r>
              <a:rPr lang="en-US" sz="2400" b="1" dirty="0">
                <a:solidFill>
                  <a:srgbClr val="FFFF00"/>
                </a:solidFill>
              </a:rPr>
              <a:t>	</a:t>
            </a:r>
            <a:r>
              <a:rPr lang="en-US" sz="2400" dirty="0">
                <a:solidFill>
                  <a:srgbClr val="FFFF00"/>
                </a:solidFill>
              </a:rPr>
              <a:t>On-orbit calibration</a:t>
            </a:r>
            <a:r>
              <a:rPr lang="en-US" sz="2400" b="1" dirty="0">
                <a:solidFill>
                  <a:srgbClr val="FFFF00"/>
                </a:solidFill>
              </a:rPr>
              <a:t>		</a:t>
            </a:r>
            <a:r>
              <a:rPr lang="en-US" sz="2400" dirty="0">
                <a:solidFill>
                  <a:srgbClr val="FFFF00"/>
                </a:solidFill>
              </a:rPr>
              <a:t>Yes				</a:t>
            </a:r>
            <a:r>
              <a:rPr lang="en-US" sz="2400" dirty="0">
                <a:solidFill>
                  <a:srgbClr val="FFFFFF"/>
                </a:solidFill>
              </a:rPr>
              <a:t>No</a:t>
            </a:r>
            <a:r>
              <a:rPr lang="en-US" sz="2400" dirty="0">
                <a:solidFill>
                  <a:srgbClr val="FFFF00"/>
                </a:solidFill>
              </a:rPr>
              <a:t>	</a:t>
            </a:r>
            <a:endParaRPr lang="en-US" sz="1200" dirty="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25756258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153400" cy="4462462"/>
          </a:xfrm>
        </p:spPr>
        <p:txBody>
          <a:bodyPr/>
          <a:lstStyle/>
          <a:p>
            <a:pPr eaLnBrk="1" hangingPunct="1">
              <a:defRPr/>
            </a:pPr>
            <a:r>
              <a:rPr lang="en-US" sz="2800" dirty="0" smtClean="0">
                <a:solidFill>
                  <a:schemeClr val="bg1"/>
                </a:solidFill>
              </a:rPr>
              <a:t>The ABI on GOES-R will improve over the current instrument in many aspects (spectral, spatial, and temporal on orders of 3, </a:t>
            </a:r>
            <a:r>
              <a:rPr lang="en-US" sz="2800" dirty="0" smtClean="0">
                <a:solidFill>
                  <a:schemeClr val="bg1"/>
                </a:solidFill>
              </a:rPr>
              <a:t>4, </a:t>
            </a:r>
            <a:r>
              <a:rPr lang="en-US" sz="2800" dirty="0" smtClean="0">
                <a:solidFill>
                  <a:schemeClr val="bg1"/>
                </a:solidFill>
              </a:rPr>
              <a:t>and 5, respectively), plus improved image navigation and registration and radiometer performance</a:t>
            </a:r>
            <a:r>
              <a:rPr lang="en-US" sz="2800" dirty="0" smtClean="0">
                <a:solidFill>
                  <a:schemeClr val="bg1"/>
                </a:solidFill>
              </a:rPr>
              <a:t>.</a:t>
            </a:r>
            <a:br>
              <a:rPr lang="en-US" sz="2800" dirty="0" smtClean="0">
                <a:solidFill>
                  <a:schemeClr val="bg1"/>
                </a:solidFill>
              </a:rPr>
            </a:br>
            <a:endParaRPr lang="en-US" sz="2800" dirty="0" smtClean="0">
              <a:solidFill>
                <a:schemeClr val="bg1"/>
              </a:solidFill>
            </a:endParaRPr>
          </a:p>
          <a:p>
            <a:pPr eaLnBrk="1" hangingPunct="1">
              <a:defRPr/>
            </a:pPr>
            <a:r>
              <a:rPr lang="en-US" sz="2800" dirty="0" smtClean="0">
                <a:solidFill>
                  <a:schemeClr val="bg1"/>
                </a:solidFill>
              </a:rPr>
              <a:t>These improvements will </a:t>
            </a:r>
            <a:br>
              <a:rPr lang="en-US" sz="2800" dirty="0" smtClean="0">
                <a:solidFill>
                  <a:schemeClr val="bg1"/>
                </a:solidFill>
              </a:rPr>
            </a:br>
            <a:r>
              <a:rPr lang="en-US" sz="2800" dirty="0" smtClean="0">
                <a:solidFill>
                  <a:schemeClr val="bg1"/>
                </a:solidFill>
              </a:rPr>
              <a:t>greatly assist a host of </a:t>
            </a:r>
            <a:br>
              <a:rPr lang="en-US" sz="2800" dirty="0" smtClean="0">
                <a:solidFill>
                  <a:schemeClr val="bg1"/>
                </a:solidFill>
              </a:rPr>
            </a:br>
            <a:r>
              <a:rPr lang="en-US" sz="2800" dirty="0" smtClean="0">
                <a:solidFill>
                  <a:schemeClr val="bg1"/>
                </a:solidFill>
              </a:rPr>
              <a:t>applications, especially </a:t>
            </a:r>
            <a:br>
              <a:rPr lang="en-US" sz="2800" dirty="0" smtClean="0">
                <a:solidFill>
                  <a:schemeClr val="bg1"/>
                </a:solidFill>
              </a:rPr>
            </a:br>
            <a:r>
              <a:rPr lang="en-US" sz="2800" dirty="0" smtClean="0">
                <a:solidFill>
                  <a:schemeClr val="bg1"/>
                </a:solidFill>
              </a:rPr>
              <a:t>on the regional and </a:t>
            </a:r>
            <a:br>
              <a:rPr lang="en-US" sz="2800" dirty="0" smtClean="0">
                <a:solidFill>
                  <a:schemeClr val="bg1"/>
                </a:solidFill>
              </a:rPr>
            </a:br>
            <a:r>
              <a:rPr lang="en-US" sz="2800" dirty="0" err="1" smtClean="0">
                <a:solidFill>
                  <a:schemeClr val="bg1"/>
                </a:solidFill>
              </a:rPr>
              <a:t>meso</a:t>
            </a:r>
            <a:r>
              <a:rPr lang="en-US" sz="2800" dirty="0" smtClean="0">
                <a:solidFill>
                  <a:schemeClr val="bg1"/>
                </a:solidFill>
              </a:rPr>
              <a:t>-scales.</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50</a:t>
            </a:fld>
            <a:endParaRPr lang="en-US" smtClean="0">
              <a:solidFill>
                <a:srgbClr val="000000"/>
              </a:solidFill>
            </a:endParaRPr>
          </a:p>
        </p:txBody>
      </p:sp>
      <p:sp>
        <p:nvSpPr>
          <p:cNvPr id="2" name="TextBox 1"/>
          <p:cNvSpPr txBox="1"/>
          <p:nvPr/>
        </p:nvSpPr>
        <p:spPr>
          <a:xfrm>
            <a:off x="7281315" y="6274329"/>
            <a:ext cx="1591141" cy="369332"/>
          </a:xfrm>
          <a:prstGeom prst="rect">
            <a:avLst/>
          </a:prstGeom>
          <a:solidFill>
            <a:schemeClr val="accent6">
              <a:lumMod val="60000"/>
              <a:lumOff val="40000"/>
            </a:schemeClr>
          </a:solidFill>
        </p:spPr>
        <p:txBody>
          <a:bodyPr wrap="none" rtlCol="0">
            <a:spAutoFit/>
          </a:bodyPr>
          <a:lstStyle/>
          <a:p>
            <a:r>
              <a:rPr lang="en-US" dirty="0" smtClean="0">
                <a:solidFill>
                  <a:srgbClr val="FFFF00"/>
                </a:solidFill>
              </a:rPr>
              <a:t>ITT Industries</a:t>
            </a:r>
            <a:endParaRPr lang="en-US" dirty="0">
              <a:solidFill>
                <a:srgbClr val="FFFF00"/>
              </a:solidFill>
            </a:endParaRPr>
          </a:p>
        </p:txBody>
      </p:sp>
      <p:pic>
        <p:nvPicPr>
          <p:cNvPr id="7" name="Picture 6" descr="ABI.png"/>
          <p:cNvPicPr>
            <a:picLocks noChangeAspect="1"/>
          </p:cNvPicPr>
          <p:nvPr/>
        </p:nvPicPr>
        <p:blipFill>
          <a:blip r:embed="rId2" cstate="print"/>
          <a:stretch>
            <a:fillRect/>
          </a:stretch>
        </p:blipFill>
        <p:spPr>
          <a:xfrm>
            <a:off x="5257800" y="3291770"/>
            <a:ext cx="3614656" cy="3359237"/>
          </a:xfrm>
          <a:prstGeom prst="rect">
            <a:avLst/>
          </a:prstGeom>
        </p:spPr>
      </p:pic>
    </p:spTree>
    <p:extLst>
      <p:ext uri="{BB962C8B-B14F-4D97-AF65-F5344CB8AC3E}">
        <p14:creationId xmlns:p14="http://schemas.microsoft.com/office/powerpoint/2010/main" val="2541492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Back-up Slides</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chemeClr val="bg1"/>
                </a:solidFill>
              </a:rPr>
              <a:t>Google Earth</a:t>
            </a:r>
          </a:p>
          <a:p>
            <a:r>
              <a:rPr lang="en-US" dirty="0" smtClean="0">
                <a:solidFill>
                  <a:schemeClr val="bg1"/>
                </a:solidFill>
              </a:rPr>
              <a:t>Select links</a:t>
            </a:r>
          </a:p>
          <a:p>
            <a:r>
              <a:rPr lang="en-US" dirty="0" smtClean="0">
                <a:solidFill>
                  <a:schemeClr val="bg1"/>
                </a:solidFill>
              </a:rPr>
              <a:t>Acknowledgements</a:t>
            </a:r>
          </a:p>
          <a:p>
            <a:r>
              <a:rPr lang="en-US" dirty="0" smtClean="0">
                <a:solidFill>
                  <a:schemeClr val="bg1"/>
                </a:solidFill>
              </a:rPr>
              <a:t>Products </a:t>
            </a:r>
            <a:r>
              <a:rPr lang="en-US" dirty="0" err="1" smtClean="0">
                <a:solidFill>
                  <a:schemeClr val="bg1"/>
                </a:solidFill>
              </a:rPr>
              <a:t>vs</a:t>
            </a:r>
            <a:r>
              <a:rPr lang="en-US" dirty="0" smtClean="0">
                <a:solidFill>
                  <a:schemeClr val="bg1"/>
                </a:solidFill>
              </a:rPr>
              <a:t> bands</a:t>
            </a:r>
          </a:p>
          <a:p>
            <a:r>
              <a:rPr lang="en-US" dirty="0" smtClean="0">
                <a:solidFill>
                  <a:schemeClr val="bg1"/>
                </a:solidFill>
              </a:rPr>
              <a:t>GOES-R at 137W scan strategy</a:t>
            </a:r>
          </a:p>
          <a:p>
            <a:endParaRPr lang="en-US" dirty="0"/>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51</a:t>
            </a:fld>
            <a:endParaRPr lang="en-US">
              <a:solidFill>
                <a:srgbClr val="000000"/>
              </a:solidFill>
            </a:endParaRPr>
          </a:p>
        </p:txBody>
      </p:sp>
    </p:spTree>
    <p:extLst>
      <p:ext uri="{BB962C8B-B14F-4D97-AF65-F5344CB8AC3E}">
        <p14:creationId xmlns:p14="http://schemas.microsoft.com/office/powerpoint/2010/main" val="5288989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80899" name="Rectangle 3"/>
          <p:cNvSpPr>
            <a:spLocks noGrp="1" noChangeArrowheads="1"/>
          </p:cNvSpPr>
          <p:nvPr>
            <p:ph type="body" idx="1"/>
          </p:nvPr>
        </p:nvSpPr>
        <p:spPr>
          <a:xfrm>
            <a:off x="457200" y="1020763"/>
            <a:ext cx="8229600" cy="4525962"/>
          </a:xfrm>
        </p:spPr>
        <p:txBody>
          <a:bodyPr/>
          <a:lstStyle/>
          <a:p>
            <a:pPr eaLnBrk="1" hangingPunct="1"/>
            <a:r>
              <a:rPr lang="en-US" dirty="0" smtClean="0">
                <a:solidFill>
                  <a:schemeClr val="bg1"/>
                </a:solidFill>
              </a:rPr>
              <a:t>Sample ABI simulated data are available in </a:t>
            </a:r>
            <a:r>
              <a:rPr lang="en-US" dirty="0" err="1" smtClean="0">
                <a:solidFill>
                  <a:schemeClr val="bg1"/>
                </a:solidFill>
              </a:rPr>
              <a:t>google</a:t>
            </a:r>
            <a:r>
              <a:rPr lang="en-US" dirty="0" smtClean="0">
                <a:solidFill>
                  <a:schemeClr val="bg1"/>
                </a:solidFill>
              </a:rPr>
              <a:t> earth format:</a:t>
            </a:r>
          </a:p>
          <a:p>
            <a:pPr lvl="1" eaLnBrk="1" hangingPunct="1"/>
            <a:r>
              <a:rPr lang="en-US" sz="2400" dirty="0" smtClean="0">
                <a:solidFill>
                  <a:schemeClr val="bg1"/>
                </a:solidFill>
                <a:hlinkClick r:id="rId2"/>
              </a:rPr>
              <a:t>http://cimss.ssec.wisc.edu/goes/abi/loops/links.html</a:t>
            </a:r>
            <a:endParaRPr lang="en-US" sz="2400" dirty="0" smtClean="0">
              <a:solidFill>
                <a:schemeClr val="bg1"/>
              </a:solidFill>
            </a:endParaRPr>
          </a:p>
          <a:p>
            <a:pPr lvl="1" eaLnBrk="1" hangingPunct="1"/>
            <a:endParaRPr lang="en-US" sz="2000" dirty="0" smtClean="0">
              <a:solidFill>
                <a:schemeClr val="bg1"/>
              </a:solidFill>
            </a:endParaRPr>
          </a:p>
        </p:txBody>
      </p:sp>
      <p:pic>
        <p:nvPicPr>
          <p:cNvPr id="80900"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68398"/>
            <a:ext cx="4343400" cy="2830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5C0335-02FF-40F2-9BEF-036E90E78427}" type="slidenum">
              <a:rPr lang="en-US" smtClean="0">
                <a:solidFill>
                  <a:srgbClr val="000000"/>
                </a:solidFill>
              </a:rPr>
              <a:pPr eaLnBrk="1" hangingPunct="1"/>
              <a:t>52</a:t>
            </a:fld>
            <a:endParaRPr lang="en-US" smtClean="0">
              <a:solidFill>
                <a:srgbClr val="000000"/>
              </a:solidFill>
            </a:endParaRPr>
          </a:p>
        </p:txBody>
      </p:sp>
      <p:pic>
        <p:nvPicPr>
          <p:cNvPr id="6" name="Picture 5" descr="Chn10_WRF_GOES-R_75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595" y="3503613"/>
            <a:ext cx="4553205" cy="312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187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FFFF00"/>
                </a:solidFill>
                <a:latin typeface="Arial Unicode MS" pitchFamily="34" charset="-128"/>
              </a:rPr>
              <a:t>More information</a:t>
            </a:r>
            <a:endParaRPr lang="en-US" sz="2400" dirty="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593" y="0"/>
            <a:ext cx="130040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1E7919-4EC0-4E9D-ADD7-F69F3EA91A2D}" type="slidenum">
              <a:rPr lang="en-US" smtClean="0">
                <a:solidFill>
                  <a:srgbClr val="000000"/>
                </a:solidFill>
              </a:rPr>
              <a:pPr eaLnBrk="1" hangingPunct="1"/>
              <a:t>53</a:t>
            </a:fld>
            <a:endParaRPr lang="en-US" smtClean="0">
              <a:solidFill>
                <a:srgbClr val="000000"/>
              </a:solidFill>
            </a:endParaRPr>
          </a:p>
        </p:txBody>
      </p:sp>
    </p:spTree>
    <p:extLst>
      <p:ext uri="{BB962C8B-B14F-4D97-AF65-F5344CB8AC3E}">
        <p14:creationId xmlns:p14="http://schemas.microsoft.com/office/powerpoint/2010/main" val="307955434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a:extLst>
              <a:ext uri="{28A0092B-C50C-407E-A947-70E740481C1C}">
                <a14:useLocalDpi xmlns:a14="http://schemas.microsoft.com/office/drawing/2010/main" val="0"/>
              </a:ext>
            </a:extLst>
          </a:blip>
          <a:srcRect r="38046" b="30000"/>
          <a:stretch>
            <a:fillRect/>
          </a:stretch>
        </p:blipFill>
        <p:spPr bwMode="auto">
          <a:xfrm>
            <a:off x="533400" y="4419600"/>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new_GOESR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5">
            <a:extLst>
              <a:ext uri="{28A0092B-C50C-407E-A947-70E740481C1C}">
                <a14:useLocalDpi xmlns:a14="http://schemas.microsoft.com/office/drawing/2010/main" val="0"/>
              </a:ext>
            </a:extLst>
          </a:blip>
          <a:srcRect l="6799" t="21513" r="6799"/>
          <a:stretch>
            <a:fillRect/>
          </a:stretch>
        </p:blipFill>
        <p:spPr bwMode="auto">
          <a:xfrm>
            <a:off x="3352800" y="4343400"/>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54</a:t>
            </a:fld>
            <a:endParaRPr lang="en-US" smtClean="0">
              <a:solidFill>
                <a:srgbClr val="000000"/>
              </a:solidFill>
            </a:endParaRPr>
          </a:p>
        </p:txBody>
      </p:sp>
      <p:pic>
        <p:nvPicPr>
          <p:cNvPr id="82949" name="Picture 5" descr="cube_imag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43243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8343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ABI “Baseline” Products</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AFFB872F-3606-4B24-B849-DB8567CF9C48}" type="slidenum">
              <a:rPr lang="en-US" smtClean="0"/>
              <a:t>55</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77567020"/>
              </p:ext>
            </p:extLst>
          </p:nvPr>
        </p:nvGraphicFramePr>
        <p:xfrm>
          <a:off x="777243" y="904615"/>
          <a:ext cx="7909557" cy="5267585"/>
        </p:xfrm>
        <a:graphic>
          <a:graphicData uri="http://schemas.openxmlformats.org/drawingml/2006/table">
            <a:tbl>
              <a:tblPr firstRow="1" firstCol="1" lastCol="1" bandRow="1" bandCol="1">
                <a:tableStyleId>{8A107856-5554-42FB-B03E-39F5DBC370BA}</a:tableStyleId>
              </a:tblPr>
              <a:tblGrid>
                <a:gridCol w="1600197"/>
                <a:gridCol w="394335"/>
                <a:gridCol w="394335"/>
                <a:gridCol w="394335"/>
                <a:gridCol w="394335"/>
                <a:gridCol w="394335"/>
                <a:gridCol w="394335"/>
                <a:gridCol w="394335"/>
                <a:gridCol w="394335"/>
                <a:gridCol w="394335"/>
                <a:gridCol w="394335"/>
                <a:gridCol w="394335"/>
                <a:gridCol w="394335"/>
                <a:gridCol w="394335"/>
                <a:gridCol w="394335"/>
                <a:gridCol w="394335"/>
                <a:gridCol w="394335"/>
              </a:tblGrid>
              <a:tr h="155265">
                <a:tc>
                  <a:txBody>
                    <a:bodyPr/>
                    <a:lstStyle/>
                    <a:p>
                      <a:pPr marL="0" marR="0">
                        <a:spcBef>
                          <a:spcPts val="0"/>
                        </a:spcBef>
                        <a:spcAft>
                          <a:spcPts val="0"/>
                        </a:spcAft>
                      </a:pPr>
                      <a:r>
                        <a:rPr lang="en-US" sz="900" dirty="0">
                          <a:effectLst/>
                        </a:rPr>
                        <a:t>Wavelength</a:t>
                      </a:r>
                    </a:p>
                    <a:p>
                      <a:pPr marL="0" marR="0">
                        <a:spcBef>
                          <a:spcPts val="0"/>
                        </a:spcBef>
                        <a:spcAft>
                          <a:spcPts val="0"/>
                        </a:spcAft>
                      </a:pPr>
                      <a:r>
                        <a:rPr lang="en-US" sz="900" dirty="0">
                          <a:effectLst/>
                        </a:rPr>
                        <a:t>Micrometers</a:t>
                      </a:r>
                      <a:endParaRPr lang="en-US" sz="900" dirty="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0.865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1.378</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2.25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10.35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13.3</a:t>
                      </a:r>
                      <a:endParaRPr lang="en-US" sz="900" dirty="0">
                        <a:effectLst/>
                        <a:latin typeface="Times New Roman"/>
                        <a:ea typeface="Times New Roman"/>
                      </a:endParaRPr>
                    </a:p>
                  </a:txBody>
                  <a:tcPr marL="18599" marR="18599" marT="0" marB="0" anchor="ctr"/>
                </a:tc>
              </a:tr>
              <a:tr h="77632">
                <a:tc>
                  <a:txBody>
                    <a:bodyPr/>
                    <a:lstStyle/>
                    <a:p>
                      <a:pPr marL="0" marR="0">
                        <a:spcBef>
                          <a:spcPts val="0"/>
                        </a:spcBef>
                        <a:spcAft>
                          <a:spcPts val="0"/>
                        </a:spcAft>
                      </a:pPr>
                      <a:r>
                        <a:rPr lang="en-US" sz="900">
                          <a:effectLst/>
                        </a:rPr>
                        <a:t>Channel ID</a:t>
                      </a:r>
                      <a:endParaRPr lang="en-US" sz="90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effectLst/>
                        </a:rPr>
                        <a:t>1</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2</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3</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4</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5</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7</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8</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9</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10</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11</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12</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13</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14</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15</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8599" marR="18599" marT="0" marB="0" anchor="ctr"/>
                </a:tc>
              </a:tr>
              <a:tr h="274320">
                <a:tc>
                  <a:txBody>
                    <a:bodyPr/>
                    <a:lstStyle/>
                    <a:p>
                      <a:pPr marL="0" marR="0">
                        <a:spcBef>
                          <a:spcPts val="0"/>
                        </a:spcBef>
                        <a:spcAft>
                          <a:spcPts val="0"/>
                        </a:spcAft>
                      </a:pPr>
                      <a:r>
                        <a:rPr lang="en-US" sz="900" dirty="0">
                          <a:effectLst/>
                        </a:rPr>
                        <a:t>Baseline Products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Aerosol Detection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Suspended Matter/OD</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Clear Sky Masks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Cloud &amp; Moisture Imagery</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Optical Depth</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Cloud Particle Size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Phase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Height</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Pressure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Temperature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Hurricane Intensity</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Rainfall Rate/QPE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Legacy Vertical Moisture Profile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Legacy Vertical Temp Profile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Derived Stability Indices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Total Precipitable Water</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Downward Solar Insolation Surf</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Reflected Solar Insolation TOA</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Derived Motion Winds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Fire Hot Spot Characterization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Land Surface Temperature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Snow Cover</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Sea Surface Temps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r>
            </a:tbl>
          </a:graphicData>
        </a:graphic>
      </p:graphicFrame>
      <p:sp>
        <p:nvSpPr>
          <p:cNvPr id="3" name="TextBox 2"/>
          <p:cNvSpPr txBox="1"/>
          <p:nvPr/>
        </p:nvSpPr>
        <p:spPr>
          <a:xfrm>
            <a:off x="228600" y="6400800"/>
            <a:ext cx="8584401" cy="369332"/>
          </a:xfrm>
          <a:prstGeom prst="rect">
            <a:avLst/>
          </a:prstGeom>
          <a:noFill/>
        </p:spPr>
        <p:txBody>
          <a:bodyPr wrap="none" rtlCol="0">
            <a:spAutoFit/>
          </a:bodyPr>
          <a:lstStyle/>
          <a:p>
            <a:r>
              <a:rPr lang="en-US" dirty="0" smtClean="0">
                <a:solidFill>
                  <a:schemeClr val="bg1"/>
                </a:solidFill>
              </a:rPr>
              <a:t>Bands may also be used by needed “upstream” products, such as the cloud mask.</a:t>
            </a:r>
            <a:endParaRPr lang="en-US" dirty="0">
              <a:solidFill>
                <a:schemeClr val="bg1"/>
              </a:solidFill>
            </a:endParaRPr>
          </a:p>
        </p:txBody>
      </p:sp>
    </p:spTree>
    <p:extLst>
      <p:ext uri="{BB962C8B-B14F-4D97-AF65-F5344CB8AC3E}">
        <p14:creationId xmlns:p14="http://schemas.microsoft.com/office/powerpoint/2010/main" val="30207982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dirty="0" smtClean="0">
                <a:solidFill>
                  <a:srgbClr val="FFFF00"/>
                </a:solidFill>
              </a:rPr>
              <a:t>ABI “Future Capabilities” Products</a:t>
            </a:r>
            <a:endParaRPr lang="en-US" dirty="0">
              <a:solidFill>
                <a:srgbClr val="FFFF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71638140"/>
              </p:ext>
            </p:extLst>
          </p:nvPr>
        </p:nvGraphicFramePr>
        <p:xfrm>
          <a:off x="664610" y="876184"/>
          <a:ext cx="7869790" cy="5677016"/>
        </p:xfrm>
        <a:graphic>
          <a:graphicData uri="http://schemas.openxmlformats.org/drawingml/2006/table">
            <a:tbl>
              <a:tblPr firstRow="1" firstCol="1" lastCol="1" bandRow="1" bandCol="1">
                <a:tableStyleId>{8A107856-5554-42FB-B03E-39F5DBC370BA}</a:tableStyleId>
              </a:tblPr>
              <a:tblGrid>
                <a:gridCol w="2362206"/>
                <a:gridCol w="344224"/>
                <a:gridCol w="344224"/>
                <a:gridCol w="344224"/>
                <a:gridCol w="344224"/>
                <a:gridCol w="344224"/>
                <a:gridCol w="344224"/>
                <a:gridCol w="344224"/>
                <a:gridCol w="344224"/>
                <a:gridCol w="344224"/>
                <a:gridCol w="344224"/>
                <a:gridCol w="344224"/>
                <a:gridCol w="344224"/>
                <a:gridCol w="344224"/>
                <a:gridCol w="344224"/>
                <a:gridCol w="344224"/>
                <a:gridCol w="344224"/>
              </a:tblGrid>
              <a:tr h="117864">
                <a:tc>
                  <a:txBody>
                    <a:bodyPr/>
                    <a:lstStyle/>
                    <a:p>
                      <a:pPr marL="0" marR="0" algn="l">
                        <a:spcBef>
                          <a:spcPts val="0"/>
                        </a:spcBef>
                        <a:spcAft>
                          <a:spcPts val="0"/>
                        </a:spcAft>
                      </a:pPr>
                      <a:r>
                        <a:rPr lang="en-US" sz="900" dirty="0">
                          <a:effectLst/>
                        </a:rPr>
                        <a:t>Wavelength</a:t>
                      </a:r>
                    </a:p>
                    <a:p>
                      <a:pPr marL="0" marR="0" algn="l">
                        <a:spcBef>
                          <a:spcPts val="0"/>
                        </a:spcBef>
                        <a:spcAft>
                          <a:spcPts val="0"/>
                        </a:spcAft>
                      </a:pPr>
                      <a:r>
                        <a:rPr lang="en-US" sz="900" dirty="0">
                          <a:effectLst/>
                        </a:rPr>
                        <a:t>Micrometers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0.865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1.378</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2.25</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10.35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13.3</a:t>
                      </a:r>
                      <a:endParaRPr lang="en-US" sz="90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Channel ID</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2</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3</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4</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5</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7</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8</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9</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10</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11</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12</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13</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14</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15</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Option 2 Products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Layer/Heights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Ice Water Path</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Cloud Liquid Water</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a:t>
                      </a: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Type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Convective Initiation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Turbulence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r>
                        <a:rPr lang="en-US" sz="900" dirty="0" smtClean="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Low Cloud and Fog</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a:t>
                      </a: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Enhanced-V/Overshooting Top</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Aircraft Icing Threat</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SO</a:t>
                      </a:r>
                      <a:r>
                        <a:rPr lang="en-US" sz="900" baseline="-25000" dirty="0">
                          <a:effectLst/>
                        </a:rPr>
                        <a:t>2</a:t>
                      </a:r>
                      <a:r>
                        <a:rPr lang="en-US" sz="900" dirty="0">
                          <a:effectLst/>
                        </a:rPr>
                        <a:t> Detection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Visibility (no direct use of ABI bands)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(TOA)</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Downward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Total Ozone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Aerosol Particle Size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Surface Emissivity</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Surface Albedo</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Vegetation Index</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Vegetation Green Fraction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Flood/Standing Water </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Rainfall Potential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Rainfall Probability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Snow Depth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97468">
                <a:tc>
                  <a:txBody>
                    <a:bodyPr/>
                    <a:lstStyle/>
                    <a:p>
                      <a:pPr marL="0" marR="0" algn="l">
                        <a:spcBef>
                          <a:spcPts val="0"/>
                        </a:spcBef>
                        <a:spcAft>
                          <a:spcPts val="0"/>
                        </a:spcAft>
                      </a:pPr>
                      <a:r>
                        <a:rPr lang="en-US" sz="900" dirty="0">
                          <a:effectLst/>
                        </a:rPr>
                        <a:t>Sea &amp; Lake Ice: Age (no direct use of ABI bands)</a:t>
                      </a:r>
                      <a:endParaRPr lang="en-US" sz="900" dirty="0">
                        <a:effectLst/>
                        <a:latin typeface="Times New Roman"/>
                        <a:ea typeface="Times New Roman"/>
                      </a:endParaRPr>
                    </a:p>
                  </a:txBody>
                  <a:tcPr marL="14119" marR="14119" marT="0" marB="0" anchor="ctr"/>
                </a:tc>
                <a:tc>
                  <a:txBody>
                    <a:bodyPr/>
                    <a:lstStyle/>
                    <a:p>
                      <a:endParaRPr lang="en-US" sz="900" dirty="0"/>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Sea &amp; Lake Ice: Concentration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Sea &amp; Lake Ice: Motion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Ocean Currents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Ocean </a:t>
                      </a:r>
                      <a:r>
                        <a:rPr lang="en-US" sz="900" dirty="0" smtClean="0">
                          <a:effectLst/>
                        </a:rPr>
                        <a:t>Currents</a:t>
                      </a:r>
                      <a:r>
                        <a:rPr lang="en-US" sz="900" dirty="0">
                          <a:effectLst/>
                        </a:rPr>
                        <a:t>: Offshore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bl>
          </a:graphicData>
        </a:graphic>
      </p:graphicFrame>
      <p:sp>
        <p:nvSpPr>
          <p:cNvPr id="4" name="Slide Number Placeholder 3"/>
          <p:cNvSpPr>
            <a:spLocks noGrp="1"/>
          </p:cNvSpPr>
          <p:nvPr>
            <p:ph type="sldNum" sz="quarter" idx="12"/>
          </p:nvPr>
        </p:nvSpPr>
        <p:spPr/>
        <p:txBody>
          <a:bodyPr/>
          <a:lstStyle/>
          <a:p>
            <a:fld id="{AFFB872F-3606-4B24-B849-DB8567CF9C48}" type="slidenum">
              <a:rPr lang="en-US" smtClean="0"/>
              <a:t>56</a:t>
            </a:fld>
            <a:endParaRPr lang="en-US"/>
          </a:p>
        </p:txBody>
      </p:sp>
    </p:spTree>
    <p:extLst>
      <p:ext uri="{BB962C8B-B14F-4D97-AF65-F5344CB8AC3E}">
        <p14:creationId xmlns:p14="http://schemas.microsoft.com/office/powerpoint/2010/main" val="27470520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5737F9F2-2BD8-4930-A28E-0FEDCD4CBB39}" type="datetime5">
              <a:rPr lang="en-US" sz="1000" smtClean="0">
                <a:solidFill>
                  <a:srgbClr val="000000"/>
                </a:solidFill>
                <a:effectLst>
                  <a:outerShdw blurRad="38100" dist="38100" dir="2700000" algn="tl">
                    <a:srgbClr val="FFFFFF"/>
                  </a:outerShdw>
                </a:effectLst>
              </a:rPr>
              <a:pPr>
                <a:defRPr/>
              </a:pPr>
              <a:t>4-Oct-11</a:t>
            </a:fld>
            <a:endParaRPr lang="en-US" sz="1000" smtClean="0">
              <a:solidFill>
                <a:srgbClr val="000000"/>
              </a:solidFill>
              <a:effectLst>
                <a:outerShdw blurRad="38100" dist="38100" dir="2700000" algn="tl">
                  <a:srgbClr val="FFFFFF"/>
                </a:outerShdw>
              </a:effectLst>
            </a:endParaRPr>
          </a:p>
        </p:txBody>
      </p:sp>
      <p:pic>
        <p:nvPicPr>
          <p:cNvPr id="563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1000" y="3886200"/>
            <a:ext cx="3179763" cy="2677656"/>
          </a:xfrm>
          <a:prstGeom prst="rect">
            <a:avLst/>
          </a:prstGeom>
          <a:solidFill>
            <a:schemeClr val="accent3">
              <a:lumMod val="75000"/>
            </a:schemeClr>
          </a:solidFill>
        </p:spPr>
        <p:txBody>
          <a:bodyPr wrap="square">
            <a:spAutoFit/>
          </a:bodyPr>
          <a:lstStyle/>
          <a:p>
            <a:pPr>
              <a:defRPr/>
            </a:pPr>
            <a:r>
              <a:rPr lang="en-US" sz="2400" dirty="0">
                <a:solidFill>
                  <a:srgbClr val="000000"/>
                </a:solidFill>
                <a:latin typeface="Times New Roman" pitchFamily="18" charset="0"/>
                <a:ea typeface="ＭＳ Ｐゴシック" charset="0"/>
                <a:cs typeface="ＭＳ Ｐゴシック" charset="0"/>
              </a:rPr>
              <a:t>Current GOES Imager scans: PACUS and CONUS (note that PACUS is one-third larger). These regions are sub-selected for AWIPS.</a:t>
            </a:r>
          </a:p>
        </p:txBody>
      </p:sp>
    </p:spTree>
    <p:extLst>
      <p:ext uri="{BB962C8B-B14F-4D97-AF65-F5344CB8AC3E}">
        <p14:creationId xmlns:p14="http://schemas.microsoft.com/office/powerpoint/2010/main" val="2191334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457200"/>
            <a:ext cx="85725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6"/>
          <p:cNvSpPr txBox="1">
            <a:spLocks/>
          </p:cNvSpPr>
          <p:nvPr/>
        </p:nvSpPr>
        <p:spPr bwMode="auto">
          <a:xfrm>
            <a:off x="1524000" y="76200"/>
            <a:ext cx="56451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000" i="1" dirty="0">
                <a:solidFill>
                  <a:srgbClr val="FFFF00"/>
                </a:solidFill>
                <a:latin typeface="Arial Black" pitchFamily="34" charset="0"/>
              </a:rPr>
              <a:t>Proposed –Shifted  </a:t>
            </a:r>
            <a:r>
              <a:rPr lang="en-US" altLang="en-US" sz="2000" i="1" dirty="0">
                <a:solidFill>
                  <a:srgbClr val="FFFF00"/>
                </a:solidFill>
                <a:latin typeface="Arial Black" pitchFamily="34" charset="0"/>
              </a:rPr>
              <a:t>“</a:t>
            </a:r>
            <a:r>
              <a:rPr lang="en-US" sz="2000" i="1" dirty="0">
                <a:solidFill>
                  <a:srgbClr val="FFFF00"/>
                </a:solidFill>
                <a:latin typeface="Arial Black" pitchFamily="34" charset="0"/>
              </a:rPr>
              <a:t>5 min  PACUS</a:t>
            </a:r>
            <a:r>
              <a:rPr lang="en-US" altLang="en-US" sz="2000" i="1" dirty="0">
                <a:solidFill>
                  <a:srgbClr val="FFFF00"/>
                </a:solidFill>
                <a:latin typeface="Arial Black" pitchFamily="34" charset="0"/>
              </a:rPr>
              <a:t>”</a:t>
            </a:r>
            <a:endParaRPr lang="en-US" sz="2000" i="1" dirty="0">
              <a:solidFill>
                <a:srgbClr val="FFFF00"/>
              </a:solidFill>
              <a:latin typeface="Arial Black" pitchFamily="34" charset="0"/>
            </a:endParaRPr>
          </a:p>
        </p:txBody>
      </p:sp>
      <p:sp>
        <p:nvSpPr>
          <p:cNvPr id="6" name="Rectangle 5"/>
          <p:cNvSpPr/>
          <p:nvPr/>
        </p:nvSpPr>
        <p:spPr>
          <a:xfrm>
            <a:off x="228600" y="5181600"/>
            <a:ext cx="8677275" cy="1570038"/>
          </a:xfrm>
          <a:prstGeom prst="rect">
            <a:avLst/>
          </a:prstGeom>
          <a:solidFill>
            <a:schemeClr val="accent3">
              <a:lumMod val="20000"/>
              <a:lumOff val="80000"/>
            </a:schemeClr>
          </a:solidFill>
        </p:spPr>
        <p:txBody>
          <a:bodyPr>
            <a:spAutoFit/>
          </a:bodyPr>
          <a:lstStyle/>
          <a:p>
            <a:pPr>
              <a:defRPr/>
            </a:pPr>
            <a:r>
              <a:rPr lang="en-US" sz="2400" dirty="0">
                <a:solidFill>
                  <a:srgbClr val="000000"/>
                </a:solidFill>
                <a:latin typeface="Times New Roman" pitchFamily="18" charset="0"/>
              </a:rPr>
              <a:t>Proposed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shifted</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PACUS</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would give a 5 min scan of </a:t>
            </a:r>
            <a:r>
              <a:rPr lang="en-US" sz="2400" dirty="0" smtClean="0">
                <a:solidFill>
                  <a:srgbClr val="000000"/>
                </a:solidFill>
                <a:latin typeface="Times New Roman" pitchFamily="18" charset="0"/>
              </a:rPr>
              <a:t>southern AK </a:t>
            </a:r>
            <a:r>
              <a:rPr lang="en-US" sz="2400" dirty="0">
                <a:solidFill>
                  <a:srgbClr val="000000"/>
                </a:solidFill>
                <a:latin typeface="Times New Roman" pitchFamily="18" charset="0"/>
              </a:rPr>
              <a:t>and western CONUS. This would mean that </a:t>
            </a:r>
            <a:r>
              <a:rPr lang="en-US" sz="2400" dirty="0" smtClean="0">
                <a:solidFill>
                  <a:srgbClr val="000000"/>
                </a:solidFill>
                <a:latin typeface="Times New Roman" pitchFamily="18" charset="0"/>
              </a:rPr>
              <a:t>Hawaii could be </a:t>
            </a:r>
            <a:r>
              <a:rPr lang="en-US" sz="2400" dirty="0">
                <a:solidFill>
                  <a:srgbClr val="000000"/>
                </a:solidFill>
                <a:latin typeface="Times New Roman" pitchFamily="18" charset="0"/>
              </a:rPr>
              <a:t>covered with one of the </a:t>
            </a:r>
            <a:r>
              <a:rPr lang="en-US" sz="2400" dirty="0" err="1">
                <a:solidFill>
                  <a:srgbClr val="000000"/>
                </a:solidFill>
                <a:latin typeface="Times New Roman" pitchFamily="18" charset="0"/>
              </a:rPr>
              <a:t>meso</a:t>
            </a:r>
            <a:r>
              <a:rPr lang="en-US" sz="2400" dirty="0">
                <a:solidFill>
                  <a:srgbClr val="000000"/>
                </a:solidFill>
                <a:latin typeface="Times New Roman" pitchFamily="18" charset="0"/>
              </a:rPr>
              <a:t>-scales (and 15 min FD); if in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flex mode (3)</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Note that the positions are approximate.</a:t>
            </a:r>
          </a:p>
        </p:txBody>
      </p:sp>
      <p:sp>
        <p:nvSpPr>
          <p:cNvPr id="7" name="Trapezoid 6"/>
          <p:cNvSpPr/>
          <p:nvPr/>
        </p:nvSpPr>
        <p:spPr bwMode="auto">
          <a:xfrm rot="10800000">
            <a:off x="1524000" y="1676400"/>
            <a:ext cx="4343400" cy="2286000"/>
          </a:xfrm>
          <a:prstGeom prst="trapezoid">
            <a:avLst>
              <a:gd name="adj" fmla="val 46434"/>
            </a:avLst>
          </a:prstGeom>
          <a:noFill/>
          <a:ln w="6032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en-US" sz="2400">
              <a:solidFill>
                <a:srgbClr val="000000"/>
              </a:solidFill>
              <a:latin typeface="Times New Roman" pitchFamily="18" charset="0"/>
              <a:ea typeface="ＭＳ Ｐゴシック" charset="0"/>
              <a:cs typeface="ＭＳ Ｐゴシック" charset="0"/>
            </a:endParaRPr>
          </a:p>
        </p:txBody>
      </p:sp>
      <p:sp>
        <p:nvSpPr>
          <p:cNvPr id="57350" name="TextBox 7"/>
          <p:cNvSpPr txBox="1">
            <a:spLocks noChangeArrowheads="1"/>
          </p:cNvSpPr>
          <p:nvPr/>
        </p:nvSpPr>
        <p:spPr bwMode="auto">
          <a:xfrm>
            <a:off x="2217738" y="2590800"/>
            <a:ext cx="1744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ltLang="en-US">
                <a:solidFill>
                  <a:srgbClr val="000000"/>
                </a:solidFill>
              </a:rPr>
              <a:t>“</a:t>
            </a:r>
            <a:r>
              <a:rPr lang="en-US">
                <a:solidFill>
                  <a:srgbClr val="000000"/>
                </a:solidFill>
              </a:rPr>
              <a:t>5 min PACUS</a:t>
            </a:r>
            <a:r>
              <a:rPr lang="en-US" altLang="en-US">
                <a:solidFill>
                  <a:srgbClr val="000000"/>
                </a:solidFill>
              </a:rPr>
              <a:t>”</a:t>
            </a:r>
            <a:endParaRPr lang="en-US">
              <a:solidFill>
                <a:srgbClr val="000000"/>
              </a:solidFill>
            </a:endParaRPr>
          </a:p>
        </p:txBody>
      </p:sp>
      <p:sp>
        <p:nvSpPr>
          <p:cNvPr id="2" name="Rectangle 1"/>
          <p:cNvSpPr/>
          <p:nvPr/>
        </p:nvSpPr>
        <p:spPr>
          <a:xfrm>
            <a:off x="1600200" y="3810000"/>
            <a:ext cx="685800" cy="685800"/>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016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pPr/>
              <a:t>6</a:t>
            </a:fld>
            <a:endParaRPr lang="en-US"/>
          </a:p>
        </p:txBody>
      </p:sp>
      <p:sp>
        <p:nvSpPr>
          <p:cNvPr id="66563" name="Text Box 3"/>
          <p:cNvSpPr txBox="1">
            <a:spLocks noChangeArrowheads="1"/>
          </p:cNvSpPr>
          <p:nvPr/>
        </p:nvSpPr>
        <p:spPr bwMode="auto">
          <a:xfrm>
            <a:off x="31750" y="577532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a:solidFill>
                  <a:schemeClr val="bg1"/>
                </a:solidFill>
                <a:latin typeface="Arial Unicode MS" pitchFamily="34" charset="-128"/>
              </a:rPr>
              <a:t>There are two anticipated scan modes for the ABI:</a:t>
            </a:r>
          </a:p>
          <a:p>
            <a:pPr eaLnBrk="0" hangingPunct="0"/>
            <a:r>
              <a:rPr lang="en-US" sz="2000" b="1" dirty="0">
                <a:solidFill>
                  <a:schemeClr val="bg1"/>
                </a:solidFill>
                <a:latin typeface="Arial Unicode MS" pitchFamily="34" charset="-128"/>
              </a:rPr>
              <a:t>- Full disk images every 15 minutes + 5 min CONUS images + </a:t>
            </a:r>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a:t>
            </a:r>
          </a:p>
          <a:p>
            <a:pPr eaLnBrk="0" hangingPunct="0"/>
            <a:r>
              <a:rPr lang="en-US" sz="2000" b="1" dirty="0">
                <a:solidFill>
                  <a:schemeClr val="bg1"/>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175142030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pPr/>
              <a:t>7</a:t>
            </a:fld>
            <a:endParaRPr lang="en-US"/>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chemeClr val="bg1"/>
                </a:solidFill>
                <a:latin typeface="Arial Unicode MS" pitchFamily="34" charset="-128"/>
              </a:rPr>
              <a:t>ABI can offer Continental US images every 5 minutes for routine monitoring of a wide range of events (storms, dust, clouds, fires, winds, </a:t>
            </a:r>
            <a:r>
              <a:rPr lang="en-US" b="1" dirty="0" err="1">
                <a:solidFill>
                  <a:schemeClr val="bg1"/>
                </a:solidFill>
                <a:latin typeface="Arial Unicode MS" pitchFamily="34" charset="-128"/>
              </a:rPr>
              <a:t>etc</a:t>
            </a:r>
            <a:r>
              <a:rPr lang="en-US" b="1" dirty="0">
                <a:solidFill>
                  <a:schemeClr val="bg1"/>
                </a:solidFill>
                <a:latin typeface="Arial Unicode MS" pitchFamily="34" charset="-128"/>
              </a:rPr>
              <a:t>).</a:t>
            </a:r>
          </a:p>
          <a:p>
            <a:pPr algn="ctr" eaLnBrk="0" hangingPunct="0"/>
            <a:r>
              <a:rPr lang="en-US" b="1" dirty="0">
                <a:solidFill>
                  <a:schemeClr val="bg1"/>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7428668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pPr/>
              <a:t>8</a:t>
            </a:fld>
            <a:endParaRPr lang="en-US"/>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3695088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pPr/>
              <a:t>9</a:t>
            </a:fld>
            <a:endParaRPr lang="en-US"/>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images every 30 seconds for rapidly changing </a:t>
            </a:r>
            <a:r>
              <a:rPr lang="en-US" sz="2000" b="1" dirty="0" smtClean="0">
                <a:solidFill>
                  <a:schemeClr val="bg1"/>
                </a:solidFill>
                <a:latin typeface="Arial Unicode MS" pitchFamily="34" charset="-128"/>
              </a:rPr>
              <a:t>phenomena</a:t>
            </a:r>
          </a:p>
          <a:p>
            <a:pPr algn="ctr" eaLnBrk="0" hangingPunct="0"/>
            <a:r>
              <a:rPr lang="en-US" sz="2000" b="1" dirty="0" smtClean="0">
                <a:solidFill>
                  <a:schemeClr val="bg1"/>
                </a:solidFill>
                <a:latin typeface="Arial Unicode MS" pitchFamily="34" charset="-128"/>
              </a:rPr>
              <a:t>(thunderstorms</a:t>
            </a:r>
            <a:r>
              <a:rPr lang="en-US" sz="2000" b="1" dirty="0">
                <a:solidFill>
                  <a:schemeClr val="bg1"/>
                </a:solidFill>
                <a:latin typeface="Arial Unicode MS" pitchFamily="34" charset="-128"/>
              </a:rPr>
              <a:t>, hurricanes, fires, </a:t>
            </a:r>
            <a:r>
              <a:rPr lang="en-US" sz="2000" b="1" dirty="0" err="1">
                <a:solidFill>
                  <a:schemeClr val="bg1"/>
                </a:solidFill>
                <a:latin typeface="Arial Unicode MS" pitchFamily="34" charset="-128"/>
              </a:rPr>
              <a:t>etc</a:t>
            </a:r>
            <a:r>
              <a:rPr lang="en-US" sz="2000" b="1" dirty="0">
                <a:solidFill>
                  <a:schemeClr val="bg1"/>
                </a:solidFill>
                <a:latin typeface="Arial Unicode MS" pitchFamily="34" charset="-128"/>
              </a:rPr>
              <a:t>). </a:t>
            </a:r>
            <a:r>
              <a:rPr lang="en-US" sz="2000" b="1" dirty="0" smtClean="0">
                <a:solidFill>
                  <a:schemeClr val="bg1"/>
                </a:solidFill>
                <a:latin typeface="Arial Unicode MS" pitchFamily="34" charset="-128"/>
              </a:rPr>
              <a:t>Or two regions every 60 seconds.</a:t>
            </a:r>
            <a:endParaRPr lang="en-US" sz="2000" b="1" dirty="0">
              <a:solidFill>
                <a:schemeClr val="bg1"/>
              </a:solidFill>
              <a:latin typeface="Arial Unicode MS" pitchFamily="34" charset="-128"/>
            </a:endParaRPr>
          </a:p>
        </p:txBody>
      </p:sp>
    </p:spTree>
    <p:extLst>
      <p:ext uri="{BB962C8B-B14F-4D97-AF65-F5344CB8AC3E}">
        <p14:creationId xmlns:p14="http://schemas.microsoft.com/office/powerpoint/2010/main" val="34496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21531</TotalTime>
  <Words>3443</Words>
  <Application>Microsoft Office PowerPoint</Application>
  <PresentationFormat>On-screen Show (4:3)</PresentationFormat>
  <Paragraphs>1470</Paragraphs>
  <Slides>58</Slides>
  <Notes>21</Notes>
  <HiddenSlides>0</HiddenSlides>
  <MMClips>0</MMClips>
  <ScaleCrop>false</ScaleCrop>
  <HeadingPairs>
    <vt:vector size="4" baseType="variant">
      <vt:variant>
        <vt:lpstr>Theme</vt:lpstr>
      </vt:variant>
      <vt:variant>
        <vt:i4>6</vt:i4>
      </vt:variant>
      <vt:variant>
        <vt:lpstr>Slide Titles</vt:lpstr>
      </vt:variant>
      <vt:variant>
        <vt:i4>58</vt:i4>
      </vt:variant>
    </vt:vector>
  </HeadingPairs>
  <TitlesOfParts>
    <vt:vector size="64" baseType="lpstr">
      <vt:lpstr>1_Default Design</vt:lpstr>
      <vt:lpstr>2_Default Design</vt:lpstr>
      <vt:lpstr>2_NOAA</vt:lpstr>
      <vt:lpstr>5_Default Design</vt:lpstr>
      <vt:lpstr>Office Theme</vt:lpstr>
      <vt:lpstr>6_Default Design</vt:lpstr>
      <vt:lpstr>PowerPoint Presentation</vt:lpstr>
      <vt:lpstr>Also Thanks to…</vt:lpstr>
      <vt:lpstr>GOES-R Overview</vt:lpstr>
      <vt:lpstr>Overview</vt:lpstr>
      <vt:lpstr>The Advanced Baseline Imager:</vt:lpstr>
      <vt:lpstr>PowerPoint Presentation</vt:lpstr>
      <vt:lpstr>PowerPoint Presentation</vt:lpstr>
      <vt:lpstr>PowerPoint Presentation</vt:lpstr>
      <vt:lpstr>PowerPoint Presentation</vt:lpstr>
      <vt:lpstr>PowerPoint Presentation</vt:lpstr>
      <vt:lpstr>GOES-14: Sample “5-min” imagery</vt:lpstr>
      <vt:lpstr>GOES-14: Sample “1-min” imagery</vt:lpstr>
      <vt:lpstr>GOES-10: Experimental 1-min data</vt:lpstr>
      <vt:lpstr>PowerPoint Presentation</vt:lpstr>
      <vt:lpstr>PowerPoint Presentation</vt:lpstr>
      <vt:lpstr>PowerPoint Presentation</vt:lpstr>
      <vt:lpstr>ABI Visible/Near-IR Bands</vt:lpstr>
      <vt:lpstr>ABI IR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(“true color” as a decision aid”)</vt:lpstr>
      <vt:lpstr>Visualization  (“RGB highlights cloud phase”)</vt:lpstr>
      <vt:lpstr>Overview</vt:lpstr>
      <vt:lpstr>PowerPoint Presentation</vt:lpstr>
      <vt:lpstr>Imagery</vt:lpstr>
      <vt:lpstr>PowerPoint Presentation</vt:lpstr>
      <vt:lpstr>PowerPoint Presentation</vt:lpstr>
      <vt:lpstr>PowerPoint Presentation</vt:lpstr>
      <vt:lpstr>Cloud Phase</vt:lpstr>
      <vt:lpstr>PowerPoint Presentation</vt:lpstr>
      <vt:lpstr>PowerPoint Presentation</vt:lpstr>
      <vt:lpstr>Overview</vt:lpstr>
      <vt:lpstr>Approximate spectral and spatial resolutions of US GOES Imagers</vt:lpstr>
      <vt:lpstr>Summary  </vt:lpstr>
      <vt:lpstr>Back-up Slides</vt:lpstr>
      <vt:lpstr>Google Earth</vt:lpstr>
      <vt:lpstr>PowerPoint Presentation</vt:lpstr>
      <vt:lpstr>Acknowledgements</vt:lpstr>
      <vt:lpstr>ABI “Baseline” Products</vt:lpstr>
      <vt:lpstr>ABI “Future Capabilities” Products</vt:lpstr>
      <vt:lpstr>PowerPoint Presentation</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76</cp:revision>
  <dcterms:created xsi:type="dcterms:W3CDTF">2011-02-15T21:29:38Z</dcterms:created>
  <dcterms:modified xsi:type="dcterms:W3CDTF">2011-10-05T16:05:02Z</dcterms:modified>
</cp:coreProperties>
</file>