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1" r:id="rId2"/>
    <p:sldId id="272" r:id="rId3"/>
    <p:sldId id="269" r:id="rId4"/>
    <p:sldId id="271" r:id="rId5"/>
    <p:sldId id="268" r:id="rId6"/>
    <p:sldId id="274" r:id="rId7"/>
    <p:sldId id="273" r:id="rId8"/>
    <p:sldId id="275" r:id="rId9"/>
    <p:sldId id="276" r:id="rId10"/>
    <p:sldId id="270" r:id="rId11"/>
    <p:sldId id="277" r:id="rId12"/>
    <p:sldId id="260" r:id="rId13"/>
    <p:sldId id="262" r:id="rId14"/>
    <p:sldId id="264" r:id="rId15"/>
    <p:sldId id="263" r:id="rId16"/>
    <p:sldId id="278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/>
    <p:restoredTop sz="94666"/>
  </p:normalViewPr>
  <p:slideViewPr>
    <p:cSldViewPr snapToGrid="0" snapToObjects="1">
      <p:cViewPr>
        <p:scale>
          <a:sx n="120" d="100"/>
          <a:sy n="120" d="100"/>
        </p:scale>
        <p:origin x="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AE79-4E39-3B4E-999E-529EB51FF35F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17363-33C6-6843-BE09-884A7B940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1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cd0fd8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cd0fd8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13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cd0fd8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cd0fd8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91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4af1a1c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4af1a1c6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reasons VIIRS is worth trying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939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4af1a1c6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4af1a1c6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reasons VIIRS is worth trying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761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22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4af1a1c6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4af1a1c6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70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7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9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3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9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8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6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3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3021A-E661-4541-900F-98795743A379}" type="datetimeFigureOut">
              <a:rPr lang="en-US" smtClean="0"/>
              <a:t>9/29/19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60272-256B-4F4D-A380-626EF7093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Relationship Id="rId9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828554"/>
            <a:ext cx="8520600" cy="201728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000" dirty="0">
                <a:solidFill>
                  <a:schemeClr val="lt2"/>
                </a:solidFill>
              </a:rPr>
              <a:t>Measuring Burn Scars with JPSS Satellites to Provide Preliminary Burn Intensity Estimates to NWS for Debris Flow Hazard Assessment </a:t>
            </a:r>
            <a:endParaRPr sz="4000" dirty="0">
              <a:solidFill>
                <a:schemeClr val="lt2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98652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lt2"/>
                </a:solidFill>
              </a:rPr>
              <a:t>Sam Batzli, Dave Parker, Russ Dengel, Nick Bearson </a:t>
            </a:r>
            <a:br>
              <a:rPr lang="en">
                <a:solidFill>
                  <a:schemeClr val="lt2"/>
                </a:solidFill>
              </a:rPr>
            </a:br>
            <a:r>
              <a:rPr lang="en" sz="1200" i="1">
                <a:solidFill>
                  <a:schemeClr val="lt2"/>
                </a:solidFill>
              </a:rPr>
              <a:t>Space Science &amp; Engineering Center, University of Wisconsin-Madison</a:t>
            </a:r>
            <a:endParaRPr sz="1200" i="1">
              <a:solidFill>
                <a:schemeClr val="lt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75" y="4153939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25" y="4168238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775" y="4220626"/>
            <a:ext cx="76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710800" y="3727088"/>
            <a:ext cx="1777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Ivan Csiszar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NOAA/NESDIS – STAR</a:t>
            </a:r>
            <a:endParaRPr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5476775" y="3721538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Katherine Rowden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NOAA/NWS – Spokane WFO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1388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01;p17">
            <a:extLst>
              <a:ext uri="{FF2B5EF4-FFF2-40B4-BE49-F238E27FC236}">
                <a16:creationId xmlns:a16="http://schemas.microsoft.com/office/drawing/2014/main" id="{CA4CBD45-B724-334F-AA5B-25C7BE8958AB}"/>
              </a:ext>
            </a:extLst>
          </p:cNvPr>
          <p:cNvGrpSpPr/>
          <p:nvPr/>
        </p:nvGrpSpPr>
        <p:grpSpPr>
          <a:xfrm>
            <a:off x="1936201" y="866648"/>
            <a:ext cx="7069576" cy="3820973"/>
            <a:chOff x="2009473" y="1170125"/>
            <a:chExt cx="7069576" cy="3820973"/>
          </a:xfrm>
        </p:grpSpPr>
        <p:pic>
          <p:nvPicPr>
            <p:cNvPr id="14" name="Google Shape;102;p17">
              <a:extLst>
                <a:ext uri="{FF2B5EF4-FFF2-40B4-BE49-F238E27FC236}">
                  <a16:creationId xmlns:a16="http://schemas.microsoft.com/office/drawing/2014/main" id="{65FE15D7-CB6F-BE48-B8E3-0C5554A0CEB6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9473" y="1170125"/>
              <a:ext cx="5125041" cy="3820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03;p17">
              <a:extLst>
                <a:ext uri="{FF2B5EF4-FFF2-40B4-BE49-F238E27FC236}">
                  <a16:creationId xmlns:a16="http://schemas.microsoft.com/office/drawing/2014/main" id="{0F20DAC5-60E1-494F-9C44-278FD5DC92D5}"/>
                </a:ext>
              </a:extLst>
            </p:cNvPr>
            <p:cNvSpPr txBox="1"/>
            <p:nvPr/>
          </p:nvSpPr>
          <p:spPr>
            <a:xfrm>
              <a:off x="7134525" y="1576301"/>
              <a:ext cx="1944524" cy="8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S-NPP and NOAA-20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VIIRS: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3000km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04;p17">
            <a:extLst>
              <a:ext uri="{FF2B5EF4-FFF2-40B4-BE49-F238E27FC236}">
                <a16:creationId xmlns:a16="http://schemas.microsoft.com/office/drawing/2014/main" id="{50EC73DC-4DB9-A446-A3B1-6288FB6CB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3264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b="1" dirty="0">
                <a:solidFill>
                  <a:srgbClr val="C00000"/>
                </a:solidFill>
              </a:rPr>
              <a:t>Observation</a:t>
            </a:r>
            <a:r>
              <a:rPr lang="en" dirty="0"/>
              <a:t>: OLI and VIIRS</a:t>
            </a:r>
            <a:endParaRPr dirty="0"/>
          </a:p>
        </p:txBody>
      </p:sp>
      <p:grpSp>
        <p:nvGrpSpPr>
          <p:cNvPr id="17" name="Google Shape;105;p17">
            <a:extLst>
              <a:ext uri="{FF2B5EF4-FFF2-40B4-BE49-F238E27FC236}">
                <a16:creationId xmlns:a16="http://schemas.microsoft.com/office/drawing/2014/main" id="{3EF9FEC5-166A-2B44-8C07-F297E1EE7238}"/>
              </a:ext>
            </a:extLst>
          </p:cNvPr>
          <p:cNvGrpSpPr/>
          <p:nvPr/>
        </p:nvGrpSpPr>
        <p:grpSpPr>
          <a:xfrm>
            <a:off x="1951005" y="856823"/>
            <a:ext cx="6975973" cy="3817007"/>
            <a:chOff x="1780877" y="1169200"/>
            <a:chExt cx="6975973" cy="3817007"/>
          </a:xfrm>
        </p:grpSpPr>
        <p:sp>
          <p:nvSpPr>
            <p:cNvPr id="18" name="Google Shape;106;p17">
              <a:extLst>
                <a:ext uri="{FF2B5EF4-FFF2-40B4-BE49-F238E27FC236}">
                  <a16:creationId xmlns:a16="http://schemas.microsoft.com/office/drawing/2014/main" id="{9068B769-D4D4-E34A-82BA-A08BFC486D53}"/>
                </a:ext>
              </a:extLst>
            </p:cNvPr>
            <p:cNvSpPr txBox="1"/>
            <p:nvPr/>
          </p:nvSpPr>
          <p:spPr>
            <a:xfrm>
              <a:off x="6948450" y="2447523"/>
              <a:ext cx="1808400" cy="8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Landsat OLI: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185km</a:t>
              </a:r>
              <a:endParaRPr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" name="Google Shape;107;p17">
              <a:extLst>
                <a:ext uri="{FF2B5EF4-FFF2-40B4-BE49-F238E27FC236}">
                  <a16:creationId xmlns:a16="http://schemas.microsoft.com/office/drawing/2014/main" id="{C21484C2-67D0-AC41-A6E7-D5623746F6BF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877" y="1169200"/>
              <a:ext cx="5125049" cy="38170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108;p17">
            <a:extLst>
              <a:ext uri="{FF2B5EF4-FFF2-40B4-BE49-F238E27FC236}">
                <a16:creationId xmlns:a16="http://schemas.microsoft.com/office/drawing/2014/main" id="{696B33E9-8ACC-9D44-8729-E6ADE06A6E38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006" y="856822"/>
            <a:ext cx="5125049" cy="381164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9;p17">
            <a:extLst>
              <a:ext uri="{FF2B5EF4-FFF2-40B4-BE49-F238E27FC236}">
                <a16:creationId xmlns:a16="http://schemas.microsoft.com/office/drawing/2014/main" id="{C3875F3E-BC3B-F74A-9695-FD5EC59B3B09}"/>
              </a:ext>
            </a:extLst>
          </p:cNvPr>
          <p:cNvSpPr txBox="1"/>
          <p:nvPr/>
        </p:nvSpPr>
        <p:spPr>
          <a:xfrm>
            <a:off x="3451907" y="4697446"/>
            <a:ext cx="2240186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https://realearth.ssec.wisc.edu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6">
            <a:extLst>
              <a:ext uri="{FF2B5EF4-FFF2-40B4-BE49-F238E27FC236}">
                <a16:creationId xmlns:a16="http://schemas.microsoft.com/office/drawing/2014/main" id="{057755B0-EAEF-BB49-A972-E6FAEC6660A9}"/>
              </a:ext>
            </a:extLst>
          </p:cNvPr>
          <p:cNvSpPr txBox="1">
            <a:spLocks/>
          </p:cNvSpPr>
          <p:nvPr/>
        </p:nvSpPr>
        <p:spPr>
          <a:xfrm>
            <a:off x="481826" y="16990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BARC vs BRIDGE</a:t>
            </a:r>
          </a:p>
        </p:txBody>
      </p:sp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B0247D66-5523-D340-BD58-8BF396F7CE5D}"/>
              </a:ext>
            </a:extLst>
          </p:cNvPr>
          <p:cNvSpPr txBox="1">
            <a:spLocks/>
          </p:cNvSpPr>
          <p:nvPr/>
        </p:nvSpPr>
        <p:spPr>
          <a:xfrm>
            <a:off x="577523" y="832295"/>
            <a:ext cx="3516020" cy="163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990000"/>
                </a:solidFill>
              </a:rPr>
              <a:t>Current Method:</a:t>
            </a:r>
            <a:br>
              <a:rPr lang="en-US" dirty="0">
                <a:solidFill>
                  <a:srgbClr val="990000"/>
                </a:solidFill>
              </a:rPr>
            </a:br>
            <a:r>
              <a:rPr lang="en-US" dirty="0">
                <a:solidFill>
                  <a:srgbClr val="990000"/>
                </a:solidFill>
              </a:rPr>
              <a:t>Normalized Burn Ratio (NBR) is an index designed to highlight burnt areas in large fire zones.</a:t>
            </a:r>
          </a:p>
        </p:txBody>
      </p:sp>
      <p:grpSp>
        <p:nvGrpSpPr>
          <p:cNvPr id="4" name="Google Shape;87;p16">
            <a:extLst>
              <a:ext uri="{FF2B5EF4-FFF2-40B4-BE49-F238E27FC236}">
                <a16:creationId xmlns:a16="http://schemas.microsoft.com/office/drawing/2014/main" id="{F4511FD1-90FA-534B-9449-A3A91A8534EF}"/>
              </a:ext>
            </a:extLst>
          </p:cNvPr>
          <p:cNvGrpSpPr/>
          <p:nvPr/>
        </p:nvGrpSpPr>
        <p:grpSpPr>
          <a:xfrm>
            <a:off x="6094297" y="2475171"/>
            <a:ext cx="1823425" cy="655500"/>
            <a:chOff x="4086575" y="1455300"/>
            <a:chExt cx="1823425" cy="655500"/>
          </a:xfrm>
        </p:grpSpPr>
        <p:sp>
          <p:nvSpPr>
            <p:cNvPr id="5" name="Google Shape;88;p16">
              <a:extLst>
                <a:ext uri="{FF2B5EF4-FFF2-40B4-BE49-F238E27FC236}">
                  <a16:creationId xmlns:a16="http://schemas.microsoft.com/office/drawing/2014/main" id="{B7922567-87D7-D740-99D8-14A52355D45A}"/>
                </a:ext>
              </a:extLst>
            </p:cNvPr>
            <p:cNvSpPr txBox="1"/>
            <p:nvPr/>
          </p:nvSpPr>
          <p:spPr>
            <a:xfrm>
              <a:off x="4765800" y="1455300"/>
              <a:ext cx="11442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u="sng" kern="0" dirty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(NIR - Red)</a:t>
              </a:r>
              <a:endParaRPr sz="1400" u="sng" kern="0" dirty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 dirty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(NIR + Red)</a:t>
              </a:r>
              <a:endParaRPr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9;p16">
              <a:extLst>
                <a:ext uri="{FF2B5EF4-FFF2-40B4-BE49-F238E27FC236}">
                  <a16:creationId xmlns:a16="http://schemas.microsoft.com/office/drawing/2014/main" id="{28F3AC02-F521-D04B-9FA0-55DA687F9F01}"/>
                </a:ext>
              </a:extLst>
            </p:cNvPr>
            <p:cNvSpPr txBox="1"/>
            <p:nvPr/>
          </p:nvSpPr>
          <p:spPr>
            <a:xfrm>
              <a:off x="4086575" y="1542477"/>
              <a:ext cx="8220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38761D"/>
                  </a:solidFill>
                  <a:latin typeface="Arial"/>
                  <a:cs typeface="Arial"/>
                  <a:sym typeface="Arial"/>
                </a:rPr>
                <a:t>NDVI = </a:t>
              </a: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90;p16">
            <a:extLst>
              <a:ext uri="{FF2B5EF4-FFF2-40B4-BE49-F238E27FC236}">
                <a16:creationId xmlns:a16="http://schemas.microsoft.com/office/drawing/2014/main" id="{F18B60F2-C1BF-0647-9A05-EE0E1E6124DD}"/>
              </a:ext>
            </a:extLst>
          </p:cNvPr>
          <p:cNvGrpSpPr/>
          <p:nvPr/>
        </p:nvGrpSpPr>
        <p:grpSpPr>
          <a:xfrm>
            <a:off x="1388272" y="2475171"/>
            <a:ext cx="1917025" cy="655500"/>
            <a:chOff x="3553175" y="1226700"/>
            <a:chExt cx="1917025" cy="655500"/>
          </a:xfrm>
        </p:grpSpPr>
        <p:sp>
          <p:nvSpPr>
            <p:cNvPr id="8" name="Google Shape;91;p16">
              <a:extLst>
                <a:ext uri="{FF2B5EF4-FFF2-40B4-BE49-F238E27FC236}">
                  <a16:creationId xmlns:a16="http://schemas.microsoft.com/office/drawing/2014/main" id="{1958F13F-C37D-CD46-A9BD-2E3C02F08F50}"/>
                </a:ext>
              </a:extLst>
            </p:cNvPr>
            <p:cNvSpPr txBox="1"/>
            <p:nvPr/>
          </p:nvSpPr>
          <p:spPr>
            <a:xfrm>
              <a:off x="4156200" y="1226700"/>
              <a:ext cx="1314000" cy="65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u="sng" kern="0" dirty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(NIR - SWIR)</a:t>
              </a:r>
              <a:endParaRPr sz="1400" u="sng" kern="0" dirty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 dirty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(NIR + SWIR)</a:t>
              </a:r>
              <a:endParaRPr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92;p16">
              <a:extLst>
                <a:ext uri="{FF2B5EF4-FFF2-40B4-BE49-F238E27FC236}">
                  <a16:creationId xmlns:a16="http://schemas.microsoft.com/office/drawing/2014/main" id="{81F95E04-38ED-6348-AE01-1B64BA53612F}"/>
                </a:ext>
              </a:extLst>
            </p:cNvPr>
            <p:cNvSpPr txBox="1"/>
            <p:nvPr/>
          </p:nvSpPr>
          <p:spPr>
            <a:xfrm>
              <a:off x="3553175" y="1313877"/>
              <a:ext cx="8220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990000"/>
                  </a:solidFill>
                  <a:latin typeface="Arial"/>
                  <a:cs typeface="Arial"/>
                  <a:sym typeface="Arial"/>
                </a:rPr>
                <a:t>NBR = </a:t>
              </a:r>
              <a:endParaRPr sz="1400" kern="0">
                <a:solidFill>
                  <a:srgbClr val="99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93;p16">
            <a:extLst>
              <a:ext uri="{FF2B5EF4-FFF2-40B4-BE49-F238E27FC236}">
                <a16:creationId xmlns:a16="http://schemas.microsoft.com/office/drawing/2014/main" id="{7EFDB412-6BAA-6048-BB15-33DF4343CFD9}"/>
              </a:ext>
            </a:extLst>
          </p:cNvPr>
          <p:cNvSpPr txBox="1">
            <a:spLocks/>
          </p:cNvSpPr>
          <p:nvPr/>
        </p:nvSpPr>
        <p:spPr>
          <a:xfrm>
            <a:off x="5061098" y="832295"/>
            <a:ext cx="3834998" cy="163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rgbClr val="38761D"/>
                </a:solidFill>
              </a:rPr>
              <a:t>Alternative Method:</a:t>
            </a:r>
            <a:br>
              <a:rPr lang="en-US" dirty="0">
                <a:solidFill>
                  <a:srgbClr val="38761D"/>
                </a:solidFill>
              </a:rPr>
            </a:br>
            <a:r>
              <a:rPr lang="en-US" dirty="0">
                <a:solidFill>
                  <a:srgbClr val="38761D"/>
                </a:solidFill>
              </a:rPr>
              <a:t>Normalized Difference Vegetation Index (NDVI) is a quantitative index of greenness that relates to vegetation health.</a:t>
            </a:r>
          </a:p>
        </p:txBody>
      </p:sp>
      <p:cxnSp>
        <p:nvCxnSpPr>
          <p:cNvPr id="11" name="Google Shape;94;p16">
            <a:extLst>
              <a:ext uri="{FF2B5EF4-FFF2-40B4-BE49-F238E27FC236}">
                <a16:creationId xmlns:a16="http://schemas.microsoft.com/office/drawing/2014/main" id="{AE66EC57-8982-9548-A91E-37A816C0BE4C}"/>
              </a:ext>
            </a:extLst>
          </p:cNvPr>
          <p:cNvCxnSpPr/>
          <p:nvPr/>
        </p:nvCxnSpPr>
        <p:spPr>
          <a:xfrm flipH="1">
            <a:off x="4788046" y="1215232"/>
            <a:ext cx="5700" cy="3462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95;p16">
            <a:extLst>
              <a:ext uri="{FF2B5EF4-FFF2-40B4-BE49-F238E27FC236}">
                <a16:creationId xmlns:a16="http://schemas.microsoft.com/office/drawing/2014/main" id="{E3B02809-4A2C-E840-B43E-45BD3CBE2463}"/>
              </a:ext>
            </a:extLst>
          </p:cNvPr>
          <p:cNvSpPr txBox="1"/>
          <p:nvPr/>
        </p:nvSpPr>
        <p:spPr>
          <a:xfrm>
            <a:off x="97496" y="3136297"/>
            <a:ext cx="4739700" cy="1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Used with Landsat imagery as input for Burned Area Reflectance Classification “</a:t>
            </a:r>
            <a:r>
              <a:rPr lang="en" sz="1400" b="1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BARC</a:t>
            </a: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” maps at 30m resolution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Good accuracy, </a:t>
            </a:r>
            <a:r>
              <a:rPr lang="en-US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but 16-day repeat cycle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Latency issue for NWS - </a:t>
            </a:r>
            <a:r>
              <a:rPr lang="en" sz="1400" b="1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sometimes late or never</a:t>
            </a:r>
            <a:endParaRPr sz="1400" b="1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MODIS 500m product (MCD64A1) only monthly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990000"/>
                </a:solidFill>
                <a:latin typeface="Arial"/>
                <a:cs typeface="Arial"/>
                <a:sym typeface="Arial"/>
              </a:rPr>
              <a:t>No VIIRS version of this product (yet?) </a:t>
            </a:r>
            <a:endParaRPr sz="1400" kern="0" dirty="0">
              <a:solidFill>
                <a:srgbClr val="99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96;p16">
            <a:extLst>
              <a:ext uri="{FF2B5EF4-FFF2-40B4-BE49-F238E27FC236}">
                <a16:creationId xmlns:a16="http://schemas.microsoft.com/office/drawing/2014/main" id="{A02FE858-8938-6143-AC55-43C92488735F}"/>
              </a:ext>
            </a:extLst>
          </p:cNvPr>
          <p:cNvSpPr txBox="1"/>
          <p:nvPr/>
        </p:nvSpPr>
        <p:spPr>
          <a:xfrm>
            <a:off x="4888571" y="3136297"/>
            <a:ext cx="4117800" cy="1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Shows promise for rapid production of preliminary Burn Intensity Delta Greenness Estimation “</a:t>
            </a:r>
            <a:r>
              <a:rPr lang="en" sz="1400" b="1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BRIDGE</a:t>
            </a: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” maps at 375m</a:t>
            </a: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Medium Accuracy, but nearly daily</a:t>
            </a: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Rapidly Available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Fire damages vegetation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r>
              <a:rPr lang="en-US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NDVI is an </a:t>
            </a:r>
            <a:r>
              <a:rPr lang="en-US" sz="1400" b="1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operational</a:t>
            </a:r>
            <a:r>
              <a:rPr lang="en-US" sz="14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 JPSS product</a:t>
            </a:r>
          </a:p>
          <a:p>
            <a:pPr marL="457200" indent="-3175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Font typeface="Arial"/>
              <a:buChar char="●"/>
            </a:pPr>
            <a:endParaRPr sz="14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4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593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: “Before” VIIRS NDVI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64845-EBFA-4BB6-9FFF-4EDBB91049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246" y="1248156"/>
            <a:ext cx="6324928" cy="3449574"/>
          </a:xfrm>
          <a:prstGeom prst="rect">
            <a:avLst/>
          </a:prstGeom>
        </p:spPr>
      </p:pic>
      <p:sp>
        <p:nvSpPr>
          <p:cNvPr id="12" name="Google Shape;103;p17">
            <a:extLst>
              <a:ext uri="{FF2B5EF4-FFF2-40B4-BE49-F238E27FC236}">
                <a16:creationId xmlns:a16="http://schemas.microsoft.com/office/drawing/2014/main" id="{794580DB-131B-43B9-9248-5F8F34DA3693}"/>
              </a:ext>
            </a:extLst>
          </p:cNvPr>
          <p:cNvSpPr txBox="1"/>
          <p:nvPr/>
        </p:nvSpPr>
        <p:spPr>
          <a:xfrm>
            <a:off x="129044" y="1494540"/>
            <a:ext cx="1908185" cy="273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16-day cloud-free composite NDVI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Two-streams, 8-day updates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From NOAA-CLASS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Building a Scrolling 2-yr archive</a:t>
            </a:r>
            <a:endParaRPr sz="1500" dirty="0"/>
          </a:p>
        </p:txBody>
      </p:sp>
      <p:sp>
        <p:nvSpPr>
          <p:cNvPr id="6" name="Google Shape;109;p17">
            <a:extLst>
              <a:ext uri="{FF2B5EF4-FFF2-40B4-BE49-F238E27FC236}">
                <a16:creationId xmlns:a16="http://schemas.microsoft.com/office/drawing/2014/main" id="{229B68E2-ED5E-7948-8643-B01D5D089FF4}"/>
              </a:ext>
            </a:extLst>
          </p:cNvPr>
          <p:cNvSpPr txBox="1"/>
          <p:nvPr/>
        </p:nvSpPr>
        <p:spPr>
          <a:xfrm>
            <a:off x="4419600" y="4698475"/>
            <a:ext cx="19350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000" dirty="0"/>
              <a:t>https://realearth.ssec.wisc.edu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601117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>
            <a:off x="129044" y="1494540"/>
            <a:ext cx="1918271" cy="17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Daily NDVI EDR from NOAA-CLASS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Updated hourly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Source and product is changing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Will be daily composite</a:t>
            </a:r>
            <a:endParaRPr sz="1500" dirty="0"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59300" y="44502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: “After” VIIRS NDVI</a:t>
            </a:r>
            <a:endParaRPr dirty="0"/>
          </a:p>
        </p:txBody>
      </p:sp>
      <p:sp>
        <p:nvSpPr>
          <p:cNvPr id="109" name="Google Shape;109;p17"/>
          <p:cNvSpPr txBox="1"/>
          <p:nvPr/>
        </p:nvSpPr>
        <p:spPr>
          <a:xfrm>
            <a:off x="4419600" y="4698475"/>
            <a:ext cx="1935000" cy="3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000" dirty="0"/>
              <a:t>https://realearth.ssec.wisc.edu</a:t>
            </a:r>
            <a:endParaRPr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9F5E6-2E41-4579-81A5-FCA5E0AEE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700" y="1247596"/>
            <a:ext cx="6327322" cy="34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35" y="826576"/>
            <a:ext cx="4973126" cy="1415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8"/>
          <p:cNvGrpSpPr/>
          <p:nvPr/>
        </p:nvGrpSpPr>
        <p:grpSpPr>
          <a:xfrm>
            <a:off x="238172" y="2369026"/>
            <a:ext cx="2606866" cy="2470461"/>
            <a:chOff x="238171" y="2216625"/>
            <a:chExt cx="2606866" cy="2470461"/>
          </a:xfrm>
        </p:grpSpPr>
        <p:grpSp>
          <p:nvGrpSpPr>
            <p:cNvPr id="116" name="Google Shape;116;p18"/>
            <p:cNvGrpSpPr/>
            <p:nvPr/>
          </p:nvGrpSpPr>
          <p:grpSpPr>
            <a:xfrm>
              <a:off x="238171" y="2756445"/>
              <a:ext cx="2606866" cy="1930642"/>
              <a:chOff x="1305250" y="152400"/>
              <a:chExt cx="6533499" cy="4838701"/>
            </a:xfrm>
          </p:grpSpPr>
          <p:pic>
            <p:nvPicPr>
              <p:cNvPr id="117" name="Google Shape;117;p18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5250" y="152400"/>
                <a:ext cx="6533499" cy="4838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" name="Google Shape;118;p18"/>
              <p:cNvSpPr/>
              <p:nvPr/>
            </p:nvSpPr>
            <p:spPr>
              <a:xfrm>
                <a:off x="5404875" y="2531100"/>
                <a:ext cx="110100" cy="290100"/>
              </a:xfrm>
              <a:prstGeom prst="rect">
                <a:avLst/>
              </a:prstGeom>
              <a:noFill/>
              <a:ln w="19050" cap="flat" cmpd="sng">
                <a:solidFill>
                  <a:srgbClr val="FF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119" name="Google Shape;119;p18"/>
            <p:cNvSpPr txBox="1"/>
            <p:nvPr/>
          </p:nvSpPr>
          <p:spPr>
            <a:xfrm>
              <a:off x="730625" y="2216625"/>
              <a:ext cx="1934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2400">
                  <a:solidFill>
                    <a:srgbClr val="38761D"/>
                  </a:solidFill>
                </a:rPr>
                <a:t>NDVI After</a:t>
              </a:r>
              <a:endParaRPr sz="2400">
                <a:solidFill>
                  <a:srgbClr val="38761D"/>
                </a:solidFill>
              </a:endParaRPr>
            </a:p>
          </p:txBody>
        </p:sp>
      </p:grpSp>
      <p:grpSp>
        <p:nvGrpSpPr>
          <p:cNvPr id="120" name="Google Shape;120;p18"/>
          <p:cNvGrpSpPr/>
          <p:nvPr/>
        </p:nvGrpSpPr>
        <p:grpSpPr>
          <a:xfrm>
            <a:off x="5664068" y="2369026"/>
            <a:ext cx="3164832" cy="2470465"/>
            <a:chOff x="5664068" y="2216625"/>
            <a:chExt cx="3164832" cy="2470465"/>
          </a:xfrm>
        </p:grpSpPr>
        <p:grpSp>
          <p:nvGrpSpPr>
            <p:cNvPr id="121" name="Google Shape;121;p18"/>
            <p:cNvGrpSpPr/>
            <p:nvPr/>
          </p:nvGrpSpPr>
          <p:grpSpPr>
            <a:xfrm>
              <a:off x="5664068" y="2216634"/>
              <a:ext cx="533400" cy="1855081"/>
              <a:chOff x="5664068" y="2216634"/>
              <a:chExt cx="533400" cy="1855081"/>
            </a:xfrm>
          </p:grpSpPr>
          <p:sp>
            <p:nvSpPr>
              <p:cNvPr id="122" name="Google Shape;122;p18"/>
              <p:cNvSpPr txBox="1"/>
              <p:nvPr/>
            </p:nvSpPr>
            <p:spPr>
              <a:xfrm>
                <a:off x="5664068" y="3371815"/>
                <a:ext cx="533400" cy="69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3000">
                    <a:solidFill>
                      <a:srgbClr val="990000"/>
                    </a:solidFill>
                  </a:rPr>
                  <a:t>=</a:t>
                </a:r>
                <a:endParaRPr sz="3000">
                  <a:solidFill>
                    <a:srgbClr val="990000"/>
                  </a:solidFill>
                </a:endParaRPr>
              </a:p>
            </p:txBody>
          </p:sp>
          <p:sp>
            <p:nvSpPr>
              <p:cNvPr id="123" name="Google Shape;123;p18"/>
              <p:cNvSpPr txBox="1"/>
              <p:nvPr/>
            </p:nvSpPr>
            <p:spPr>
              <a:xfrm>
                <a:off x="5664068" y="2216634"/>
                <a:ext cx="533400" cy="69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3000">
                    <a:solidFill>
                      <a:srgbClr val="990000"/>
                    </a:solidFill>
                  </a:rPr>
                  <a:t>=</a:t>
                </a:r>
                <a:endParaRPr sz="3000">
                  <a:solidFill>
                    <a:srgbClr val="990000"/>
                  </a:solidFill>
                </a:endParaRPr>
              </a:p>
            </p:txBody>
          </p:sp>
        </p:grpSp>
        <p:grpSp>
          <p:nvGrpSpPr>
            <p:cNvPr id="124" name="Google Shape;124;p18"/>
            <p:cNvGrpSpPr/>
            <p:nvPr/>
          </p:nvGrpSpPr>
          <p:grpSpPr>
            <a:xfrm>
              <a:off x="6222800" y="2216625"/>
              <a:ext cx="2606100" cy="2470465"/>
              <a:chOff x="6222800" y="2216625"/>
              <a:chExt cx="2606100" cy="2470465"/>
            </a:xfrm>
          </p:grpSpPr>
          <p:pic>
            <p:nvPicPr>
              <p:cNvPr id="125" name="Google Shape;125;p18"/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1226" y="2756441"/>
                <a:ext cx="2522633" cy="19306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" name="Google Shape;126;p18"/>
              <p:cNvSpPr txBox="1"/>
              <p:nvPr/>
            </p:nvSpPr>
            <p:spPr>
              <a:xfrm>
                <a:off x="6222800" y="2216625"/>
                <a:ext cx="2606100" cy="4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990000"/>
                    </a:solidFill>
                  </a:rPr>
                  <a:t>dNDVI (Change)</a:t>
                </a:r>
                <a:endParaRPr sz="2400">
                  <a:solidFill>
                    <a:srgbClr val="990000"/>
                  </a:solidFill>
                </a:endParaRPr>
              </a:p>
            </p:txBody>
          </p:sp>
        </p:grpSp>
      </p:grpSp>
      <p:grpSp>
        <p:nvGrpSpPr>
          <p:cNvPr id="127" name="Google Shape;127;p18"/>
          <p:cNvGrpSpPr/>
          <p:nvPr/>
        </p:nvGrpSpPr>
        <p:grpSpPr>
          <a:xfrm>
            <a:off x="2692268" y="2292835"/>
            <a:ext cx="3001566" cy="2546396"/>
            <a:chOff x="2692268" y="2140434"/>
            <a:chExt cx="3001566" cy="2546396"/>
          </a:xfrm>
        </p:grpSpPr>
        <p:grpSp>
          <p:nvGrpSpPr>
            <p:cNvPr id="128" name="Google Shape;128;p18"/>
            <p:cNvGrpSpPr/>
            <p:nvPr/>
          </p:nvGrpSpPr>
          <p:grpSpPr>
            <a:xfrm>
              <a:off x="3087621" y="2216625"/>
              <a:ext cx="2606213" cy="2470205"/>
              <a:chOff x="3087621" y="2216625"/>
              <a:chExt cx="2606213" cy="2470205"/>
            </a:xfrm>
          </p:grpSpPr>
          <p:grpSp>
            <p:nvGrpSpPr>
              <p:cNvPr id="129" name="Google Shape;129;p18"/>
              <p:cNvGrpSpPr/>
              <p:nvPr/>
            </p:nvGrpSpPr>
            <p:grpSpPr>
              <a:xfrm>
                <a:off x="3087621" y="2756672"/>
                <a:ext cx="2606213" cy="1930158"/>
                <a:chOff x="1305250" y="152400"/>
                <a:chExt cx="6533499" cy="4838701"/>
              </a:xfrm>
            </p:grpSpPr>
            <p:pic>
              <p:nvPicPr>
                <p:cNvPr id="130" name="Google Shape;130;p18"/>
                <p:cNvPicPr preferRelativeResize="0"/>
                <p:nvPr/>
              </p:nvPicPr>
              <p:blipFill>
                <a:blip r:embed="rId6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5250" y="152400"/>
                  <a:ext cx="6533499" cy="4838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31;p18"/>
                <p:cNvSpPr/>
                <p:nvPr/>
              </p:nvSpPr>
              <p:spPr>
                <a:xfrm>
                  <a:off x="5404875" y="2531100"/>
                  <a:ext cx="110100" cy="290100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800"/>
                </a:p>
              </p:txBody>
            </p:sp>
          </p:grpSp>
          <p:sp>
            <p:nvSpPr>
              <p:cNvPr id="132" name="Google Shape;132;p18"/>
              <p:cNvSpPr txBox="1"/>
              <p:nvPr/>
            </p:nvSpPr>
            <p:spPr>
              <a:xfrm>
                <a:off x="3461500" y="2216625"/>
                <a:ext cx="1934700" cy="45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2400">
                    <a:solidFill>
                      <a:srgbClr val="38761D"/>
                    </a:solidFill>
                  </a:rPr>
                  <a:t>NDVI Before</a:t>
                </a:r>
                <a:endParaRPr sz="2400">
                  <a:solidFill>
                    <a:srgbClr val="38761D"/>
                  </a:solidFill>
                </a:endParaRPr>
              </a:p>
            </p:txBody>
          </p:sp>
        </p:grpSp>
        <p:grpSp>
          <p:nvGrpSpPr>
            <p:cNvPr id="133" name="Google Shape;133;p18"/>
            <p:cNvGrpSpPr/>
            <p:nvPr/>
          </p:nvGrpSpPr>
          <p:grpSpPr>
            <a:xfrm>
              <a:off x="2692268" y="2140434"/>
              <a:ext cx="533400" cy="1931281"/>
              <a:chOff x="2692268" y="2140434"/>
              <a:chExt cx="533400" cy="1931281"/>
            </a:xfrm>
          </p:grpSpPr>
          <p:sp>
            <p:nvSpPr>
              <p:cNvPr id="134" name="Google Shape;134;p18"/>
              <p:cNvSpPr txBox="1"/>
              <p:nvPr/>
            </p:nvSpPr>
            <p:spPr>
              <a:xfrm>
                <a:off x="2692268" y="2140434"/>
                <a:ext cx="533400" cy="69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3000">
                    <a:solidFill>
                      <a:srgbClr val="38761D"/>
                    </a:solidFill>
                  </a:rPr>
                  <a:t>-</a:t>
                </a:r>
                <a:endParaRPr sz="3000">
                  <a:solidFill>
                    <a:srgbClr val="38761D"/>
                  </a:solidFill>
                </a:endParaRPr>
              </a:p>
            </p:txBody>
          </p:sp>
          <p:sp>
            <p:nvSpPr>
              <p:cNvPr id="135" name="Google Shape;135;p18"/>
              <p:cNvSpPr txBox="1"/>
              <p:nvPr/>
            </p:nvSpPr>
            <p:spPr>
              <a:xfrm>
                <a:off x="2692268" y="3371815"/>
                <a:ext cx="533400" cy="69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algn="ctr"/>
                <a:r>
                  <a:rPr lang="en" sz="3000">
                    <a:solidFill>
                      <a:srgbClr val="38761D"/>
                    </a:solidFill>
                  </a:rPr>
                  <a:t>-</a:t>
                </a:r>
                <a:endParaRPr sz="3000">
                  <a:solidFill>
                    <a:srgbClr val="38761D"/>
                  </a:solidFill>
                </a:endParaRPr>
              </a:p>
            </p:txBody>
          </p:sp>
        </p:grpSp>
      </p:grp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1238693" y="228827"/>
            <a:ext cx="6666614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C00000"/>
                </a:solidFill>
              </a:rPr>
              <a:t>Processing</a:t>
            </a:r>
            <a:r>
              <a:rPr lang="en" dirty="0"/>
              <a:t>: Raster Math with NDVI</a:t>
            </a:r>
            <a:endParaRPr dirty="0"/>
          </a:p>
        </p:txBody>
      </p:sp>
      <p:sp>
        <p:nvSpPr>
          <p:cNvPr id="137" name="Google Shape;137;p18"/>
          <p:cNvSpPr txBox="1"/>
          <p:nvPr/>
        </p:nvSpPr>
        <p:spPr>
          <a:xfrm>
            <a:off x="305300" y="743450"/>
            <a:ext cx="3339600" cy="1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/>
              <a:t>To quantify the change, we subtract NDVI values of the before the flames product from the values of the after the flames product.</a:t>
            </a:r>
            <a:endParaRPr sz="1800"/>
          </a:p>
        </p:txBody>
      </p:sp>
      <p:sp>
        <p:nvSpPr>
          <p:cNvPr id="138" name="Google Shape;138;p18"/>
          <p:cNvSpPr/>
          <p:nvPr/>
        </p:nvSpPr>
        <p:spPr>
          <a:xfrm>
            <a:off x="7813675" y="3439950"/>
            <a:ext cx="651900" cy="504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7240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311700" y="359961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b="1" dirty="0">
                <a:solidFill>
                  <a:srgbClr val="C00000"/>
                </a:solidFill>
              </a:rPr>
              <a:t>Processing</a:t>
            </a:r>
            <a:r>
              <a:rPr lang="en" dirty="0"/>
              <a:t>: Converting Raster to Vector</a:t>
            </a:r>
            <a:endParaRPr dirty="0"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101" y="1170125"/>
            <a:ext cx="1367599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326" y="1170125"/>
            <a:ext cx="2834876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/>
          <p:nvPr/>
        </p:nvSpPr>
        <p:spPr>
          <a:xfrm>
            <a:off x="3558584" y="1612191"/>
            <a:ext cx="479700" cy="29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656025"/>
            <a:ext cx="3590135" cy="2335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9"/>
          <p:cNvGrpSpPr/>
          <p:nvPr/>
        </p:nvGrpSpPr>
        <p:grpSpPr>
          <a:xfrm>
            <a:off x="3643835" y="2656025"/>
            <a:ext cx="4069837" cy="2335074"/>
            <a:chOff x="3643834" y="2656025"/>
            <a:chExt cx="4069837" cy="2335074"/>
          </a:xfrm>
        </p:grpSpPr>
        <p:pic>
          <p:nvPicPr>
            <p:cNvPr id="149" name="Google Shape;149;p19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3535" y="2656025"/>
              <a:ext cx="3590135" cy="2335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19"/>
            <p:cNvSpPr/>
            <p:nvPr/>
          </p:nvSpPr>
          <p:spPr>
            <a:xfrm>
              <a:off x="3643834" y="3676562"/>
              <a:ext cx="479700" cy="29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51" name="Google Shape;151;p19"/>
          <p:cNvGrpSpPr/>
          <p:nvPr/>
        </p:nvGrpSpPr>
        <p:grpSpPr>
          <a:xfrm>
            <a:off x="7654235" y="3537212"/>
            <a:ext cx="1393791" cy="572700"/>
            <a:chOff x="7654234" y="3537212"/>
            <a:chExt cx="1393791" cy="572700"/>
          </a:xfrm>
        </p:grpSpPr>
        <p:sp>
          <p:nvSpPr>
            <p:cNvPr id="152" name="Google Shape;152;p19"/>
            <p:cNvSpPr/>
            <p:nvPr/>
          </p:nvSpPr>
          <p:spPr>
            <a:xfrm>
              <a:off x="7654234" y="3676562"/>
              <a:ext cx="479700" cy="29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3" name="Google Shape;153;p19"/>
            <p:cNvSpPr txBox="1"/>
            <p:nvPr/>
          </p:nvSpPr>
          <p:spPr>
            <a:xfrm>
              <a:off x="8133925" y="3537212"/>
              <a:ext cx="9141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2400"/>
                <a:t>NWS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801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Conclusion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98DD9-2B21-5B4E-B8B6-F5E1CC57751F}"/>
              </a:ext>
            </a:extLst>
          </p:cNvPr>
          <p:cNvCxnSpPr>
            <a:cxnSpLocks/>
          </p:cNvCxnSpPr>
          <p:nvPr/>
        </p:nvCxnSpPr>
        <p:spPr>
          <a:xfrm>
            <a:off x="925031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3A0942-F609-3445-8597-8E988AF69986}"/>
              </a:ext>
            </a:extLst>
          </p:cNvPr>
          <p:cNvSpPr txBox="1"/>
          <p:nvPr/>
        </p:nvSpPr>
        <p:spPr>
          <a:xfrm>
            <a:off x="164801" y="1871927"/>
            <a:ext cx="88144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Fire   </a:t>
            </a:r>
            <a:r>
              <a:rPr lang="en-US" dirty="0">
                <a:sym typeface="Wingdings" pitchFamily="2" charset="2"/>
              </a:rPr>
              <a:t>   Burn Scar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Observation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Processing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BRIDGE   </a:t>
            </a:r>
            <a:r>
              <a:rPr lang="en-US" dirty="0">
                <a:sym typeface="Wingdings" pitchFamily="2" charset="2"/>
              </a:rPr>
              <a:t>   GIS Model      Weather Forecast      Warning!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DA2C0-EE3E-9B43-9E66-C4BF17DA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859" y="2296045"/>
            <a:ext cx="1495379" cy="1812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9C8B2-D208-804F-99D9-5AB48D65F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68" y="377310"/>
            <a:ext cx="1393761" cy="122171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32F76665-966A-1E42-961A-DF2C0CE82D1E}"/>
              </a:ext>
            </a:extLst>
          </p:cNvPr>
          <p:cNvSpPr/>
          <p:nvPr/>
        </p:nvSpPr>
        <p:spPr>
          <a:xfrm>
            <a:off x="2863370" y="3385629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B6ACEF-583B-E542-A7FD-3727C4516ABA}"/>
              </a:ext>
            </a:extLst>
          </p:cNvPr>
          <p:cNvSpPr/>
          <p:nvPr/>
        </p:nvSpPr>
        <p:spPr>
          <a:xfrm>
            <a:off x="6190236" y="3385629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076AB-4B79-0842-991B-7C5A64925CA4}"/>
              </a:ext>
            </a:extLst>
          </p:cNvPr>
          <p:cNvCxnSpPr>
            <a:cxnSpLocks/>
          </p:cNvCxnSpPr>
          <p:nvPr/>
        </p:nvCxnSpPr>
        <p:spPr>
          <a:xfrm flipV="1">
            <a:off x="7829218" y="1673461"/>
            <a:ext cx="0" cy="78207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22DF13-1533-194E-ACBD-FCB45B132473}"/>
              </a:ext>
            </a:extLst>
          </p:cNvPr>
          <p:cNvSpPr txBox="1"/>
          <p:nvPr/>
        </p:nvSpPr>
        <p:spPr>
          <a:xfrm>
            <a:off x="3528640" y="926584"/>
            <a:ext cx="2235581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1-day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Repeat Cycle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3000km Swath Width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6BAE2-8A1F-F949-8447-2ABE5857C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8773">
            <a:off x="169661" y="2225489"/>
            <a:ext cx="2886338" cy="1529261"/>
          </a:xfrm>
          <a:prstGeom prst="rect">
            <a:avLst/>
          </a:prstGeom>
          <a:scene3d>
            <a:camera prst="isometricBottomDown">
              <a:rot lat="2400000" lon="18600000" rev="17400000"/>
            </a:camera>
            <a:lightRig rig="threePt" dir="t"/>
          </a:scene3d>
          <a:sp3d z="-44450" extrusionH="63500">
            <a:bevelT w="57150" h="44450"/>
            <a:bevelB w="127000" h="1270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B296A-9C30-9C4E-A558-39368E14A2CB}"/>
              </a:ext>
            </a:extLst>
          </p:cNvPr>
          <p:cNvSpPr txBox="1"/>
          <p:nvPr/>
        </p:nvSpPr>
        <p:spPr>
          <a:xfrm>
            <a:off x="1629774" y="163154"/>
            <a:ext cx="11448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S-NPP and</a:t>
            </a:r>
          </a:p>
          <a:p>
            <a:r>
              <a:rPr lang="en-US" dirty="0"/>
              <a:t>        NOAA-20</a:t>
            </a:r>
          </a:p>
        </p:txBody>
      </p:sp>
      <p:pic>
        <p:nvPicPr>
          <p:cNvPr id="68" name="Google Shape;149;p19">
            <a:extLst>
              <a:ext uri="{FF2B5EF4-FFF2-40B4-BE49-F238E27FC236}">
                <a16:creationId xmlns:a16="http://schemas.microsoft.com/office/drawing/2014/main" id="{55FA1C0B-5CD6-4F44-8A2D-91FC00D359D0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53" y="2516807"/>
            <a:ext cx="2367383" cy="1539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007F57E-3B7B-8445-8446-67410D4BF969}"/>
              </a:ext>
            </a:extLst>
          </p:cNvPr>
          <p:cNvGrpSpPr/>
          <p:nvPr/>
        </p:nvGrpSpPr>
        <p:grpSpPr>
          <a:xfrm>
            <a:off x="2337769" y="4235313"/>
            <a:ext cx="340237" cy="712985"/>
            <a:chOff x="2167641" y="4235313"/>
            <a:chExt cx="340237" cy="712985"/>
          </a:xfrm>
        </p:grpSpPr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D6E70E82-29D7-3949-BCE4-B4A9F94D9B38}"/>
                </a:ext>
              </a:extLst>
            </p:cNvPr>
            <p:cNvSpPr/>
            <p:nvPr/>
          </p:nvSpPr>
          <p:spPr>
            <a:xfrm>
              <a:off x="2167641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4" name="Frame 73">
              <a:extLst>
                <a:ext uri="{FF2B5EF4-FFF2-40B4-BE49-F238E27FC236}">
                  <a16:creationId xmlns:a16="http://schemas.microsoft.com/office/drawing/2014/main" id="{048CE8AB-9A9E-8948-9B65-D131087E5DFD}"/>
                </a:ext>
              </a:extLst>
            </p:cNvPr>
            <p:cNvSpPr/>
            <p:nvPr/>
          </p:nvSpPr>
          <p:spPr>
            <a:xfrm>
              <a:off x="2167641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AFAB88-BBE9-5343-8A47-BD16301CC742}"/>
              </a:ext>
            </a:extLst>
          </p:cNvPr>
          <p:cNvGrpSpPr/>
          <p:nvPr/>
        </p:nvGrpSpPr>
        <p:grpSpPr>
          <a:xfrm>
            <a:off x="8342915" y="4235313"/>
            <a:ext cx="340237" cy="712985"/>
            <a:chOff x="8172787" y="4235313"/>
            <a:chExt cx="340237" cy="712985"/>
          </a:xfrm>
        </p:grpSpPr>
        <p:sp>
          <p:nvSpPr>
            <p:cNvPr id="45" name="Frame 44">
              <a:extLst>
                <a:ext uri="{FF2B5EF4-FFF2-40B4-BE49-F238E27FC236}">
                  <a16:creationId xmlns:a16="http://schemas.microsoft.com/office/drawing/2014/main" id="{C8458572-FD5A-AC47-AAAB-2C910379D72C}"/>
                </a:ext>
              </a:extLst>
            </p:cNvPr>
            <p:cNvSpPr/>
            <p:nvPr/>
          </p:nvSpPr>
          <p:spPr>
            <a:xfrm>
              <a:off x="817278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89" name="Frame 88">
              <a:extLst>
                <a:ext uri="{FF2B5EF4-FFF2-40B4-BE49-F238E27FC236}">
                  <a16:creationId xmlns:a16="http://schemas.microsoft.com/office/drawing/2014/main" id="{062DDD9C-3AFA-1C47-8621-55F08DCEAE6C}"/>
                </a:ext>
              </a:extLst>
            </p:cNvPr>
            <p:cNvSpPr/>
            <p:nvPr/>
          </p:nvSpPr>
          <p:spPr>
            <a:xfrm>
              <a:off x="8172787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E3D3F11-E73F-7D43-B3B5-E222E3E77484}"/>
              </a:ext>
            </a:extLst>
          </p:cNvPr>
          <p:cNvGrpSpPr/>
          <p:nvPr/>
        </p:nvGrpSpPr>
        <p:grpSpPr>
          <a:xfrm>
            <a:off x="5301844" y="4235313"/>
            <a:ext cx="374904" cy="712985"/>
            <a:chOff x="5131716" y="4235313"/>
            <a:chExt cx="374904" cy="71298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8E0FAC4-109C-304F-AEED-CCA2AF330029}"/>
                </a:ext>
              </a:extLst>
            </p:cNvPr>
            <p:cNvGrpSpPr/>
            <p:nvPr/>
          </p:nvGrpSpPr>
          <p:grpSpPr>
            <a:xfrm>
              <a:off x="5131716" y="4629322"/>
              <a:ext cx="374904" cy="318976"/>
              <a:chOff x="5129947" y="4624285"/>
              <a:chExt cx="374904" cy="318976"/>
            </a:xfrm>
          </p:grpSpPr>
          <p:sp>
            <p:nvSpPr>
              <p:cNvPr id="35" name="Frame 34">
                <a:extLst>
                  <a:ext uri="{FF2B5EF4-FFF2-40B4-BE49-F238E27FC236}">
                    <a16:creationId xmlns:a16="http://schemas.microsoft.com/office/drawing/2014/main" id="{9DA6A373-4396-8F46-A94F-F0196F17F09A}"/>
                  </a:ext>
                </a:extLst>
              </p:cNvPr>
              <p:cNvSpPr/>
              <p:nvPr/>
            </p:nvSpPr>
            <p:spPr>
              <a:xfrm>
                <a:off x="5157920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B09A1BB-7A55-C04B-A9D0-0D9F2B6EB142}"/>
                  </a:ext>
                </a:extLst>
              </p:cNvPr>
              <p:cNvSpPr txBox="1"/>
              <p:nvPr/>
            </p:nvSpPr>
            <p:spPr>
              <a:xfrm>
                <a:off x="5129947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13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22B00E4-C423-7A44-B6C6-12871ECC7F62}"/>
                </a:ext>
              </a:extLst>
            </p:cNvPr>
            <p:cNvGrpSpPr/>
            <p:nvPr/>
          </p:nvGrpSpPr>
          <p:grpSpPr>
            <a:xfrm>
              <a:off x="5131716" y="4235313"/>
              <a:ext cx="374904" cy="318976"/>
              <a:chOff x="5129947" y="4624285"/>
              <a:chExt cx="374904" cy="318976"/>
            </a:xfrm>
          </p:grpSpPr>
          <p:sp>
            <p:nvSpPr>
              <p:cNvPr id="99" name="Frame 98">
                <a:extLst>
                  <a:ext uri="{FF2B5EF4-FFF2-40B4-BE49-F238E27FC236}">
                    <a16:creationId xmlns:a16="http://schemas.microsoft.com/office/drawing/2014/main" id="{92502D1D-F834-4342-A09C-1FC30418527F}"/>
                  </a:ext>
                </a:extLst>
              </p:cNvPr>
              <p:cNvSpPr/>
              <p:nvPr/>
            </p:nvSpPr>
            <p:spPr>
              <a:xfrm>
                <a:off x="5157920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36A58D4-C81F-A542-BA64-714A90E4BA30}"/>
                  </a:ext>
                </a:extLst>
              </p:cNvPr>
              <p:cNvSpPr txBox="1"/>
              <p:nvPr/>
            </p:nvSpPr>
            <p:spPr>
              <a:xfrm>
                <a:off x="5129947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13</a:t>
                </a: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57A7A0-0065-6943-A68B-DFA4F7DA46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8" y="-15246"/>
            <a:ext cx="1745373" cy="118514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E29F591F-D277-764D-972A-C8F62E0C2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86" y="349365"/>
            <a:ext cx="1745373" cy="118514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14FB92-7233-344A-9DA7-3DEA7148A686}"/>
              </a:ext>
            </a:extLst>
          </p:cNvPr>
          <p:cNvGrpSpPr/>
          <p:nvPr/>
        </p:nvGrpSpPr>
        <p:grpSpPr>
          <a:xfrm>
            <a:off x="1587988" y="4235313"/>
            <a:ext cx="346673" cy="712985"/>
            <a:chOff x="1417860" y="4235313"/>
            <a:chExt cx="346673" cy="712985"/>
          </a:xfrm>
        </p:grpSpPr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902F2E7F-761B-264D-9A8D-B911CD7F2D10}"/>
                </a:ext>
              </a:extLst>
            </p:cNvPr>
            <p:cNvSpPr/>
            <p:nvPr/>
          </p:nvSpPr>
          <p:spPr>
            <a:xfrm>
              <a:off x="1417860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2" name="Frame 71">
              <a:extLst>
                <a:ext uri="{FF2B5EF4-FFF2-40B4-BE49-F238E27FC236}">
                  <a16:creationId xmlns:a16="http://schemas.microsoft.com/office/drawing/2014/main" id="{9ECF3B42-AA83-6846-9695-B66A1F77C444}"/>
                </a:ext>
              </a:extLst>
            </p:cNvPr>
            <p:cNvSpPr/>
            <p:nvPr/>
          </p:nvSpPr>
          <p:spPr>
            <a:xfrm>
              <a:off x="142139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03D167C-2279-2845-B6E9-30CF423361B0}"/>
                </a:ext>
              </a:extLst>
            </p:cNvPr>
            <p:cNvSpPr/>
            <p:nvPr/>
          </p:nvSpPr>
          <p:spPr>
            <a:xfrm>
              <a:off x="1426205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D0C10B-EC2C-8841-A86D-F01FDE4D299D}"/>
              </a:ext>
            </a:extLst>
          </p:cNvPr>
          <p:cNvGrpSpPr/>
          <p:nvPr/>
        </p:nvGrpSpPr>
        <p:grpSpPr>
          <a:xfrm>
            <a:off x="1966661" y="4235313"/>
            <a:ext cx="340237" cy="712985"/>
            <a:chOff x="1796533" y="4235313"/>
            <a:chExt cx="340237" cy="712985"/>
          </a:xfrm>
        </p:grpSpPr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B4F050B1-B995-6E41-AB54-C9DC37E17DC7}"/>
                </a:ext>
              </a:extLst>
            </p:cNvPr>
            <p:cNvSpPr/>
            <p:nvPr/>
          </p:nvSpPr>
          <p:spPr>
            <a:xfrm>
              <a:off x="179653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3" name="Frame 72">
              <a:extLst>
                <a:ext uri="{FF2B5EF4-FFF2-40B4-BE49-F238E27FC236}">
                  <a16:creationId xmlns:a16="http://schemas.microsoft.com/office/drawing/2014/main" id="{B67611AA-94CA-C243-8D11-0D4A28A464CA}"/>
                </a:ext>
              </a:extLst>
            </p:cNvPr>
            <p:cNvSpPr/>
            <p:nvPr/>
          </p:nvSpPr>
          <p:spPr>
            <a:xfrm>
              <a:off x="179653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1915620-0490-F043-B78F-A981D9C466E6}"/>
                </a:ext>
              </a:extLst>
            </p:cNvPr>
            <p:cNvSpPr/>
            <p:nvPr/>
          </p:nvSpPr>
          <p:spPr>
            <a:xfrm>
              <a:off x="1797487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AE8B092-388C-2D49-85E3-D5AE14342807}"/>
              </a:ext>
            </a:extLst>
          </p:cNvPr>
          <p:cNvGrpSpPr/>
          <p:nvPr/>
        </p:nvGrpSpPr>
        <p:grpSpPr>
          <a:xfrm>
            <a:off x="3461236" y="4235313"/>
            <a:ext cx="340237" cy="712985"/>
            <a:chOff x="3291108" y="4235313"/>
            <a:chExt cx="340237" cy="712985"/>
          </a:xfrm>
        </p:grpSpPr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89E6F413-CBF4-1445-B62A-D1AD0F819500}"/>
                </a:ext>
              </a:extLst>
            </p:cNvPr>
            <p:cNvSpPr/>
            <p:nvPr/>
          </p:nvSpPr>
          <p:spPr>
            <a:xfrm>
              <a:off x="329110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7" name="Frame 76">
              <a:extLst>
                <a:ext uri="{FF2B5EF4-FFF2-40B4-BE49-F238E27FC236}">
                  <a16:creationId xmlns:a16="http://schemas.microsoft.com/office/drawing/2014/main" id="{59C24BE9-2897-3547-9D48-0DEA767A98E1}"/>
                </a:ext>
              </a:extLst>
            </p:cNvPr>
            <p:cNvSpPr/>
            <p:nvPr/>
          </p:nvSpPr>
          <p:spPr>
            <a:xfrm>
              <a:off x="329110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012F501-8C4E-DF4E-933F-6A4C006CFB44}"/>
                </a:ext>
              </a:extLst>
            </p:cNvPr>
            <p:cNvSpPr/>
            <p:nvPr/>
          </p:nvSpPr>
          <p:spPr>
            <a:xfrm>
              <a:off x="3292062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8DD0B0D-1116-C046-A4CA-A1258CF7B0A7}"/>
              </a:ext>
            </a:extLst>
          </p:cNvPr>
          <p:cNvGrpSpPr/>
          <p:nvPr/>
        </p:nvGrpSpPr>
        <p:grpSpPr>
          <a:xfrm>
            <a:off x="3835702" y="4235313"/>
            <a:ext cx="340237" cy="712985"/>
            <a:chOff x="3665574" y="4235313"/>
            <a:chExt cx="340237" cy="712985"/>
          </a:xfrm>
        </p:grpSpPr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AF0A19F0-B578-D746-B681-41C22A6014FF}"/>
                </a:ext>
              </a:extLst>
            </p:cNvPr>
            <p:cNvSpPr/>
            <p:nvPr/>
          </p:nvSpPr>
          <p:spPr>
            <a:xfrm>
              <a:off x="3665574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78" name="Frame 77">
              <a:extLst>
                <a:ext uri="{FF2B5EF4-FFF2-40B4-BE49-F238E27FC236}">
                  <a16:creationId xmlns:a16="http://schemas.microsoft.com/office/drawing/2014/main" id="{272F1288-DE8F-1E4A-A3EB-CA778A69A0F5}"/>
                </a:ext>
              </a:extLst>
            </p:cNvPr>
            <p:cNvSpPr/>
            <p:nvPr/>
          </p:nvSpPr>
          <p:spPr>
            <a:xfrm>
              <a:off x="3665574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631C051-453F-D44D-8E98-E1B6408648D3}"/>
                </a:ext>
              </a:extLst>
            </p:cNvPr>
            <p:cNvSpPr/>
            <p:nvPr/>
          </p:nvSpPr>
          <p:spPr>
            <a:xfrm>
              <a:off x="3666528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9D18A08-C3F3-BD4C-BA52-04B477F9DF0B}"/>
              </a:ext>
            </a:extLst>
          </p:cNvPr>
          <p:cNvGrpSpPr/>
          <p:nvPr/>
        </p:nvGrpSpPr>
        <p:grpSpPr>
          <a:xfrm>
            <a:off x="4185346" y="4235313"/>
            <a:ext cx="374904" cy="712985"/>
            <a:chOff x="4015218" y="4235313"/>
            <a:chExt cx="374904" cy="71298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F5505A7-D59F-184F-9EB1-EB90D8D63DEA}"/>
                </a:ext>
              </a:extLst>
            </p:cNvPr>
            <p:cNvGrpSpPr/>
            <p:nvPr/>
          </p:nvGrpSpPr>
          <p:grpSpPr>
            <a:xfrm>
              <a:off x="4015218" y="4629322"/>
              <a:ext cx="374904" cy="318976"/>
              <a:chOff x="4013449" y="4624285"/>
              <a:chExt cx="374904" cy="318976"/>
            </a:xfrm>
          </p:grpSpPr>
          <p:sp>
            <p:nvSpPr>
              <p:cNvPr id="32" name="Frame 31">
                <a:extLst>
                  <a:ext uri="{FF2B5EF4-FFF2-40B4-BE49-F238E27FC236}">
                    <a16:creationId xmlns:a16="http://schemas.microsoft.com/office/drawing/2014/main" id="{A578904A-64ED-3948-BCBA-65DB2BB2E86A}"/>
                  </a:ext>
                </a:extLst>
              </p:cNvPr>
              <p:cNvSpPr/>
              <p:nvPr/>
            </p:nvSpPr>
            <p:spPr>
              <a:xfrm>
                <a:off x="403590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71DA2C1-BA35-F24A-A79C-068C296D2237}"/>
                  </a:ext>
                </a:extLst>
              </p:cNvPr>
              <p:cNvSpPr txBox="1"/>
              <p:nvPr/>
            </p:nvSpPr>
            <p:spPr>
              <a:xfrm>
                <a:off x="4013449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E3688AE-46EB-D04F-8ADA-88624A77F57B}"/>
                </a:ext>
              </a:extLst>
            </p:cNvPr>
            <p:cNvGrpSpPr/>
            <p:nvPr/>
          </p:nvGrpSpPr>
          <p:grpSpPr>
            <a:xfrm>
              <a:off x="4015218" y="4235313"/>
              <a:ext cx="374904" cy="318976"/>
              <a:chOff x="4013449" y="4624285"/>
              <a:chExt cx="374904" cy="318976"/>
            </a:xfrm>
          </p:grpSpPr>
          <p:sp>
            <p:nvSpPr>
              <p:cNvPr id="108" name="Frame 107">
                <a:extLst>
                  <a:ext uri="{FF2B5EF4-FFF2-40B4-BE49-F238E27FC236}">
                    <a16:creationId xmlns:a16="http://schemas.microsoft.com/office/drawing/2014/main" id="{7D86A402-A78B-AC4E-ADAE-4B0FD30DCCF8}"/>
                  </a:ext>
                </a:extLst>
              </p:cNvPr>
              <p:cNvSpPr/>
              <p:nvPr/>
            </p:nvSpPr>
            <p:spPr>
              <a:xfrm>
                <a:off x="403590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7A089B9-3241-F246-9474-0389C410A282}"/>
                  </a:ext>
                </a:extLst>
              </p:cNvPr>
              <p:cNvSpPr txBox="1"/>
              <p:nvPr/>
            </p:nvSpPr>
            <p:spPr>
              <a:xfrm>
                <a:off x="4013449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</a:t>
                </a:r>
              </a:p>
            </p:txBody>
          </p:sp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9D730DF-BAF3-954A-9413-5196D5077344}"/>
                </a:ext>
              </a:extLst>
            </p:cNvPr>
            <p:cNvSpPr/>
            <p:nvPr/>
          </p:nvSpPr>
          <p:spPr>
            <a:xfrm>
              <a:off x="4033506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4F10A25-796A-8740-9FD9-3FB4BF2703F4}"/>
              </a:ext>
            </a:extLst>
          </p:cNvPr>
          <p:cNvGrpSpPr/>
          <p:nvPr/>
        </p:nvGrpSpPr>
        <p:grpSpPr>
          <a:xfrm>
            <a:off x="5686697" y="4235313"/>
            <a:ext cx="374904" cy="712985"/>
            <a:chOff x="5516569" y="4235313"/>
            <a:chExt cx="374904" cy="71298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163608-8BE3-3D40-992B-E979653C6CB5}"/>
                </a:ext>
              </a:extLst>
            </p:cNvPr>
            <p:cNvGrpSpPr/>
            <p:nvPr/>
          </p:nvGrpSpPr>
          <p:grpSpPr>
            <a:xfrm>
              <a:off x="5516569" y="4629322"/>
              <a:ext cx="374904" cy="318976"/>
              <a:chOff x="5514800" y="4624285"/>
              <a:chExt cx="374904" cy="318976"/>
            </a:xfrm>
          </p:grpSpPr>
          <p:sp>
            <p:nvSpPr>
              <p:cNvPr id="36" name="Frame 35">
                <a:extLst>
                  <a:ext uri="{FF2B5EF4-FFF2-40B4-BE49-F238E27FC236}">
                    <a16:creationId xmlns:a16="http://schemas.microsoft.com/office/drawing/2014/main" id="{68EA82ED-CD79-A34F-A380-2682EBA454F7}"/>
                  </a:ext>
                </a:extLst>
              </p:cNvPr>
              <p:cNvSpPr/>
              <p:nvPr/>
            </p:nvSpPr>
            <p:spPr>
              <a:xfrm>
                <a:off x="5531926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B56FE12-0BF7-244F-99CF-523F5DF68493}"/>
                  </a:ext>
                </a:extLst>
              </p:cNvPr>
              <p:cNvSpPr txBox="1"/>
              <p:nvPr/>
            </p:nvSpPr>
            <p:spPr>
              <a:xfrm>
                <a:off x="5514800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14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236D8B3-A945-1E45-B8FB-8A929550507F}"/>
                </a:ext>
              </a:extLst>
            </p:cNvPr>
            <p:cNvGrpSpPr/>
            <p:nvPr/>
          </p:nvGrpSpPr>
          <p:grpSpPr>
            <a:xfrm>
              <a:off x="5516569" y="4235313"/>
              <a:ext cx="374904" cy="318976"/>
              <a:chOff x="5514800" y="4624285"/>
              <a:chExt cx="374904" cy="318976"/>
            </a:xfrm>
          </p:grpSpPr>
          <p:sp>
            <p:nvSpPr>
              <p:cNvPr id="93" name="Frame 92">
                <a:extLst>
                  <a:ext uri="{FF2B5EF4-FFF2-40B4-BE49-F238E27FC236}">
                    <a16:creationId xmlns:a16="http://schemas.microsoft.com/office/drawing/2014/main" id="{0DA68EB6-BD7D-3A4A-9C27-3E815749C11D}"/>
                  </a:ext>
                </a:extLst>
              </p:cNvPr>
              <p:cNvSpPr/>
              <p:nvPr/>
            </p:nvSpPr>
            <p:spPr>
              <a:xfrm>
                <a:off x="5531926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413DE22-7C67-BE40-99AF-72C06699AC71}"/>
                  </a:ext>
                </a:extLst>
              </p:cNvPr>
              <p:cNvSpPr txBox="1"/>
              <p:nvPr/>
            </p:nvSpPr>
            <p:spPr>
              <a:xfrm>
                <a:off x="5514800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14</a:t>
                </a: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2058560-D1AF-364E-B51A-B1E72EAF5429}"/>
                </a:ext>
              </a:extLst>
            </p:cNvPr>
            <p:cNvSpPr/>
            <p:nvPr/>
          </p:nvSpPr>
          <p:spPr>
            <a:xfrm>
              <a:off x="5534857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4E0B75C-D151-7447-A021-6FAE0C9750BF}"/>
              </a:ext>
            </a:extLst>
          </p:cNvPr>
          <p:cNvGrpSpPr/>
          <p:nvPr/>
        </p:nvGrpSpPr>
        <p:grpSpPr>
          <a:xfrm>
            <a:off x="6054881" y="4235313"/>
            <a:ext cx="374222" cy="712985"/>
            <a:chOff x="5884753" y="4235313"/>
            <a:chExt cx="374222" cy="71298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6CF67BD-FF32-7042-8E56-3DC2D9E984E7}"/>
                </a:ext>
              </a:extLst>
            </p:cNvPr>
            <p:cNvGrpSpPr/>
            <p:nvPr/>
          </p:nvGrpSpPr>
          <p:grpSpPr>
            <a:xfrm>
              <a:off x="5884753" y="4629322"/>
              <a:ext cx="374222" cy="318976"/>
              <a:chOff x="5882023" y="4624285"/>
              <a:chExt cx="374222" cy="318976"/>
            </a:xfrm>
          </p:grpSpPr>
          <p:sp>
            <p:nvSpPr>
              <p:cNvPr id="37" name="Frame 36">
                <a:extLst>
                  <a:ext uri="{FF2B5EF4-FFF2-40B4-BE49-F238E27FC236}">
                    <a16:creationId xmlns:a16="http://schemas.microsoft.com/office/drawing/2014/main" id="{AF5C1183-F3B6-084D-A2CB-70C7D35DBDA1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52D205-4EE1-BE4D-AE73-82F9FE72C21D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15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2CC4594-0310-0C42-A408-478FC47DA445}"/>
                </a:ext>
              </a:extLst>
            </p:cNvPr>
            <p:cNvGrpSpPr/>
            <p:nvPr/>
          </p:nvGrpSpPr>
          <p:grpSpPr>
            <a:xfrm>
              <a:off x="5884753" y="4235313"/>
              <a:ext cx="374222" cy="318976"/>
              <a:chOff x="5882023" y="4624285"/>
              <a:chExt cx="374222" cy="318976"/>
            </a:xfrm>
          </p:grpSpPr>
          <p:sp>
            <p:nvSpPr>
              <p:cNvPr id="96" name="Frame 95">
                <a:extLst>
                  <a:ext uri="{FF2B5EF4-FFF2-40B4-BE49-F238E27FC236}">
                    <a16:creationId xmlns:a16="http://schemas.microsoft.com/office/drawing/2014/main" id="{68A6DF59-169F-464E-88E1-E6D54FA49215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F54235A-A98D-1A43-8C71-DEFDEE07BA26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15</a:t>
                </a: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C0C6FA-FDAC-164A-953D-B1CEFE73FCD6}"/>
                </a:ext>
              </a:extLst>
            </p:cNvPr>
            <p:cNvSpPr/>
            <p:nvPr/>
          </p:nvSpPr>
          <p:spPr>
            <a:xfrm>
              <a:off x="5902700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B856F4-70BF-854A-A781-28DBC6CBD152}"/>
              </a:ext>
            </a:extLst>
          </p:cNvPr>
          <p:cNvGrpSpPr/>
          <p:nvPr/>
        </p:nvGrpSpPr>
        <p:grpSpPr>
          <a:xfrm>
            <a:off x="841745" y="4235313"/>
            <a:ext cx="340237" cy="712985"/>
            <a:chOff x="671617" y="4235313"/>
            <a:chExt cx="340237" cy="712985"/>
          </a:xfrm>
        </p:grpSpPr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BD9BD5AE-8E5A-F34F-B749-467BDD9117B5}"/>
                </a:ext>
              </a:extLst>
            </p:cNvPr>
            <p:cNvSpPr/>
            <p:nvPr/>
          </p:nvSpPr>
          <p:spPr>
            <a:xfrm>
              <a:off x="67161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8FC43EE-64FC-344A-98ED-7269D489CBDE}"/>
                </a:ext>
              </a:extLst>
            </p:cNvPr>
            <p:cNvGrpSpPr/>
            <p:nvPr/>
          </p:nvGrpSpPr>
          <p:grpSpPr>
            <a:xfrm>
              <a:off x="671617" y="4235313"/>
              <a:ext cx="340237" cy="712985"/>
              <a:chOff x="673386" y="4235313"/>
              <a:chExt cx="340237" cy="712985"/>
            </a:xfrm>
          </p:grpSpPr>
          <p:sp>
            <p:nvSpPr>
              <p:cNvPr id="70" name="Frame 69">
                <a:extLst>
                  <a:ext uri="{FF2B5EF4-FFF2-40B4-BE49-F238E27FC236}">
                    <a16:creationId xmlns:a16="http://schemas.microsoft.com/office/drawing/2014/main" id="{4231B4AD-6441-5642-AD62-73AD9466C95E}"/>
                  </a:ext>
                </a:extLst>
              </p:cNvPr>
              <p:cNvSpPr/>
              <p:nvPr/>
            </p:nvSpPr>
            <p:spPr>
              <a:xfrm>
                <a:off x="673386" y="4235313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52C10D-33B6-FE41-81CB-9BA0D9A4C587}"/>
                  </a:ext>
                </a:extLst>
              </p:cNvPr>
              <p:cNvSpPr/>
              <p:nvPr/>
            </p:nvSpPr>
            <p:spPr>
              <a:xfrm>
                <a:off x="675104" y="4629322"/>
                <a:ext cx="338328" cy="3189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E37E246-A9AB-2349-AD6C-CA23511E0835}"/>
              </a:ext>
            </a:extLst>
          </p:cNvPr>
          <p:cNvGrpSpPr/>
          <p:nvPr/>
        </p:nvGrpSpPr>
        <p:grpSpPr>
          <a:xfrm>
            <a:off x="2711416" y="4235313"/>
            <a:ext cx="340237" cy="712985"/>
            <a:chOff x="2541288" y="4235313"/>
            <a:chExt cx="340237" cy="712985"/>
          </a:xfrm>
        </p:grpSpPr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5B5C9B6F-382F-B940-BDE4-8E89E94D725F}"/>
                </a:ext>
              </a:extLst>
            </p:cNvPr>
            <p:cNvSpPr/>
            <p:nvPr/>
          </p:nvSpPr>
          <p:spPr>
            <a:xfrm>
              <a:off x="254128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5" name="Frame 74">
              <a:extLst>
                <a:ext uri="{FF2B5EF4-FFF2-40B4-BE49-F238E27FC236}">
                  <a16:creationId xmlns:a16="http://schemas.microsoft.com/office/drawing/2014/main" id="{990BC9CE-FED0-4042-86BD-BBD00B77CD9D}"/>
                </a:ext>
              </a:extLst>
            </p:cNvPr>
            <p:cNvSpPr/>
            <p:nvPr/>
          </p:nvSpPr>
          <p:spPr>
            <a:xfrm>
              <a:off x="254128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7EF2E39-4780-9544-AF9F-EAD92F524E32}"/>
                </a:ext>
              </a:extLst>
            </p:cNvPr>
            <p:cNvSpPr/>
            <p:nvPr/>
          </p:nvSpPr>
          <p:spPr>
            <a:xfrm>
              <a:off x="2542242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CFFA95F-DA1B-B34B-A3D3-5878FB5944BA}"/>
              </a:ext>
            </a:extLst>
          </p:cNvPr>
          <p:cNvGrpSpPr/>
          <p:nvPr/>
        </p:nvGrpSpPr>
        <p:grpSpPr>
          <a:xfrm>
            <a:off x="3085781" y="4235313"/>
            <a:ext cx="340237" cy="712985"/>
            <a:chOff x="2915653" y="4235313"/>
            <a:chExt cx="340237" cy="712985"/>
          </a:xfrm>
        </p:grpSpPr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DFF04D34-E0D2-C14F-819B-EF0CD74CA02F}"/>
                </a:ext>
              </a:extLst>
            </p:cNvPr>
            <p:cNvSpPr/>
            <p:nvPr/>
          </p:nvSpPr>
          <p:spPr>
            <a:xfrm>
              <a:off x="291565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6" name="Frame 75">
              <a:extLst>
                <a:ext uri="{FF2B5EF4-FFF2-40B4-BE49-F238E27FC236}">
                  <a16:creationId xmlns:a16="http://schemas.microsoft.com/office/drawing/2014/main" id="{F12EB6E2-FF28-644D-A86D-D2FB581E22A3}"/>
                </a:ext>
              </a:extLst>
            </p:cNvPr>
            <p:cNvSpPr/>
            <p:nvPr/>
          </p:nvSpPr>
          <p:spPr>
            <a:xfrm>
              <a:off x="291565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0813C47-F05A-1548-9757-CA05EEF40BD2}"/>
                </a:ext>
              </a:extLst>
            </p:cNvPr>
            <p:cNvSpPr/>
            <p:nvPr/>
          </p:nvSpPr>
          <p:spPr>
            <a:xfrm>
              <a:off x="2916607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7B02660-D228-3F48-9790-895ECDBA48A7}"/>
              </a:ext>
            </a:extLst>
          </p:cNvPr>
          <p:cNvGrpSpPr/>
          <p:nvPr/>
        </p:nvGrpSpPr>
        <p:grpSpPr>
          <a:xfrm>
            <a:off x="4568889" y="4235313"/>
            <a:ext cx="374904" cy="712985"/>
            <a:chOff x="4398761" y="4235313"/>
            <a:chExt cx="374904" cy="71298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280987-25CD-4340-A97E-59A4B58CAC32}"/>
                </a:ext>
              </a:extLst>
            </p:cNvPr>
            <p:cNvGrpSpPr/>
            <p:nvPr/>
          </p:nvGrpSpPr>
          <p:grpSpPr>
            <a:xfrm>
              <a:off x="4398761" y="4629322"/>
              <a:ext cx="374904" cy="318976"/>
              <a:chOff x="4396992" y="4624285"/>
              <a:chExt cx="374904" cy="318976"/>
            </a:xfrm>
          </p:grpSpPr>
          <p:sp>
            <p:nvSpPr>
              <p:cNvPr id="33" name="Frame 32">
                <a:extLst>
                  <a:ext uri="{FF2B5EF4-FFF2-40B4-BE49-F238E27FC236}">
                    <a16:creationId xmlns:a16="http://schemas.microsoft.com/office/drawing/2014/main" id="{9361CC41-215F-BD49-A174-8C25C91F8BC4}"/>
                  </a:ext>
                </a:extLst>
              </p:cNvPr>
              <p:cNvSpPr/>
              <p:nvPr/>
            </p:nvSpPr>
            <p:spPr>
              <a:xfrm>
                <a:off x="4409908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1442683-516C-6447-98D3-E6EEABFEEE24}"/>
                  </a:ext>
                </a:extLst>
              </p:cNvPr>
              <p:cNvSpPr txBox="1"/>
              <p:nvPr/>
            </p:nvSpPr>
            <p:spPr>
              <a:xfrm>
                <a:off x="4396992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11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297A2F7-E78B-1143-8B69-13C158205EC1}"/>
                </a:ext>
              </a:extLst>
            </p:cNvPr>
            <p:cNvGrpSpPr/>
            <p:nvPr/>
          </p:nvGrpSpPr>
          <p:grpSpPr>
            <a:xfrm>
              <a:off x="4398761" y="4235313"/>
              <a:ext cx="374904" cy="318976"/>
              <a:chOff x="4396992" y="4624285"/>
              <a:chExt cx="374904" cy="318976"/>
            </a:xfrm>
          </p:grpSpPr>
          <p:sp>
            <p:nvSpPr>
              <p:cNvPr id="105" name="Frame 104">
                <a:extLst>
                  <a:ext uri="{FF2B5EF4-FFF2-40B4-BE49-F238E27FC236}">
                    <a16:creationId xmlns:a16="http://schemas.microsoft.com/office/drawing/2014/main" id="{861E7507-D2EC-0B47-A397-17A2457AA8DF}"/>
                  </a:ext>
                </a:extLst>
              </p:cNvPr>
              <p:cNvSpPr/>
              <p:nvPr/>
            </p:nvSpPr>
            <p:spPr>
              <a:xfrm>
                <a:off x="4409908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B624937-04C3-1D4B-8270-C5E4D5EC00C3}"/>
                  </a:ext>
                </a:extLst>
              </p:cNvPr>
              <p:cNvSpPr txBox="1"/>
              <p:nvPr/>
            </p:nvSpPr>
            <p:spPr>
              <a:xfrm>
                <a:off x="4396992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11</a:t>
                </a:r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59BCA7A-9254-9945-A03C-F9053A45F3DC}"/>
                </a:ext>
              </a:extLst>
            </p:cNvPr>
            <p:cNvSpPr/>
            <p:nvPr/>
          </p:nvSpPr>
          <p:spPr>
            <a:xfrm>
              <a:off x="4417049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F0047FF-C9EA-7744-934A-D5AC799432E3}"/>
              </a:ext>
            </a:extLst>
          </p:cNvPr>
          <p:cNvGrpSpPr/>
          <p:nvPr/>
        </p:nvGrpSpPr>
        <p:grpSpPr>
          <a:xfrm>
            <a:off x="4940968" y="4235313"/>
            <a:ext cx="374904" cy="712985"/>
            <a:chOff x="4770840" y="4235313"/>
            <a:chExt cx="374904" cy="71298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5565042-28A9-D546-BE65-DB3C9782FA8A}"/>
                </a:ext>
              </a:extLst>
            </p:cNvPr>
            <p:cNvGrpSpPr/>
            <p:nvPr/>
          </p:nvGrpSpPr>
          <p:grpSpPr>
            <a:xfrm>
              <a:off x="4770840" y="4629322"/>
              <a:ext cx="374904" cy="318976"/>
              <a:chOff x="4769071" y="4624285"/>
              <a:chExt cx="374904" cy="318976"/>
            </a:xfrm>
          </p:grpSpPr>
          <p:sp>
            <p:nvSpPr>
              <p:cNvPr id="34" name="Frame 33">
                <a:extLst>
                  <a:ext uri="{FF2B5EF4-FFF2-40B4-BE49-F238E27FC236}">
                    <a16:creationId xmlns:a16="http://schemas.microsoft.com/office/drawing/2014/main" id="{004379A9-39AA-6647-841A-F2CCC152E6B5}"/>
                  </a:ext>
                </a:extLst>
              </p:cNvPr>
              <p:cNvSpPr/>
              <p:nvPr/>
            </p:nvSpPr>
            <p:spPr>
              <a:xfrm>
                <a:off x="4783914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1E2CF2-38FE-6347-974C-EFBDC9183FDB}"/>
                  </a:ext>
                </a:extLst>
              </p:cNvPr>
              <p:cNvSpPr txBox="1"/>
              <p:nvPr/>
            </p:nvSpPr>
            <p:spPr>
              <a:xfrm>
                <a:off x="4769071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12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11F5B7F-0A24-6742-AB59-D52CDC7BECD2}"/>
                </a:ext>
              </a:extLst>
            </p:cNvPr>
            <p:cNvGrpSpPr/>
            <p:nvPr/>
          </p:nvGrpSpPr>
          <p:grpSpPr>
            <a:xfrm>
              <a:off x="4770840" y="4235313"/>
              <a:ext cx="374904" cy="318976"/>
              <a:chOff x="4769071" y="4624285"/>
              <a:chExt cx="374904" cy="318976"/>
            </a:xfrm>
          </p:grpSpPr>
          <p:sp>
            <p:nvSpPr>
              <p:cNvPr id="102" name="Frame 101">
                <a:extLst>
                  <a:ext uri="{FF2B5EF4-FFF2-40B4-BE49-F238E27FC236}">
                    <a16:creationId xmlns:a16="http://schemas.microsoft.com/office/drawing/2014/main" id="{455E6A37-EE40-EA42-A98F-EF52A0FB9278}"/>
                  </a:ext>
                </a:extLst>
              </p:cNvPr>
              <p:cNvSpPr/>
              <p:nvPr/>
            </p:nvSpPr>
            <p:spPr>
              <a:xfrm>
                <a:off x="4783914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3A3739A-6B07-D64F-BDB9-0043546F1228}"/>
                  </a:ext>
                </a:extLst>
              </p:cNvPr>
              <p:cNvSpPr txBox="1"/>
              <p:nvPr/>
            </p:nvSpPr>
            <p:spPr>
              <a:xfrm>
                <a:off x="4769071" y="4633732"/>
                <a:ext cx="37490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12</a:t>
                </a: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5162EE9-D815-0A4C-B2D5-81206AAF58E7}"/>
                </a:ext>
              </a:extLst>
            </p:cNvPr>
            <p:cNvSpPr/>
            <p:nvPr/>
          </p:nvSpPr>
          <p:spPr>
            <a:xfrm>
              <a:off x="4789128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6DC9883-B27D-EC43-B2E2-3A88E9D0825E}"/>
              </a:ext>
            </a:extLst>
          </p:cNvPr>
          <p:cNvGrpSpPr/>
          <p:nvPr/>
        </p:nvGrpSpPr>
        <p:grpSpPr>
          <a:xfrm>
            <a:off x="293476" y="3931119"/>
            <a:ext cx="714491" cy="1017179"/>
            <a:chOff x="123348" y="3931119"/>
            <a:chExt cx="714491" cy="1017179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603886-A5F7-7143-A4D6-57BB7BC95C2D}"/>
                </a:ext>
              </a:extLst>
            </p:cNvPr>
            <p:cNvSpPr txBox="1"/>
            <p:nvPr/>
          </p:nvSpPr>
          <p:spPr>
            <a:xfrm>
              <a:off x="123348" y="3931119"/>
              <a:ext cx="7144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Sept 30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1C036A-C16D-6742-A66B-42503AC44F18}"/>
                </a:ext>
              </a:extLst>
            </p:cNvPr>
            <p:cNvGrpSpPr/>
            <p:nvPr/>
          </p:nvGrpSpPr>
          <p:grpSpPr>
            <a:xfrm>
              <a:off x="280112" y="4235313"/>
              <a:ext cx="374904" cy="712985"/>
              <a:chOff x="280112" y="4235313"/>
              <a:chExt cx="374904" cy="71298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21D8D95-5D10-8947-97C2-84997DF63E1C}"/>
                  </a:ext>
                </a:extLst>
              </p:cNvPr>
              <p:cNvSpPr/>
              <p:nvPr/>
            </p:nvSpPr>
            <p:spPr>
              <a:xfrm>
                <a:off x="298400" y="4629322"/>
                <a:ext cx="338328" cy="3189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275F269-E3BF-F647-AE9C-B8703C5BDAD7}"/>
                  </a:ext>
                </a:extLst>
              </p:cNvPr>
              <p:cNvGrpSpPr/>
              <p:nvPr/>
            </p:nvGrpSpPr>
            <p:grpSpPr>
              <a:xfrm>
                <a:off x="280112" y="4235313"/>
                <a:ext cx="374904" cy="318976"/>
                <a:chOff x="4396992" y="4624285"/>
                <a:chExt cx="374904" cy="318976"/>
              </a:xfrm>
            </p:grpSpPr>
            <p:sp>
              <p:nvSpPr>
                <p:cNvPr id="124" name="Frame 123">
                  <a:extLst>
                    <a:ext uri="{FF2B5EF4-FFF2-40B4-BE49-F238E27FC236}">
                      <a16:creationId xmlns:a16="http://schemas.microsoft.com/office/drawing/2014/main" id="{D79567FF-EAA2-284D-A381-74F8FC269EF2}"/>
                    </a:ext>
                  </a:extLst>
                </p:cNvPr>
                <p:cNvSpPr/>
                <p:nvPr/>
              </p:nvSpPr>
              <p:spPr>
                <a:xfrm>
                  <a:off x="4409908" y="4624285"/>
                  <a:ext cx="340237" cy="318976"/>
                </a:xfrm>
                <a:prstGeom prst="fram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47EF4E5E-C6B8-A744-885C-53C3B08D56BA}"/>
                    </a:ext>
                  </a:extLst>
                </p:cNvPr>
                <p:cNvSpPr txBox="1"/>
                <p:nvPr/>
              </p:nvSpPr>
              <p:spPr>
                <a:xfrm>
                  <a:off x="4396992" y="4633732"/>
                  <a:ext cx="374904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30</a:t>
                  </a:r>
                </a:p>
              </p:txBody>
            </p:sp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E99856F-F788-924B-8921-F190A26E9FF9}"/>
              </a:ext>
            </a:extLst>
          </p:cNvPr>
          <p:cNvGrpSpPr/>
          <p:nvPr/>
        </p:nvGrpSpPr>
        <p:grpSpPr>
          <a:xfrm>
            <a:off x="6305202" y="3931119"/>
            <a:ext cx="646331" cy="1017179"/>
            <a:chOff x="6092542" y="3931119"/>
            <a:chExt cx="646331" cy="101717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8F9E3A-600D-194E-80F6-E624AC90D5A9}"/>
                </a:ext>
              </a:extLst>
            </p:cNvPr>
            <p:cNvSpPr/>
            <p:nvPr/>
          </p:nvSpPr>
          <p:spPr>
            <a:xfrm>
              <a:off x="6246543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92C833A-C5DB-9E42-9DA7-0A04791A4778}"/>
                </a:ext>
              </a:extLst>
            </p:cNvPr>
            <p:cNvSpPr txBox="1"/>
            <p:nvPr/>
          </p:nvSpPr>
          <p:spPr>
            <a:xfrm>
              <a:off x="6092542" y="3931119"/>
              <a:ext cx="6463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Oct 16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755109A-A5FE-8C41-A1FE-0D9472964C3D}"/>
                </a:ext>
              </a:extLst>
            </p:cNvPr>
            <p:cNvGrpSpPr/>
            <p:nvPr/>
          </p:nvGrpSpPr>
          <p:grpSpPr>
            <a:xfrm>
              <a:off x="6228596" y="4235313"/>
              <a:ext cx="374222" cy="318976"/>
              <a:chOff x="5882023" y="4624285"/>
              <a:chExt cx="374222" cy="318976"/>
            </a:xfrm>
          </p:grpSpPr>
          <p:sp>
            <p:nvSpPr>
              <p:cNvPr id="127" name="Frame 126">
                <a:extLst>
                  <a:ext uri="{FF2B5EF4-FFF2-40B4-BE49-F238E27FC236}">
                    <a16:creationId xmlns:a16="http://schemas.microsoft.com/office/drawing/2014/main" id="{726F3C62-6917-E841-A99E-72DA2F35B42F}"/>
                  </a:ext>
                </a:extLst>
              </p:cNvPr>
              <p:cNvSpPr/>
              <p:nvPr/>
            </p:nvSpPr>
            <p:spPr>
              <a:xfrm>
                <a:off x="5905932" y="4624285"/>
                <a:ext cx="340237" cy="318976"/>
              </a:xfrm>
              <a:prstGeom prst="fram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2FBC483-32E2-664D-877B-4D6D03A45715}"/>
                  </a:ext>
                </a:extLst>
              </p:cNvPr>
              <p:cNvSpPr txBox="1"/>
              <p:nvPr/>
            </p:nvSpPr>
            <p:spPr>
              <a:xfrm>
                <a:off x="5882023" y="4632897"/>
                <a:ext cx="374222" cy="301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16</a:t>
                </a:r>
              </a:p>
            </p:txBody>
          </p: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430BDE-D457-0048-A992-DEEE51A1ADF6}"/>
              </a:ext>
            </a:extLst>
          </p:cNvPr>
          <p:cNvGrpSpPr/>
          <p:nvPr/>
        </p:nvGrpSpPr>
        <p:grpSpPr>
          <a:xfrm>
            <a:off x="7581286" y="4235313"/>
            <a:ext cx="340237" cy="712985"/>
            <a:chOff x="7411158" y="4235313"/>
            <a:chExt cx="340237" cy="712985"/>
          </a:xfrm>
        </p:grpSpPr>
        <p:sp>
          <p:nvSpPr>
            <p:cNvPr id="43" name="Frame 42">
              <a:extLst>
                <a:ext uri="{FF2B5EF4-FFF2-40B4-BE49-F238E27FC236}">
                  <a16:creationId xmlns:a16="http://schemas.microsoft.com/office/drawing/2014/main" id="{9A23CCC7-F262-A540-A4A5-F02E4D5E9BE0}"/>
                </a:ext>
              </a:extLst>
            </p:cNvPr>
            <p:cNvSpPr/>
            <p:nvPr/>
          </p:nvSpPr>
          <p:spPr>
            <a:xfrm>
              <a:off x="741115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7" name="Frame 86">
              <a:extLst>
                <a:ext uri="{FF2B5EF4-FFF2-40B4-BE49-F238E27FC236}">
                  <a16:creationId xmlns:a16="http://schemas.microsoft.com/office/drawing/2014/main" id="{DFB95C96-CDD7-D94B-AC06-F9B9B621587F}"/>
                </a:ext>
              </a:extLst>
            </p:cNvPr>
            <p:cNvSpPr/>
            <p:nvPr/>
          </p:nvSpPr>
          <p:spPr>
            <a:xfrm>
              <a:off x="741115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63F8C7B-D964-4346-BD0A-766C69520A15}"/>
                </a:ext>
              </a:extLst>
            </p:cNvPr>
            <p:cNvSpPr/>
            <p:nvPr/>
          </p:nvSpPr>
          <p:spPr>
            <a:xfrm>
              <a:off x="7412112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2898816-3460-9A41-B833-5B88935B31E4}"/>
              </a:ext>
            </a:extLst>
          </p:cNvPr>
          <p:cNvGrpSpPr/>
          <p:nvPr/>
        </p:nvGrpSpPr>
        <p:grpSpPr>
          <a:xfrm>
            <a:off x="7958392" y="4235313"/>
            <a:ext cx="340237" cy="712985"/>
            <a:chOff x="7788264" y="4235313"/>
            <a:chExt cx="340237" cy="712985"/>
          </a:xfrm>
        </p:grpSpPr>
        <p:sp>
          <p:nvSpPr>
            <p:cNvPr id="44" name="Frame 43">
              <a:extLst>
                <a:ext uri="{FF2B5EF4-FFF2-40B4-BE49-F238E27FC236}">
                  <a16:creationId xmlns:a16="http://schemas.microsoft.com/office/drawing/2014/main" id="{B3153F15-ACB2-6341-A022-5B37BB33ECB8}"/>
                </a:ext>
              </a:extLst>
            </p:cNvPr>
            <p:cNvSpPr/>
            <p:nvPr/>
          </p:nvSpPr>
          <p:spPr>
            <a:xfrm>
              <a:off x="7788264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8" name="Frame 87">
              <a:extLst>
                <a:ext uri="{FF2B5EF4-FFF2-40B4-BE49-F238E27FC236}">
                  <a16:creationId xmlns:a16="http://schemas.microsoft.com/office/drawing/2014/main" id="{B32FA1E5-4BE6-AE4F-BB3D-F28922E26FF3}"/>
                </a:ext>
              </a:extLst>
            </p:cNvPr>
            <p:cNvSpPr/>
            <p:nvPr/>
          </p:nvSpPr>
          <p:spPr>
            <a:xfrm>
              <a:off x="7788264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DE16192-C161-FD47-9570-EE829048AD88}"/>
                </a:ext>
              </a:extLst>
            </p:cNvPr>
            <p:cNvSpPr/>
            <p:nvPr/>
          </p:nvSpPr>
          <p:spPr>
            <a:xfrm>
              <a:off x="7789218" y="4235313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EDD837-4872-9249-9401-C0307278690E}"/>
              </a:ext>
            </a:extLst>
          </p:cNvPr>
          <p:cNvGrpSpPr/>
          <p:nvPr/>
        </p:nvGrpSpPr>
        <p:grpSpPr>
          <a:xfrm>
            <a:off x="8721675" y="4235313"/>
            <a:ext cx="340237" cy="712985"/>
            <a:chOff x="8551547" y="4235313"/>
            <a:chExt cx="340237" cy="712985"/>
          </a:xfrm>
        </p:grpSpPr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EBCFE827-55B0-ED4E-80C9-5EC290234068}"/>
                </a:ext>
              </a:extLst>
            </p:cNvPr>
            <p:cNvSpPr/>
            <p:nvPr/>
          </p:nvSpPr>
          <p:spPr>
            <a:xfrm>
              <a:off x="8551547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0" name="Frame 89">
              <a:extLst>
                <a:ext uri="{FF2B5EF4-FFF2-40B4-BE49-F238E27FC236}">
                  <a16:creationId xmlns:a16="http://schemas.microsoft.com/office/drawing/2014/main" id="{613425A4-343B-3F4F-A772-DD23995D2CC0}"/>
                </a:ext>
              </a:extLst>
            </p:cNvPr>
            <p:cNvSpPr/>
            <p:nvPr/>
          </p:nvSpPr>
          <p:spPr>
            <a:xfrm>
              <a:off x="8551547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4C9B0B9D-CA27-A845-A9DD-125ECB074F56}"/>
                </a:ext>
              </a:extLst>
            </p:cNvPr>
            <p:cNvSpPr/>
            <p:nvPr/>
          </p:nvSpPr>
          <p:spPr>
            <a:xfrm>
              <a:off x="8552501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0ADF55-FFAB-3A40-B751-E73E48CF8F6C}"/>
              </a:ext>
            </a:extLst>
          </p:cNvPr>
          <p:cNvGrpSpPr/>
          <p:nvPr/>
        </p:nvGrpSpPr>
        <p:grpSpPr>
          <a:xfrm>
            <a:off x="6833806" y="4235313"/>
            <a:ext cx="340237" cy="712985"/>
            <a:chOff x="6663678" y="4235313"/>
            <a:chExt cx="340237" cy="712985"/>
          </a:xfrm>
        </p:grpSpPr>
        <p:sp>
          <p:nvSpPr>
            <p:cNvPr id="41" name="Frame 40">
              <a:extLst>
                <a:ext uri="{FF2B5EF4-FFF2-40B4-BE49-F238E27FC236}">
                  <a16:creationId xmlns:a16="http://schemas.microsoft.com/office/drawing/2014/main" id="{EC4C6D70-897B-074A-9ECF-97A94673B4D5}"/>
                </a:ext>
              </a:extLst>
            </p:cNvPr>
            <p:cNvSpPr/>
            <p:nvPr/>
          </p:nvSpPr>
          <p:spPr>
            <a:xfrm>
              <a:off x="6663678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05F2EE16-B924-D240-B039-E097DB204308}"/>
                </a:ext>
              </a:extLst>
            </p:cNvPr>
            <p:cNvSpPr/>
            <p:nvPr/>
          </p:nvSpPr>
          <p:spPr>
            <a:xfrm>
              <a:off x="6663678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8AAAACCB-8581-204E-8B33-D4F828F3ACB4}"/>
                </a:ext>
              </a:extLst>
            </p:cNvPr>
            <p:cNvSpPr/>
            <p:nvPr/>
          </p:nvSpPr>
          <p:spPr>
            <a:xfrm>
              <a:off x="6664632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9E75AC-DDD7-4B43-9AD3-57BE4D3AA68C}"/>
              </a:ext>
            </a:extLst>
          </p:cNvPr>
          <p:cNvGrpSpPr/>
          <p:nvPr/>
        </p:nvGrpSpPr>
        <p:grpSpPr>
          <a:xfrm>
            <a:off x="1215751" y="4235313"/>
            <a:ext cx="340237" cy="712985"/>
            <a:chOff x="1045623" y="4235313"/>
            <a:chExt cx="340237" cy="712985"/>
          </a:xfrm>
        </p:grpSpPr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98A76E2E-B006-0D41-BD80-7F6712FD92D1}"/>
                </a:ext>
              </a:extLst>
            </p:cNvPr>
            <p:cNvSpPr/>
            <p:nvPr/>
          </p:nvSpPr>
          <p:spPr>
            <a:xfrm>
              <a:off x="1045623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1" name="Frame 70">
              <a:extLst>
                <a:ext uri="{FF2B5EF4-FFF2-40B4-BE49-F238E27FC236}">
                  <a16:creationId xmlns:a16="http://schemas.microsoft.com/office/drawing/2014/main" id="{8FDCC33E-5D4B-E542-AB28-FAE63A433E1B}"/>
                </a:ext>
              </a:extLst>
            </p:cNvPr>
            <p:cNvSpPr/>
            <p:nvPr/>
          </p:nvSpPr>
          <p:spPr>
            <a:xfrm>
              <a:off x="1045623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28E387D-0C8E-7E47-8CB8-907ED25124B3}"/>
                </a:ext>
              </a:extLst>
            </p:cNvPr>
            <p:cNvSpPr/>
            <p:nvPr/>
          </p:nvSpPr>
          <p:spPr>
            <a:xfrm>
              <a:off x="1046577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830BF25B-DC43-E443-8CB9-54E3779ED634}"/>
              </a:ext>
            </a:extLst>
          </p:cNvPr>
          <p:cNvGrpSpPr/>
          <p:nvPr/>
        </p:nvGrpSpPr>
        <p:grpSpPr>
          <a:xfrm>
            <a:off x="7208773" y="4235313"/>
            <a:ext cx="340237" cy="712985"/>
            <a:chOff x="7038645" y="4235313"/>
            <a:chExt cx="340237" cy="712985"/>
          </a:xfrm>
        </p:grpSpPr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1225DBFD-A3E3-704B-8BAC-ABE560CC594E}"/>
                </a:ext>
              </a:extLst>
            </p:cNvPr>
            <p:cNvSpPr/>
            <p:nvPr/>
          </p:nvSpPr>
          <p:spPr>
            <a:xfrm>
              <a:off x="7038645" y="4629322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BD8BA683-85C9-6A41-88FC-183FB9B993E3}"/>
                </a:ext>
              </a:extLst>
            </p:cNvPr>
            <p:cNvSpPr/>
            <p:nvPr/>
          </p:nvSpPr>
          <p:spPr>
            <a:xfrm>
              <a:off x="7038645" y="4235313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B7652AD4-4CB8-7342-A8A1-21FCCCAB88CA}"/>
                </a:ext>
              </a:extLst>
            </p:cNvPr>
            <p:cNvSpPr/>
            <p:nvPr/>
          </p:nvSpPr>
          <p:spPr>
            <a:xfrm>
              <a:off x="7039599" y="4629322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269E570D-1378-0044-B5CB-D2D3431AC879}"/>
              </a:ext>
            </a:extLst>
          </p:cNvPr>
          <p:cNvSpPr txBox="1"/>
          <p:nvPr/>
        </p:nvSpPr>
        <p:spPr>
          <a:xfrm>
            <a:off x="-22020" y="4282291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/>
            <a:r>
              <a:rPr lang="en-US" sz="1100" dirty="0"/>
              <a:t>S-NPP</a:t>
            </a:r>
          </a:p>
          <a:p>
            <a:endParaRPr lang="en-US" sz="1100" dirty="0"/>
          </a:p>
          <a:p>
            <a:r>
              <a:rPr lang="en-US" sz="800" dirty="0"/>
              <a:t>NOAA</a:t>
            </a:r>
            <a:r>
              <a:rPr lang="en-US" sz="1100" dirty="0"/>
              <a:t>20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5F4A0417-5802-4C4D-9054-0659C90A0796}"/>
              </a:ext>
            </a:extLst>
          </p:cNvPr>
          <p:cNvCxnSpPr>
            <a:cxnSpLocks/>
          </p:cNvCxnSpPr>
          <p:nvPr/>
        </p:nvCxnSpPr>
        <p:spPr>
          <a:xfrm>
            <a:off x="1747473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2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2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828555"/>
            <a:ext cx="8520600" cy="14893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Providing </a:t>
            </a:r>
            <a:r>
              <a:rPr lang="en-US" sz="4000" b="1" i="1" dirty="0">
                <a:solidFill>
                  <a:schemeClr val="bg1"/>
                </a:solidFill>
              </a:rPr>
              <a:t>Faster</a:t>
            </a:r>
            <a:r>
              <a:rPr lang="en-US" sz="4000" dirty="0">
                <a:solidFill>
                  <a:schemeClr val="bg1"/>
                </a:solidFill>
              </a:rPr>
              <a:t> Satellite-derived Input Maps for Mudslide Forecasters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98652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>
                <a:solidFill>
                  <a:schemeClr val="lt2"/>
                </a:solidFill>
              </a:rPr>
              <a:t>Sam Batzli, Dave Parker, Russ Dengel, Nick Bearson </a:t>
            </a:r>
            <a:br>
              <a:rPr lang="en">
                <a:solidFill>
                  <a:schemeClr val="lt2"/>
                </a:solidFill>
              </a:rPr>
            </a:br>
            <a:r>
              <a:rPr lang="en" sz="1200" i="1">
                <a:solidFill>
                  <a:schemeClr val="lt2"/>
                </a:solidFill>
              </a:rPr>
              <a:t>Space Science &amp; Engineering Center, University of Wisconsin-Madison</a:t>
            </a:r>
            <a:endParaRPr sz="1200" i="1">
              <a:solidFill>
                <a:schemeClr val="lt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575" y="4153939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825" y="4168238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775" y="4220626"/>
            <a:ext cx="76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710800" y="3727088"/>
            <a:ext cx="1777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Ivan Csiszar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NOAA/NESDIS – STAR</a:t>
            </a:r>
            <a:endParaRPr sz="1800"/>
          </a:p>
        </p:txBody>
      </p:sp>
      <p:sp>
        <p:nvSpPr>
          <p:cNvPr id="61" name="Google Shape;61;p13"/>
          <p:cNvSpPr txBox="1"/>
          <p:nvPr/>
        </p:nvSpPr>
        <p:spPr>
          <a:xfrm>
            <a:off x="5476775" y="3721538"/>
            <a:ext cx="19329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Katherine Rowden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2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NOAA/NWS – Spokane WFO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7970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9F31E-C7D1-5848-B2F2-484E9354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The Situation – Debris Flows after Fires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C6EA3-8C5F-F241-959A-E47BB85FF3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734" y="947383"/>
            <a:ext cx="6956533" cy="2224361"/>
          </a:xfrm>
          <a:prstGeom prst="rect">
            <a:avLst/>
          </a:prstGeom>
          <a:ln w="76200" cap="rnd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0E5B4-58F6-5643-8134-A57884125688}"/>
              </a:ext>
            </a:extLst>
          </p:cNvPr>
          <p:cNvSpPr txBox="1"/>
          <p:nvPr/>
        </p:nvSpPr>
        <p:spPr>
          <a:xfrm>
            <a:off x="987927" y="3195158"/>
            <a:ext cx="7102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 of graphic: “How the harrowing Thomas Fire planted the seed for California's deadly mudslides” Washington Post, By Angela Fritz January 10,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5D1AC-6B07-4745-B47D-DE2DD34000D7}"/>
              </a:ext>
            </a:extLst>
          </p:cNvPr>
          <p:cNvSpPr txBox="1"/>
          <p:nvPr/>
        </p:nvSpPr>
        <p:spPr>
          <a:xfrm>
            <a:off x="933064" y="3567674"/>
            <a:ext cx="727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Healthy soil and vegetation absorbs rain and stabilizes slopes. </a:t>
            </a:r>
          </a:p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Fire destroys this stability. </a:t>
            </a:r>
          </a:p>
          <a:p>
            <a:pPr marL="288925" indent="-288925">
              <a:buAutoNum type="arabicParenR"/>
            </a:pPr>
            <a:r>
              <a:rPr lang="en-US" sz="1800" dirty="0">
                <a:cs typeface="Times New Roman" panose="02020603050405020304" pitchFamily="18" charset="0"/>
              </a:rPr>
              <a:t>Risk of mudslides increases after fires.</a:t>
            </a:r>
          </a:p>
        </p:txBody>
      </p:sp>
      <p:pic>
        <p:nvPicPr>
          <p:cNvPr id="8" name="Google Shape;57;p13">
            <a:extLst>
              <a:ext uri="{FF2B5EF4-FFF2-40B4-BE49-F238E27FC236}">
                <a16:creationId xmlns:a16="http://schemas.microsoft.com/office/drawing/2014/main" id="{87938DE6-495A-A741-BDC1-DE0B50FC94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575" y="4419764"/>
            <a:ext cx="7048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7B1E1161-6869-3D44-B805-7298801BE8C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825" y="4434063"/>
            <a:ext cx="9144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;p13">
            <a:extLst>
              <a:ext uri="{FF2B5EF4-FFF2-40B4-BE49-F238E27FC236}">
                <a16:creationId xmlns:a16="http://schemas.microsoft.com/office/drawing/2014/main" id="{C9896E70-26FB-7243-8993-E0C79AF67C7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4775" y="4486451"/>
            <a:ext cx="76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52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DE616-EDCB-674C-9127-D82E429FF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9F31E-C7D1-5848-B2F2-484E9354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25400" dist="50800" dir="2700000" algn="tl" rotWithShape="0">
                    <a:prstClr val="black">
                      <a:alpha val="90000"/>
                    </a:prstClr>
                  </a:outerShdw>
                </a:effectLst>
              </a:rPr>
              <a:t>The Situation – Debris Flows After Fires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0E5B4-58F6-5643-8134-A57884125688}"/>
              </a:ext>
            </a:extLst>
          </p:cNvPr>
          <p:cNvSpPr txBox="1"/>
          <p:nvPr/>
        </p:nvSpPr>
        <p:spPr>
          <a:xfrm>
            <a:off x="542262" y="4743390"/>
            <a:ext cx="827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Montecito, CA, January 7, 2018.  Source: “Your Questions About The California Mudslides, Answered.”  </a:t>
            </a:r>
            <a:r>
              <a:rPr lang="en-US" sz="1000" dirty="0" err="1">
                <a:solidFill>
                  <a:schemeClr val="bg1"/>
                </a:solidFill>
              </a:rPr>
              <a:t>Huffingtonpost.com</a:t>
            </a:r>
            <a:r>
              <a:rPr lang="en-US" sz="1000" dirty="0">
                <a:solidFill>
                  <a:schemeClr val="bg1"/>
                </a:solidFill>
              </a:rPr>
              <a:t>, By Lydia O’Connor January 11, 2018 08:37 pm ET Updated Nov 26, 2018.</a:t>
            </a:r>
          </a:p>
        </p:txBody>
      </p:sp>
    </p:spTree>
    <p:extLst>
      <p:ext uri="{BB962C8B-B14F-4D97-AF65-F5344CB8AC3E}">
        <p14:creationId xmlns:p14="http://schemas.microsoft.com/office/powerpoint/2010/main" val="2839453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63CA1-B17C-AC48-9943-58F3AE86DA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501" y="832734"/>
            <a:ext cx="6050997" cy="3659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450BA-A69E-4941-9CFE-BA6DF27FC2A4}"/>
              </a:ext>
            </a:extLst>
          </p:cNvPr>
          <p:cNvSpPr txBox="1"/>
          <p:nvPr/>
        </p:nvSpPr>
        <p:spPr>
          <a:xfrm>
            <a:off x="6055786" y="1759437"/>
            <a:ext cx="858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Burn Scar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11FC270D-BEE2-4A44-9EB6-4800981EA8B5}"/>
              </a:ext>
            </a:extLst>
          </p:cNvPr>
          <p:cNvSpPr/>
          <p:nvPr/>
        </p:nvSpPr>
        <p:spPr>
          <a:xfrm rot="18013424">
            <a:off x="4340124" y="3766226"/>
            <a:ext cx="304800" cy="458995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290FF-4AE6-9F46-8440-E678AE20C674}"/>
              </a:ext>
            </a:extLst>
          </p:cNvPr>
          <p:cNvSpPr txBox="1"/>
          <p:nvPr/>
        </p:nvSpPr>
        <p:spPr>
          <a:xfrm>
            <a:off x="1546500" y="4481888"/>
            <a:ext cx="6151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Example evacuation order map from 5 March 2019.  Source: County of Santa Barbara, Emergency Operation Center and Santa Barbara County Sheriff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</p:spTree>
    <p:extLst>
      <p:ext uri="{BB962C8B-B14F-4D97-AF65-F5344CB8AC3E}">
        <p14:creationId xmlns:p14="http://schemas.microsoft.com/office/powerpoint/2010/main" val="11498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2AB1B41-4890-7D40-9FE3-7EE3ED2A2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8023" y="1057846"/>
            <a:ext cx="4987955" cy="321310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7A58B5-0AC9-6443-88EA-EBFCE5D485FE}"/>
              </a:ext>
            </a:extLst>
          </p:cNvPr>
          <p:cNvSpPr txBox="1"/>
          <p:nvPr/>
        </p:nvSpPr>
        <p:spPr>
          <a:xfrm>
            <a:off x="2078023" y="4289686"/>
            <a:ext cx="498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National Weather Service – Weather Forecast Office.  24/7 Forecast and Warning Operations.  Source: Katherine Rowden</a:t>
            </a:r>
          </a:p>
        </p:txBody>
      </p:sp>
    </p:spTree>
    <p:extLst>
      <p:ext uri="{BB962C8B-B14F-4D97-AF65-F5344CB8AC3E}">
        <p14:creationId xmlns:p14="http://schemas.microsoft.com/office/powerpoint/2010/main" val="126341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Concern – Hazard Warnings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C662CE7-3E06-884F-8BE2-B30AACC1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0034" y="849488"/>
            <a:ext cx="5223933" cy="391795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F0724D-6C59-AF4D-82DA-502D01F405D2}"/>
              </a:ext>
            </a:extLst>
          </p:cNvPr>
          <p:cNvSpPr txBox="1"/>
          <p:nvPr/>
        </p:nvSpPr>
        <p:spPr>
          <a:xfrm>
            <a:off x="1960033" y="4715814"/>
            <a:ext cx="522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Cal EOC (California Emergency Operations Center). Source: Katherine Rowden</a:t>
            </a:r>
          </a:p>
        </p:txBody>
      </p:sp>
    </p:spTree>
    <p:extLst>
      <p:ext uri="{BB962C8B-B14F-4D97-AF65-F5344CB8AC3E}">
        <p14:creationId xmlns:p14="http://schemas.microsoft.com/office/powerpoint/2010/main" val="370214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6AC01-B536-6942-BCE3-D4B9D045677D}"/>
              </a:ext>
            </a:extLst>
          </p:cNvPr>
          <p:cNvSpPr txBox="1"/>
          <p:nvPr/>
        </p:nvSpPr>
        <p:spPr>
          <a:xfrm>
            <a:off x="3959124" y="40649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Evacuation Orders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Current Workflow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8AF9D-2241-7E48-85B3-3F5C7F752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42" y="293615"/>
            <a:ext cx="2173761" cy="122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B296A-9C30-9C4E-A558-39368E14A2CB}"/>
              </a:ext>
            </a:extLst>
          </p:cNvPr>
          <p:cNvSpPr txBox="1"/>
          <p:nvPr/>
        </p:nvSpPr>
        <p:spPr>
          <a:xfrm>
            <a:off x="1372375" y="1003614"/>
            <a:ext cx="856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8A494-7013-CE47-ACB6-230A3BDEB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0196">
            <a:off x="257014" y="2450896"/>
            <a:ext cx="2251419" cy="1500697"/>
          </a:xfrm>
          <a:prstGeom prst="rect">
            <a:avLst/>
          </a:prstGeom>
          <a:scene3d>
            <a:camera prst="isometricBottomDown">
              <a:rot lat="2400000" lon="18600000" rev="17400000"/>
            </a:camera>
            <a:lightRig rig="threePt" dir="t"/>
          </a:scene3d>
          <a:sp3d z="-44450" extrusionH="63500">
            <a:bevelT w="57150" h="44450"/>
            <a:bevelB w="127000" h="1270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98DD9-2B21-5B4E-B8B6-F5E1CC57751F}"/>
              </a:ext>
            </a:extLst>
          </p:cNvPr>
          <p:cNvCxnSpPr>
            <a:cxnSpLocks/>
          </p:cNvCxnSpPr>
          <p:nvPr/>
        </p:nvCxnSpPr>
        <p:spPr>
          <a:xfrm>
            <a:off x="839967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3A0942-F609-3445-8597-8E988AF69986}"/>
              </a:ext>
            </a:extLst>
          </p:cNvPr>
          <p:cNvSpPr txBox="1"/>
          <p:nvPr/>
        </p:nvSpPr>
        <p:spPr>
          <a:xfrm>
            <a:off x="141076" y="1871927"/>
            <a:ext cx="8861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Fire   </a:t>
            </a:r>
            <a:r>
              <a:rPr lang="en-US" dirty="0">
                <a:sym typeface="Wingdings" pitchFamily="2" charset="2"/>
              </a:rPr>
              <a:t>   Burn Scar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Observation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Processing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BARC Map   </a:t>
            </a:r>
            <a:r>
              <a:rPr lang="en-US" dirty="0">
                <a:sym typeface="Wingdings" pitchFamily="2" charset="2"/>
              </a:rPr>
              <a:t>   GIS Model      Weather Forecast      Warning!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976580-AA5B-BE43-97B0-335F79DC48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875" y="2718139"/>
            <a:ext cx="2591113" cy="1602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DA2C0-EE3E-9B43-9E66-C4BF17DA4E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859" y="2561870"/>
            <a:ext cx="1495379" cy="1812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9C8B2-D208-804F-99D9-5AB48D65F6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68" y="377310"/>
            <a:ext cx="1393761" cy="122171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32F76665-966A-1E42-961A-DF2C0CE82D1E}"/>
              </a:ext>
            </a:extLst>
          </p:cNvPr>
          <p:cNvSpPr/>
          <p:nvPr/>
        </p:nvSpPr>
        <p:spPr>
          <a:xfrm>
            <a:off x="2562446" y="3439655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B6ACEF-583B-E542-A7FD-3727C4516ABA}"/>
              </a:ext>
            </a:extLst>
          </p:cNvPr>
          <p:cNvSpPr/>
          <p:nvPr/>
        </p:nvSpPr>
        <p:spPr>
          <a:xfrm>
            <a:off x="6224679" y="3408663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076AB-4B79-0842-991B-7C5A64925CA4}"/>
              </a:ext>
            </a:extLst>
          </p:cNvPr>
          <p:cNvCxnSpPr>
            <a:cxnSpLocks/>
          </p:cNvCxnSpPr>
          <p:nvPr/>
        </p:nvCxnSpPr>
        <p:spPr>
          <a:xfrm flipV="1">
            <a:off x="7935548" y="1673461"/>
            <a:ext cx="0" cy="78207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53CA2B7-0CB0-B94C-97BC-542FE22F16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511" y="4373963"/>
            <a:ext cx="607208" cy="6618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21D9E0-149C-5F49-87B4-08D16328CC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050" y="4491210"/>
            <a:ext cx="1158949" cy="4273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0AA185-C4E0-6B4F-8753-6D065AC40E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859" y="4274896"/>
            <a:ext cx="1531088" cy="7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D1CF30D-3B5D-2449-8A02-A942F307C6CF}"/>
              </a:ext>
            </a:extLst>
          </p:cNvPr>
          <p:cNvSpPr txBox="1">
            <a:spLocks/>
          </p:cNvSpPr>
          <p:nvPr/>
        </p:nvSpPr>
        <p:spPr>
          <a:xfrm>
            <a:off x="628650" y="9096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Problem: Latency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8AF9D-2241-7E48-85B3-3F5C7F752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42" y="293615"/>
            <a:ext cx="2173761" cy="1222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B296A-9C30-9C4E-A558-39368E14A2CB}"/>
              </a:ext>
            </a:extLst>
          </p:cNvPr>
          <p:cNvSpPr txBox="1"/>
          <p:nvPr/>
        </p:nvSpPr>
        <p:spPr>
          <a:xfrm>
            <a:off x="1372375" y="1003614"/>
            <a:ext cx="856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Landsat 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8A494-7013-CE47-ACB6-230A3BDEB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700196">
            <a:off x="257014" y="2450896"/>
            <a:ext cx="2251419" cy="1500697"/>
          </a:xfrm>
          <a:prstGeom prst="rect">
            <a:avLst/>
          </a:prstGeom>
          <a:scene3d>
            <a:camera prst="isometricBottomDown">
              <a:rot lat="2400000" lon="18600000" rev="17400000"/>
            </a:camera>
            <a:lightRig rig="threePt" dir="t"/>
          </a:scene3d>
          <a:sp3d z="-44450" extrusionH="63500">
            <a:bevelT w="57150" h="44450"/>
            <a:bevelB w="127000" h="1270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98DD9-2B21-5B4E-B8B6-F5E1CC57751F}"/>
              </a:ext>
            </a:extLst>
          </p:cNvPr>
          <p:cNvCxnSpPr>
            <a:cxnSpLocks/>
          </p:cNvCxnSpPr>
          <p:nvPr/>
        </p:nvCxnSpPr>
        <p:spPr>
          <a:xfrm>
            <a:off x="839967" y="1562985"/>
            <a:ext cx="0" cy="869046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3A0942-F609-3445-8597-8E988AF69986}"/>
              </a:ext>
            </a:extLst>
          </p:cNvPr>
          <p:cNvSpPr txBox="1"/>
          <p:nvPr/>
        </p:nvSpPr>
        <p:spPr>
          <a:xfrm>
            <a:off x="141076" y="1871927"/>
            <a:ext cx="8861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Fire   </a:t>
            </a:r>
            <a:r>
              <a:rPr lang="en-US" dirty="0">
                <a:sym typeface="Wingdings" pitchFamily="2" charset="2"/>
              </a:rPr>
              <a:t>   Burn Scar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Observation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Processing</a:t>
            </a:r>
            <a:r>
              <a:rPr lang="en-US" dirty="0">
                <a:sym typeface="Wingdings" pitchFamily="2" charset="2"/>
              </a:rPr>
              <a:t>   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BARC Map   </a:t>
            </a:r>
            <a:r>
              <a:rPr lang="en-US" dirty="0">
                <a:sym typeface="Wingdings" pitchFamily="2" charset="2"/>
              </a:rPr>
              <a:t>   GIS Model      Weather Forecast      Warning!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976580-AA5B-BE43-97B0-335F79DC48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875" y="2718139"/>
            <a:ext cx="2591113" cy="1602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DA2C0-EE3E-9B43-9E66-C4BF17DA4E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859" y="2561870"/>
            <a:ext cx="1495379" cy="1812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F9C8B2-D208-804F-99D9-5AB48D65F6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668" y="377310"/>
            <a:ext cx="1393761" cy="1221719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32F76665-966A-1E42-961A-DF2C0CE82D1E}"/>
              </a:ext>
            </a:extLst>
          </p:cNvPr>
          <p:cNvSpPr/>
          <p:nvPr/>
        </p:nvSpPr>
        <p:spPr>
          <a:xfrm>
            <a:off x="2562446" y="3439655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DB6ACEF-583B-E542-A7FD-3727C4516ABA}"/>
              </a:ext>
            </a:extLst>
          </p:cNvPr>
          <p:cNvSpPr/>
          <p:nvPr/>
        </p:nvSpPr>
        <p:spPr>
          <a:xfrm>
            <a:off x="6224679" y="3408663"/>
            <a:ext cx="552893" cy="229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5076AB-4B79-0842-991B-7C5A64925CA4}"/>
              </a:ext>
            </a:extLst>
          </p:cNvPr>
          <p:cNvCxnSpPr>
            <a:cxnSpLocks/>
          </p:cNvCxnSpPr>
          <p:nvPr/>
        </p:nvCxnSpPr>
        <p:spPr>
          <a:xfrm flipV="1">
            <a:off x="7935548" y="1673461"/>
            <a:ext cx="0" cy="782079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22DF13-1533-194E-ACBD-FCB45B132473}"/>
              </a:ext>
            </a:extLst>
          </p:cNvPr>
          <p:cNvSpPr txBox="1"/>
          <p:nvPr/>
        </p:nvSpPr>
        <p:spPr>
          <a:xfrm>
            <a:off x="3528640" y="926584"/>
            <a:ext cx="2235581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16-day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Repeat Cycle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185km Swath Width</a:t>
            </a: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BD9BD5AE-8E5A-F34F-B749-467BDD9117B5}"/>
              </a:ext>
            </a:extLst>
          </p:cNvPr>
          <p:cNvSpPr/>
          <p:nvPr/>
        </p:nvSpPr>
        <p:spPr>
          <a:xfrm>
            <a:off x="669848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98A76E2E-B006-0D41-BD80-7F6712FD92D1}"/>
              </a:ext>
            </a:extLst>
          </p:cNvPr>
          <p:cNvSpPr/>
          <p:nvPr/>
        </p:nvSpPr>
        <p:spPr>
          <a:xfrm>
            <a:off x="1043854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902F2E7F-761B-264D-9A8D-B911CD7F2D10}"/>
              </a:ext>
            </a:extLst>
          </p:cNvPr>
          <p:cNvSpPr/>
          <p:nvPr/>
        </p:nvSpPr>
        <p:spPr>
          <a:xfrm>
            <a:off x="1417860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B4F050B1-B995-6E41-AB54-C9DC37E17DC7}"/>
              </a:ext>
            </a:extLst>
          </p:cNvPr>
          <p:cNvSpPr/>
          <p:nvPr/>
        </p:nvSpPr>
        <p:spPr>
          <a:xfrm>
            <a:off x="1791866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D6E70E82-29D7-3949-BCE4-B4A9F94D9B38}"/>
              </a:ext>
            </a:extLst>
          </p:cNvPr>
          <p:cNvSpPr/>
          <p:nvPr/>
        </p:nvSpPr>
        <p:spPr>
          <a:xfrm>
            <a:off x="2165872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5B5C9B6F-382F-B940-BDE4-8E89E94D725F}"/>
              </a:ext>
            </a:extLst>
          </p:cNvPr>
          <p:cNvSpPr/>
          <p:nvPr/>
        </p:nvSpPr>
        <p:spPr>
          <a:xfrm>
            <a:off x="2539878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DFF04D34-E0D2-C14F-819B-EF0CD74CA02F}"/>
              </a:ext>
            </a:extLst>
          </p:cNvPr>
          <p:cNvSpPr/>
          <p:nvPr/>
        </p:nvSpPr>
        <p:spPr>
          <a:xfrm>
            <a:off x="2913884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89E6F413-CBF4-1445-B62A-D1AD0F819500}"/>
              </a:ext>
            </a:extLst>
          </p:cNvPr>
          <p:cNvSpPr/>
          <p:nvPr/>
        </p:nvSpPr>
        <p:spPr>
          <a:xfrm>
            <a:off x="3287890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AF0A19F0-B578-D746-B681-41C22A6014FF}"/>
              </a:ext>
            </a:extLst>
          </p:cNvPr>
          <p:cNvSpPr/>
          <p:nvPr/>
        </p:nvSpPr>
        <p:spPr>
          <a:xfrm>
            <a:off x="3661896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C05FB3-3C46-0147-AD11-7060D1D4DD47}"/>
              </a:ext>
            </a:extLst>
          </p:cNvPr>
          <p:cNvGrpSpPr/>
          <p:nvPr/>
        </p:nvGrpSpPr>
        <p:grpSpPr>
          <a:xfrm>
            <a:off x="119810" y="4320997"/>
            <a:ext cx="714491" cy="622264"/>
            <a:chOff x="119810" y="4320997"/>
            <a:chExt cx="714491" cy="6222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1D8D95-5D10-8947-97C2-84997DF63E1C}"/>
                </a:ext>
              </a:extLst>
            </p:cNvPr>
            <p:cNvSpPr/>
            <p:nvPr/>
          </p:nvSpPr>
          <p:spPr>
            <a:xfrm>
              <a:off x="303271" y="4624285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FB5EA9-42AC-6841-A091-B490CB7E470E}"/>
                </a:ext>
              </a:extLst>
            </p:cNvPr>
            <p:cNvSpPr txBox="1"/>
            <p:nvPr/>
          </p:nvSpPr>
          <p:spPr>
            <a:xfrm>
              <a:off x="119810" y="4320997"/>
              <a:ext cx="7144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Sept 30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6E1E011-8258-A341-99B0-7F15A926A60E}"/>
              </a:ext>
            </a:extLst>
          </p:cNvPr>
          <p:cNvGrpSpPr/>
          <p:nvPr/>
        </p:nvGrpSpPr>
        <p:grpSpPr>
          <a:xfrm>
            <a:off x="6089004" y="4320997"/>
            <a:ext cx="646331" cy="622264"/>
            <a:chOff x="6089004" y="4320997"/>
            <a:chExt cx="646331" cy="62226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8F9E3A-600D-194E-80F6-E624AC90D5A9}"/>
                </a:ext>
              </a:extLst>
            </p:cNvPr>
            <p:cNvSpPr/>
            <p:nvPr/>
          </p:nvSpPr>
          <p:spPr>
            <a:xfrm>
              <a:off x="6279938" y="4624285"/>
              <a:ext cx="338328" cy="3189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95A79-D7D6-B346-A4B1-F6B864C0CD45}"/>
                </a:ext>
              </a:extLst>
            </p:cNvPr>
            <p:cNvSpPr txBox="1"/>
            <p:nvPr/>
          </p:nvSpPr>
          <p:spPr>
            <a:xfrm>
              <a:off x="6089004" y="4320997"/>
              <a:ext cx="6463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Oct 16</a:t>
              </a:r>
            </a:p>
          </p:txBody>
        </p:sp>
      </p:grpSp>
      <p:sp>
        <p:nvSpPr>
          <p:cNvPr id="41" name="Frame 40">
            <a:extLst>
              <a:ext uri="{FF2B5EF4-FFF2-40B4-BE49-F238E27FC236}">
                <a16:creationId xmlns:a16="http://schemas.microsoft.com/office/drawing/2014/main" id="{EC4C6D70-897B-074A-9ECF-97A94673B4D5}"/>
              </a:ext>
            </a:extLst>
          </p:cNvPr>
          <p:cNvSpPr/>
          <p:nvPr/>
        </p:nvSpPr>
        <p:spPr>
          <a:xfrm>
            <a:off x="6661377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id="{1225DBFD-A3E3-704B-8BAC-ABE560CC594E}"/>
              </a:ext>
            </a:extLst>
          </p:cNvPr>
          <p:cNvSpPr/>
          <p:nvPr/>
        </p:nvSpPr>
        <p:spPr>
          <a:xfrm>
            <a:off x="7035383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Frame 42">
            <a:extLst>
              <a:ext uri="{FF2B5EF4-FFF2-40B4-BE49-F238E27FC236}">
                <a16:creationId xmlns:a16="http://schemas.microsoft.com/office/drawing/2014/main" id="{9A23CCC7-F262-A540-A4A5-F02E4D5E9BE0}"/>
              </a:ext>
            </a:extLst>
          </p:cNvPr>
          <p:cNvSpPr/>
          <p:nvPr/>
        </p:nvSpPr>
        <p:spPr>
          <a:xfrm>
            <a:off x="7409389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Frame 43">
            <a:extLst>
              <a:ext uri="{FF2B5EF4-FFF2-40B4-BE49-F238E27FC236}">
                <a16:creationId xmlns:a16="http://schemas.microsoft.com/office/drawing/2014/main" id="{B3153F15-ACB2-6341-A022-5B37BB33ECB8}"/>
              </a:ext>
            </a:extLst>
          </p:cNvPr>
          <p:cNvSpPr/>
          <p:nvPr/>
        </p:nvSpPr>
        <p:spPr>
          <a:xfrm>
            <a:off x="7783395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C8458572-FD5A-AC47-AAAB-2C910379D72C}"/>
              </a:ext>
            </a:extLst>
          </p:cNvPr>
          <p:cNvSpPr/>
          <p:nvPr/>
        </p:nvSpPr>
        <p:spPr>
          <a:xfrm>
            <a:off x="8171018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EBCFE827-55B0-ED4E-80C9-5EC290234068}"/>
              </a:ext>
            </a:extLst>
          </p:cNvPr>
          <p:cNvSpPr/>
          <p:nvPr/>
        </p:nvSpPr>
        <p:spPr>
          <a:xfrm>
            <a:off x="8545024" y="4624285"/>
            <a:ext cx="340237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7" name="Frame 46">
            <a:extLst>
              <a:ext uri="{FF2B5EF4-FFF2-40B4-BE49-F238E27FC236}">
                <a16:creationId xmlns:a16="http://schemas.microsoft.com/office/drawing/2014/main" id="{7AA32546-639D-C340-BD24-6DD8FB7C1394}"/>
              </a:ext>
            </a:extLst>
          </p:cNvPr>
          <p:cNvSpPr/>
          <p:nvPr/>
        </p:nvSpPr>
        <p:spPr>
          <a:xfrm>
            <a:off x="8919030" y="4624285"/>
            <a:ext cx="207683" cy="31897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3163608-8BE3-3D40-992B-E979653C6CB5}"/>
              </a:ext>
            </a:extLst>
          </p:cNvPr>
          <p:cNvGrpSpPr/>
          <p:nvPr/>
        </p:nvGrpSpPr>
        <p:grpSpPr>
          <a:xfrm>
            <a:off x="5514800" y="4624285"/>
            <a:ext cx="374904" cy="318976"/>
            <a:chOff x="5514800" y="4624285"/>
            <a:chExt cx="374904" cy="318976"/>
          </a:xfrm>
        </p:grpSpPr>
        <p:sp>
          <p:nvSpPr>
            <p:cNvPr id="36" name="Frame 35">
              <a:extLst>
                <a:ext uri="{FF2B5EF4-FFF2-40B4-BE49-F238E27FC236}">
                  <a16:creationId xmlns:a16="http://schemas.microsoft.com/office/drawing/2014/main" id="{68EA82ED-CD79-A34F-A380-2682EBA454F7}"/>
                </a:ext>
              </a:extLst>
            </p:cNvPr>
            <p:cNvSpPr/>
            <p:nvPr/>
          </p:nvSpPr>
          <p:spPr>
            <a:xfrm>
              <a:off x="5531926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B56FE12-0BF7-244F-99CF-523F5DF68493}"/>
                </a:ext>
              </a:extLst>
            </p:cNvPr>
            <p:cNvSpPr txBox="1"/>
            <p:nvPr/>
          </p:nvSpPr>
          <p:spPr>
            <a:xfrm>
              <a:off x="5514800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CF67BD-FF32-7042-8E56-3DC2D9E984E7}"/>
              </a:ext>
            </a:extLst>
          </p:cNvPr>
          <p:cNvGrpSpPr/>
          <p:nvPr/>
        </p:nvGrpSpPr>
        <p:grpSpPr>
          <a:xfrm>
            <a:off x="5882023" y="4624285"/>
            <a:ext cx="374222" cy="318976"/>
            <a:chOff x="5882023" y="4624285"/>
            <a:chExt cx="374222" cy="318976"/>
          </a:xfrm>
        </p:grpSpPr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AF5C1183-F3B6-084D-A2CB-70C7D35DBDA1}"/>
                </a:ext>
              </a:extLst>
            </p:cNvPr>
            <p:cNvSpPr/>
            <p:nvPr/>
          </p:nvSpPr>
          <p:spPr>
            <a:xfrm>
              <a:off x="5905932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52D205-4EE1-BE4D-AE73-82F9FE72C21D}"/>
                </a:ext>
              </a:extLst>
            </p:cNvPr>
            <p:cNvSpPr txBox="1"/>
            <p:nvPr/>
          </p:nvSpPr>
          <p:spPr>
            <a:xfrm>
              <a:off x="5882023" y="4632897"/>
              <a:ext cx="374222" cy="30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15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E0FAC4-109C-304F-AEED-CCA2AF330029}"/>
              </a:ext>
            </a:extLst>
          </p:cNvPr>
          <p:cNvGrpSpPr/>
          <p:nvPr/>
        </p:nvGrpSpPr>
        <p:grpSpPr>
          <a:xfrm>
            <a:off x="5129947" y="4624285"/>
            <a:ext cx="374904" cy="318976"/>
            <a:chOff x="5129947" y="4624285"/>
            <a:chExt cx="374904" cy="318976"/>
          </a:xfrm>
        </p:grpSpPr>
        <p:sp>
          <p:nvSpPr>
            <p:cNvPr id="35" name="Frame 34">
              <a:extLst>
                <a:ext uri="{FF2B5EF4-FFF2-40B4-BE49-F238E27FC236}">
                  <a16:creationId xmlns:a16="http://schemas.microsoft.com/office/drawing/2014/main" id="{9DA6A373-4396-8F46-A94F-F0196F17F09A}"/>
                </a:ext>
              </a:extLst>
            </p:cNvPr>
            <p:cNvSpPr/>
            <p:nvPr/>
          </p:nvSpPr>
          <p:spPr>
            <a:xfrm>
              <a:off x="5157920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09A1BB-7A55-C04B-A9D0-0D9F2B6EB142}"/>
                </a:ext>
              </a:extLst>
            </p:cNvPr>
            <p:cNvSpPr txBox="1"/>
            <p:nvPr/>
          </p:nvSpPr>
          <p:spPr>
            <a:xfrm>
              <a:off x="5129947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565042-28A9-D546-BE65-DB3C9782FA8A}"/>
              </a:ext>
            </a:extLst>
          </p:cNvPr>
          <p:cNvGrpSpPr/>
          <p:nvPr/>
        </p:nvGrpSpPr>
        <p:grpSpPr>
          <a:xfrm>
            <a:off x="4769071" y="4624285"/>
            <a:ext cx="374904" cy="318976"/>
            <a:chOff x="4769071" y="4624285"/>
            <a:chExt cx="374904" cy="318976"/>
          </a:xfrm>
        </p:grpSpPr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004379A9-39AA-6647-841A-F2CCC152E6B5}"/>
                </a:ext>
              </a:extLst>
            </p:cNvPr>
            <p:cNvSpPr/>
            <p:nvPr/>
          </p:nvSpPr>
          <p:spPr>
            <a:xfrm>
              <a:off x="4783914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1E2CF2-38FE-6347-974C-EFBDC9183FDB}"/>
                </a:ext>
              </a:extLst>
            </p:cNvPr>
            <p:cNvSpPr txBox="1"/>
            <p:nvPr/>
          </p:nvSpPr>
          <p:spPr>
            <a:xfrm>
              <a:off x="4769071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F280987-25CD-4340-A97E-59A4B58CAC32}"/>
              </a:ext>
            </a:extLst>
          </p:cNvPr>
          <p:cNvGrpSpPr/>
          <p:nvPr/>
        </p:nvGrpSpPr>
        <p:grpSpPr>
          <a:xfrm>
            <a:off x="4396992" y="4624285"/>
            <a:ext cx="374904" cy="318976"/>
            <a:chOff x="4396992" y="4624285"/>
            <a:chExt cx="374904" cy="318976"/>
          </a:xfrm>
        </p:grpSpPr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9361CC41-215F-BD49-A174-8C25C91F8BC4}"/>
                </a:ext>
              </a:extLst>
            </p:cNvPr>
            <p:cNvSpPr/>
            <p:nvPr/>
          </p:nvSpPr>
          <p:spPr>
            <a:xfrm>
              <a:off x="4409908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442683-516C-6447-98D3-E6EEABFEEE24}"/>
                </a:ext>
              </a:extLst>
            </p:cNvPr>
            <p:cNvSpPr txBox="1"/>
            <p:nvPr/>
          </p:nvSpPr>
          <p:spPr>
            <a:xfrm>
              <a:off x="4396992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5505A7-D59F-184F-9EB1-EB90D8D63DEA}"/>
              </a:ext>
            </a:extLst>
          </p:cNvPr>
          <p:cNvGrpSpPr/>
          <p:nvPr/>
        </p:nvGrpSpPr>
        <p:grpSpPr>
          <a:xfrm>
            <a:off x="4013449" y="4624285"/>
            <a:ext cx="374904" cy="318976"/>
            <a:chOff x="4013449" y="4624285"/>
            <a:chExt cx="374904" cy="318976"/>
          </a:xfrm>
        </p:grpSpPr>
        <p:sp>
          <p:nvSpPr>
            <p:cNvPr id="32" name="Frame 31">
              <a:extLst>
                <a:ext uri="{FF2B5EF4-FFF2-40B4-BE49-F238E27FC236}">
                  <a16:creationId xmlns:a16="http://schemas.microsoft.com/office/drawing/2014/main" id="{A578904A-64ED-3948-BCBA-65DB2BB2E86A}"/>
                </a:ext>
              </a:extLst>
            </p:cNvPr>
            <p:cNvSpPr/>
            <p:nvPr/>
          </p:nvSpPr>
          <p:spPr>
            <a:xfrm>
              <a:off x="4035902" y="4624285"/>
              <a:ext cx="340237" cy="31897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1DA2C1-BA35-F24A-A79C-068C296D2237}"/>
                </a:ext>
              </a:extLst>
            </p:cNvPr>
            <p:cNvSpPr txBox="1"/>
            <p:nvPr/>
          </p:nvSpPr>
          <p:spPr>
            <a:xfrm>
              <a:off x="4013449" y="4633732"/>
              <a:ext cx="37490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8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7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6445</TotalTime>
  <Words>686</Words>
  <Application>Microsoft Macintosh PowerPoint</Application>
  <PresentationFormat>On-screen Show (16:9)</PresentationFormat>
  <Paragraphs>167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Measuring Burn Scars with JPSS Satellites to Provide Preliminary Burn Intensity Estimates to NWS for Debris Flow Hazard Assessment </vt:lpstr>
      <vt:lpstr>Providing Faster Satellite-derived Input Maps for Mudslide Forecasters</vt:lpstr>
      <vt:lpstr>The Situation – Debris Flows after Fires</vt:lpstr>
      <vt:lpstr>The Situation – Debris Flows After Fires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Observation: OLI and VIIRS</vt:lpstr>
      <vt:lpstr>PowerPoint Presentation</vt:lpstr>
      <vt:lpstr>Observation: “Before” VIIRS NDVI</vt:lpstr>
      <vt:lpstr>Observation: “After” VIIRS NDVI</vt:lpstr>
      <vt:lpstr>Processing: Raster Math with NDVI</vt:lpstr>
      <vt:lpstr>Processing: Converting Raster to Vector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Batzli</dc:creator>
  <cp:lastModifiedBy>Sam Batzli</cp:lastModifiedBy>
  <cp:revision>47</cp:revision>
  <dcterms:created xsi:type="dcterms:W3CDTF">2019-09-29T19:19:00Z</dcterms:created>
  <dcterms:modified xsi:type="dcterms:W3CDTF">2019-10-04T06:44:45Z</dcterms:modified>
</cp:coreProperties>
</file>