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77" r:id="rId3"/>
    <p:sldId id="278" r:id="rId4"/>
    <p:sldId id="256" r:id="rId5"/>
    <p:sldId id="257" r:id="rId6"/>
    <p:sldId id="266" r:id="rId7"/>
    <p:sldId id="268" r:id="rId8"/>
    <p:sldId id="267" r:id="rId9"/>
    <p:sldId id="259" r:id="rId10"/>
    <p:sldId id="260" r:id="rId11"/>
    <p:sldId id="261" r:id="rId12"/>
    <p:sldId id="269" r:id="rId13"/>
    <p:sldId id="270" r:id="rId14"/>
    <p:sldId id="272" r:id="rId15"/>
    <p:sldId id="271" r:id="rId16"/>
    <p:sldId id="262" r:id="rId17"/>
    <p:sldId id="263" r:id="rId18"/>
    <p:sldId id="273" r:id="rId19"/>
    <p:sldId id="275" r:id="rId20"/>
    <p:sldId id="274"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71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24895-DB1B-455E-A9CF-5C47E17E9C40}" type="datetimeFigureOut">
              <a:rPr lang="en-US" smtClean="0"/>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A5B38-8918-4620-A7CC-B5795065D443}" type="slidenum">
              <a:rPr lang="en-US" smtClean="0"/>
              <a:t>‹#›</a:t>
            </a:fld>
            <a:endParaRPr lang="en-US"/>
          </a:p>
        </p:txBody>
      </p:sp>
    </p:spTree>
    <p:extLst>
      <p:ext uri="{BB962C8B-B14F-4D97-AF65-F5344CB8AC3E}">
        <p14:creationId xmlns:p14="http://schemas.microsoft.com/office/powerpoint/2010/main" val="396086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ＭＳ Ｐゴシック" pitchFamily="34" charset="-128"/>
              </a:defRPr>
            </a:lvl1pPr>
            <a:lvl2pPr marL="735892" indent="-283035" eaLnBrk="0" hangingPunct="0">
              <a:defRPr sz="2400">
                <a:solidFill>
                  <a:schemeClr val="tx1"/>
                </a:solidFill>
                <a:latin typeface="Times New Roman" pitchFamily="18" charset="0"/>
                <a:ea typeface="ＭＳ Ｐゴシック" pitchFamily="34" charset="-128"/>
              </a:defRPr>
            </a:lvl2pPr>
            <a:lvl3pPr marL="1132142" indent="-226428" eaLnBrk="0" hangingPunct="0">
              <a:defRPr sz="2400">
                <a:solidFill>
                  <a:schemeClr val="tx1"/>
                </a:solidFill>
                <a:latin typeface="Times New Roman" pitchFamily="18" charset="0"/>
                <a:ea typeface="ＭＳ Ｐゴシック" pitchFamily="34" charset="-128"/>
              </a:defRPr>
            </a:lvl3pPr>
            <a:lvl4pPr marL="1584998" indent="-226428" eaLnBrk="0" hangingPunct="0">
              <a:defRPr sz="2400">
                <a:solidFill>
                  <a:schemeClr val="tx1"/>
                </a:solidFill>
                <a:latin typeface="Times New Roman" pitchFamily="18" charset="0"/>
                <a:ea typeface="ＭＳ Ｐゴシック" pitchFamily="34" charset="-128"/>
              </a:defRPr>
            </a:lvl4pPr>
            <a:lvl5pPr marL="2037855" indent="-226428" eaLnBrk="0" hangingPunct="0">
              <a:defRPr sz="2400">
                <a:solidFill>
                  <a:schemeClr val="tx1"/>
                </a:solidFill>
                <a:latin typeface="Times New Roman" pitchFamily="18" charset="0"/>
                <a:ea typeface="ＭＳ Ｐゴシック" pitchFamily="34" charset="-128"/>
              </a:defRPr>
            </a:lvl5pPr>
            <a:lvl6pPr marL="2490711"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43568"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6425"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9281"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B38056D-BB99-4EE2-99A7-269BC354B643}" type="slidenum">
              <a:rPr lang="en-US" altLang="en-US" sz="1200"/>
              <a:pPr eaLnBrk="1" hangingPunct="1"/>
              <a:t>7</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ＭＳ Ｐゴシック" pitchFamily="34" charset="-128"/>
              </a:defRPr>
            </a:lvl1pPr>
            <a:lvl2pPr marL="735892" indent="-283035" eaLnBrk="0" hangingPunct="0">
              <a:defRPr sz="2400">
                <a:solidFill>
                  <a:schemeClr val="tx1"/>
                </a:solidFill>
                <a:latin typeface="Times New Roman" pitchFamily="18" charset="0"/>
                <a:ea typeface="ＭＳ Ｐゴシック" pitchFamily="34" charset="-128"/>
              </a:defRPr>
            </a:lvl2pPr>
            <a:lvl3pPr marL="1132142" indent="-226428" eaLnBrk="0" hangingPunct="0">
              <a:defRPr sz="2400">
                <a:solidFill>
                  <a:schemeClr val="tx1"/>
                </a:solidFill>
                <a:latin typeface="Times New Roman" pitchFamily="18" charset="0"/>
                <a:ea typeface="ＭＳ Ｐゴシック" pitchFamily="34" charset="-128"/>
              </a:defRPr>
            </a:lvl3pPr>
            <a:lvl4pPr marL="1584998" indent="-226428" eaLnBrk="0" hangingPunct="0">
              <a:defRPr sz="2400">
                <a:solidFill>
                  <a:schemeClr val="tx1"/>
                </a:solidFill>
                <a:latin typeface="Times New Roman" pitchFamily="18" charset="0"/>
                <a:ea typeface="ＭＳ Ｐゴシック" pitchFamily="34" charset="-128"/>
              </a:defRPr>
            </a:lvl4pPr>
            <a:lvl5pPr marL="2037855" indent="-226428" eaLnBrk="0" hangingPunct="0">
              <a:defRPr sz="2400">
                <a:solidFill>
                  <a:schemeClr val="tx1"/>
                </a:solidFill>
                <a:latin typeface="Times New Roman" pitchFamily="18" charset="0"/>
                <a:ea typeface="ＭＳ Ｐゴシック" pitchFamily="34" charset="-128"/>
              </a:defRPr>
            </a:lvl5pPr>
            <a:lvl6pPr marL="2490711"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43568"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96425"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49281" indent="-22642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0113484-553C-4A5C-95B3-8D7A5CE21C70}" type="slidenum">
              <a:rPr lang="en-US" altLang="en-US" sz="1200"/>
              <a:pPr eaLnBrk="1" hangingPunct="1"/>
              <a:t>21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Times New Roman" pitchFamily="-16" charset="0"/>
              </a:defRPr>
            </a:lvl1pPr>
            <a:lvl2pPr marL="735892" indent="-283035">
              <a:spcBef>
                <a:spcPct val="30000"/>
              </a:spcBef>
              <a:defRPr sz="1200">
                <a:solidFill>
                  <a:schemeClr val="tx1"/>
                </a:solidFill>
                <a:latin typeface="Times New Roman" pitchFamily="-16" charset="0"/>
              </a:defRPr>
            </a:lvl2pPr>
            <a:lvl3pPr marL="1132142" indent="-226428">
              <a:spcBef>
                <a:spcPct val="30000"/>
              </a:spcBef>
              <a:defRPr sz="1200">
                <a:solidFill>
                  <a:schemeClr val="tx1"/>
                </a:solidFill>
                <a:latin typeface="Times New Roman" pitchFamily="-16" charset="0"/>
              </a:defRPr>
            </a:lvl3pPr>
            <a:lvl4pPr marL="1584998" indent="-226428">
              <a:spcBef>
                <a:spcPct val="30000"/>
              </a:spcBef>
              <a:defRPr sz="1200">
                <a:solidFill>
                  <a:schemeClr val="tx1"/>
                </a:solidFill>
                <a:latin typeface="Times New Roman" pitchFamily="-16" charset="0"/>
              </a:defRPr>
            </a:lvl4pPr>
            <a:lvl5pPr marL="2037855" indent="-226428">
              <a:spcBef>
                <a:spcPct val="30000"/>
              </a:spcBef>
              <a:defRPr sz="1200">
                <a:solidFill>
                  <a:schemeClr val="tx1"/>
                </a:solidFill>
                <a:latin typeface="Times New Roman" pitchFamily="-16" charset="0"/>
              </a:defRPr>
            </a:lvl5pPr>
            <a:lvl6pPr marL="2490711" indent="-226428" eaLnBrk="0" fontAlgn="base" hangingPunct="0">
              <a:spcBef>
                <a:spcPct val="30000"/>
              </a:spcBef>
              <a:spcAft>
                <a:spcPct val="0"/>
              </a:spcAft>
              <a:defRPr sz="1200">
                <a:solidFill>
                  <a:schemeClr val="tx1"/>
                </a:solidFill>
                <a:latin typeface="Times New Roman" pitchFamily="-16" charset="0"/>
              </a:defRPr>
            </a:lvl6pPr>
            <a:lvl7pPr marL="2943568" indent="-226428" eaLnBrk="0" fontAlgn="base" hangingPunct="0">
              <a:spcBef>
                <a:spcPct val="30000"/>
              </a:spcBef>
              <a:spcAft>
                <a:spcPct val="0"/>
              </a:spcAft>
              <a:defRPr sz="1200">
                <a:solidFill>
                  <a:schemeClr val="tx1"/>
                </a:solidFill>
                <a:latin typeface="Times New Roman" pitchFamily="-16" charset="0"/>
              </a:defRPr>
            </a:lvl7pPr>
            <a:lvl8pPr marL="3396425" indent="-226428" eaLnBrk="0" fontAlgn="base" hangingPunct="0">
              <a:spcBef>
                <a:spcPct val="30000"/>
              </a:spcBef>
              <a:spcAft>
                <a:spcPct val="0"/>
              </a:spcAft>
              <a:defRPr sz="1200">
                <a:solidFill>
                  <a:schemeClr val="tx1"/>
                </a:solidFill>
                <a:latin typeface="Times New Roman" pitchFamily="-16" charset="0"/>
              </a:defRPr>
            </a:lvl8pPr>
            <a:lvl9pPr marL="3849281" indent="-226428" eaLnBrk="0" fontAlgn="base" hangingPunct="0">
              <a:spcBef>
                <a:spcPct val="30000"/>
              </a:spcBef>
              <a:spcAft>
                <a:spcPct val="0"/>
              </a:spcAft>
              <a:defRPr sz="1200">
                <a:solidFill>
                  <a:schemeClr val="tx1"/>
                </a:solidFill>
                <a:latin typeface="Times New Roman" pitchFamily="-16" charset="0"/>
              </a:defRPr>
            </a:lvl9pPr>
          </a:lstStyle>
          <a:p>
            <a:pPr>
              <a:spcBef>
                <a:spcPct val="0"/>
              </a:spcBef>
              <a:defRPr/>
            </a:pPr>
            <a:fld id="{1FC9F828-E0B0-4460-94FF-A35832D2FA76}" type="slidenum">
              <a:rPr lang="en-US" altLang="en-US" smtClean="0"/>
              <a:pPr>
                <a:spcBef>
                  <a:spcPct val="0"/>
                </a:spcBef>
                <a:defRPr/>
              </a:pPr>
              <a:t>9</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Times New Roman" pitchFamily="-16" charset="0"/>
              </a:defRPr>
            </a:lvl1pPr>
            <a:lvl2pPr marL="735892" indent="-283035">
              <a:spcBef>
                <a:spcPct val="30000"/>
              </a:spcBef>
              <a:defRPr sz="1200">
                <a:solidFill>
                  <a:schemeClr val="tx1"/>
                </a:solidFill>
                <a:latin typeface="Times New Roman" pitchFamily="-16" charset="0"/>
              </a:defRPr>
            </a:lvl2pPr>
            <a:lvl3pPr marL="1132142" indent="-226428">
              <a:spcBef>
                <a:spcPct val="30000"/>
              </a:spcBef>
              <a:defRPr sz="1200">
                <a:solidFill>
                  <a:schemeClr val="tx1"/>
                </a:solidFill>
                <a:latin typeface="Times New Roman" pitchFamily="-16" charset="0"/>
              </a:defRPr>
            </a:lvl3pPr>
            <a:lvl4pPr marL="1584998" indent="-226428">
              <a:spcBef>
                <a:spcPct val="30000"/>
              </a:spcBef>
              <a:defRPr sz="1200">
                <a:solidFill>
                  <a:schemeClr val="tx1"/>
                </a:solidFill>
                <a:latin typeface="Times New Roman" pitchFamily="-16" charset="0"/>
              </a:defRPr>
            </a:lvl4pPr>
            <a:lvl5pPr marL="2037855" indent="-226428">
              <a:spcBef>
                <a:spcPct val="30000"/>
              </a:spcBef>
              <a:defRPr sz="1200">
                <a:solidFill>
                  <a:schemeClr val="tx1"/>
                </a:solidFill>
                <a:latin typeface="Times New Roman" pitchFamily="-16" charset="0"/>
              </a:defRPr>
            </a:lvl5pPr>
            <a:lvl6pPr marL="2490711" indent="-226428" eaLnBrk="0" fontAlgn="base" hangingPunct="0">
              <a:spcBef>
                <a:spcPct val="30000"/>
              </a:spcBef>
              <a:spcAft>
                <a:spcPct val="0"/>
              </a:spcAft>
              <a:defRPr sz="1200">
                <a:solidFill>
                  <a:schemeClr val="tx1"/>
                </a:solidFill>
                <a:latin typeface="Times New Roman" pitchFamily="-16" charset="0"/>
              </a:defRPr>
            </a:lvl6pPr>
            <a:lvl7pPr marL="2943568" indent="-226428" eaLnBrk="0" fontAlgn="base" hangingPunct="0">
              <a:spcBef>
                <a:spcPct val="30000"/>
              </a:spcBef>
              <a:spcAft>
                <a:spcPct val="0"/>
              </a:spcAft>
              <a:defRPr sz="1200">
                <a:solidFill>
                  <a:schemeClr val="tx1"/>
                </a:solidFill>
                <a:latin typeface="Times New Roman" pitchFamily="-16" charset="0"/>
              </a:defRPr>
            </a:lvl7pPr>
            <a:lvl8pPr marL="3396425" indent="-226428" eaLnBrk="0" fontAlgn="base" hangingPunct="0">
              <a:spcBef>
                <a:spcPct val="30000"/>
              </a:spcBef>
              <a:spcAft>
                <a:spcPct val="0"/>
              </a:spcAft>
              <a:defRPr sz="1200">
                <a:solidFill>
                  <a:schemeClr val="tx1"/>
                </a:solidFill>
                <a:latin typeface="Times New Roman" pitchFamily="-16" charset="0"/>
              </a:defRPr>
            </a:lvl8pPr>
            <a:lvl9pPr marL="3849281" indent="-226428" eaLnBrk="0" fontAlgn="base" hangingPunct="0">
              <a:spcBef>
                <a:spcPct val="30000"/>
              </a:spcBef>
              <a:spcAft>
                <a:spcPct val="0"/>
              </a:spcAft>
              <a:defRPr sz="1200">
                <a:solidFill>
                  <a:schemeClr val="tx1"/>
                </a:solidFill>
                <a:latin typeface="Times New Roman" pitchFamily="-16" charset="0"/>
              </a:defRPr>
            </a:lvl9pPr>
          </a:lstStyle>
          <a:p>
            <a:pPr>
              <a:spcBef>
                <a:spcPct val="0"/>
              </a:spcBef>
            </a:pPr>
            <a:fld id="{E0B5A901-A91C-4F31-8BAF-9BA579AA6C51}" type="slidenum">
              <a:rPr lang="en-US" altLang="en-US"/>
              <a:pPr>
                <a:spcBef>
                  <a:spcPct val="0"/>
                </a:spcBef>
              </a:pPr>
              <a:t>11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5892" indent="-283035" eaLnBrk="0" hangingPunct="0">
              <a:defRPr sz="2400">
                <a:solidFill>
                  <a:schemeClr val="tx1"/>
                </a:solidFill>
                <a:latin typeface="Times New Roman" pitchFamily="18" charset="0"/>
                <a:ea typeface="MS PGothic" pitchFamily="34" charset="-128"/>
              </a:defRPr>
            </a:lvl2pPr>
            <a:lvl3pPr marL="1132142" indent="-226428" eaLnBrk="0" hangingPunct="0">
              <a:defRPr sz="2400">
                <a:solidFill>
                  <a:schemeClr val="tx1"/>
                </a:solidFill>
                <a:latin typeface="Times New Roman" pitchFamily="18" charset="0"/>
                <a:ea typeface="MS PGothic" pitchFamily="34" charset="-128"/>
              </a:defRPr>
            </a:lvl3pPr>
            <a:lvl4pPr marL="1584998" indent="-226428" eaLnBrk="0" hangingPunct="0">
              <a:defRPr sz="2400">
                <a:solidFill>
                  <a:schemeClr val="tx1"/>
                </a:solidFill>
                <a:latin typeface="Times New Roman" pitchFamily="18" charset="0"/>
                <a:ea typeface="MS PGothic" pitchFamily="34" charset="-128"/>
              </a:defRPr>
            </a:lvl4pPr>
            <a:lvl5pPr marL="2037855" indent="-226428" eaLnBrk="0" hangingPunct="0">
              <a:defRPr sz="2400">
                <a:solidFill>
                  <a:schemeClr val="tx1"/>
                </a:solidFill>
                <a:latin typeface="Times New Roman" pitchFamily="18" charset="0"/>
                <a:ea typeface="MS PGothic" pitchFamily="34" charset="-128"/>
              </a:defRPr>
            </a:lvl5pPr>
            <a:lvl6pPr marL="2490711" indent="-22642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43568" indent="-22642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96425" indent="-22642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49281" indent="-22642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BE30159-3BB9-4890-9396-C91ADED72705}" type="slidenum">
              <a:rPr lang="en-US" altLang="en-US" sz="1200"/>
              <a:pPr eaLnBrk="1" hangingPunct="1"/>
              <a:t>12</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5892" indent="-283035" eaLnBrk="0" hangingPunct="0">
              <a:spcBef>
                <a:spcPct val="30000"/>
              </a:spcBef>
              <a:defRPr sz="1200">
                <a:solidFill>
                  <a:schemeClr val="tx1"/>
                </a:solidFill>
                <a:latin typeface="Times New Roman" pitchFamily="18" charset="0"/>
              </a:defRPr>
            </a:lvl2pPr>
            <a:lvl3pPr marL="1132142" indent="-226428" eaLnBrk="0" hangingPunct="0">
              <a:spcBef>
                <a:spcPct val="30000"/>
              </a:spcBef>
              <a:defRPr sz="1200">
                <a:solidFill>
                  <a:schemeClr val="tx1"/>
                </a:solidFill>
                <a:latin typeface="Times New Roman" pitchFamily="18" charset="0"/>
              </a:defRPr>
            </a:lvl3pPr>
            <a:lvl4pPr marL="1584998" indent="-226428" eaLnBrk="0" hangingPunct="0">
              <a:spcBef>
                <a:spcPct val="30000"/>
              </a:spcBef>
              <a:defRPr sz="1200">
                <a:solidFill>
                  <a:schemeClr val="tx1"/>
                </a:solidFill>
                <a:latin typeface="Times New Roman" pitchFamily="18" charset="0"/>
              </a:defRPr>
            </a:lvl4pPr>
            <a:lvl5pPr marL="2037855" indent="-226428" eaLnBrk="0" hangingPunct="0">
              <a:spcBef>
                <a:spcPct val="30000"/>
              </a:spcBef>
              <a:defRPr sz="1200">
                <a:solidFill>
                  <a:schemeClr val="tx1"/>
                </a:solidFill>
                <a:latin typeface="Times New Roman" pitchFamily="18" charset="0"/>
              </a:defRPr>
            </a:lvl5pPr>
            <a:lvl6pPr marL="2490711" indent="-226428" eaLnBrk="0" fontAlgn="base" hangingPunct="0">
              <a:spcBef>
                <a:spcPct val="30000"/>
              </a:spcBef>
              <a:spcAft>
                <a:spcPct val="0"/>
              </a:spcAft>
              <a:defRPr sz="1200">
                <a:solidFill>
                  <a:schemeClr val="tx1"/>
                </a:solidFill>
                <a:latin typeface="Times New Roman" pitchFamily="18" charset="0"/>
              </a:defRPr>
            </a:lvl6pPr>
            <a:lvl7pPr marL="2943568" indent="-226428" eaLnBrk="0" fontAlgn="base" hangingPunct="0">
              <a:spcBef>
                <a:spcPct val="30000"/>
              </a:spcBef>
              <a:spcAft>
                <a:spcPct val="0"/>
              </a:spcAft>
              <a:defRPr sz="1200">
                <a:solidFill>
                  <a:schemeClr val="tx1"/>
                </a:solidFill>
                <a:latin typeface="Times New Roman" pitchFamily="18" charset="0"/>
              </a:defRPr>
            </a:lvl7pPr>
            <a:lvl8pPr marL="3396425" indent="-226428" eaLnBrk="0" fontAlgn="base" hangingPunct="0">
              <a:spcBef>
                <a:spcPct val="30000"/>
              </a:spcBef>
              <a:spcAft>
                <a:spcPct val="0"/>
              </a:spcAft>
              <a:defRPr sz="1200">
                <a:solidFill>
                  <a:schemeClr val="tx1"/>
                </a:solidFill>
                <a:latin typeface="Times New Roman" pitchFamily="18" charset="0"/>
              </a:defRPr>
            </a:lvl8pPr>
            <a:lvl9pPr marL="3849281" indent="-22642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AFCDC08-0FCE-44E0-B0BD-D46519B9F41E}" type="slidenum">
              <a:rPr lang="en-US" altLang="en-US"/>
              <a:pPr eaLnBrk="1" hangingPunct="1">
                <a:spcBef>
                  <a:spcPct val="0"/>
                </a:spcBef>
              </a:pPr>
              <a:t>14</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5892" indent="-283035" eaLnBrk="0" hangingPunct="0">
              <a:spcBef>
                <a:spcPct val="30000"/>
              </a:spcBef>
              <a:defRPr sz="1200">
                <a:solidFill>
                  <a:schemeClr val="tx1"/>
                </a:solidFill>
                <a:latin typeface="Times New Roman" pitchFamily="18" charset="0"/>
              </a:defRPr>
            </a:lvl2pPr>
            <a:lvl3pPr marL="1132142" indent="-226428" eaLnBrk="0" hangingPunct="0">
              <a:spcBef>
                <a:spcPct val="30000"/>
              </a:spcBef>
              <a:defRPr sz="1200">
                <a:solidFill>
                  <a:schemeClr val="tx1"/>
                </a:solidFill>
                <a:latin typeface="Times New Roman" pitchFamily="18" charset="0"/>
              </a:defRPr>
            </a:lvl3pPr>
            <a:lvl4pPr marL="1584998" indent="-226428" eaLnBrk="0" hangingPunct="0">
              <a:spcBef>
                <a:spcPct val="30000"/>
              </a:spcBef>
              <a:defRPr sz="1200">
                <a:solidFill>
                  <a:schemeClr val="tx1"/>
                </a:solidFill>
                <a:latin typeface="Times New Roman" pitchFamily="18" charset="0"/>
              </a:defRPr>
            </a:lvl4pPr>
            <a:lvl5pPr marL="2037855" indent="-226428" eaLnBrk="0" hangingPunct="0">
              <a:spcBef>
                <a:spcPct val="30000"/>
              </a:spcBef>
              <a:defRPr sz="1200">
                <a:solidFill>
                  <a:schemeClr val="tx1"/>
                </a:solidFill>
                <a:latin typeface="Times New Roman" pitchFamily="18" charset="0"/>
              </a:defRPr>
            </a:lvl5pPr>
            <a:lvl6pPr marL="2490711" indent="-226428" eaLnBrk="0" fontAlgn="base" hangingPunct="0">
              <a:spcBef>
                <a:spcPct val="30000"/>
              </a:spcBef>
              <a:spcAft>
                <a:spcPct val="0"/>
              </a:spcAft>
              <a:defRPr sz="1200">
                <a:solidFill>
                  <a:schemeClr val="tx1"/>
                </a:solidFill>
                <a:latin typeface="Times New Roman" pitchFamily="18" charset="0"/>
              </a:defRPr>
            </a:lvl6pPr>
            <a:lvl7pPr marL="2943568" indent="-226428" eaLnBrk="0" fontAlgn="base" hangingPunct="0">
              <a:spcBef>
                <a:spcPct val="30000"/>
              </a:spcBef>
              <a:spcAft>
                <a:spcPct val="0"/>
              </a:spcAft>
              <a:defRPr sz="1200">
                <a:solidFill>
                  <a:schemeClr val="tx1"/>
                </a:solidFill>
                <a:latin typeface="Times New Roman" pitchFamily="18" charset="0"/>
              </a:defRPr>
            </a:lvl7pPr>
            <a:lvl8pPr marL="3396425" indent="-226428" eaLnBrk="0" fontAlgn="base" hangingPunct="0">
              <a:spcBef>
                <a:spcPct val="30000"/>
              </a:spcBef>
              <a:spcAft>
                <a:spcPct val="0"/>
              </a:spcAft>
              <a:defRPr sz="1200">
                <a:solidFill>
                  <a:schemeClr val="tx1"/>
                </a:solidFill>
                <a:latin typeface="Times New Roman" pitchFamily="18" charset="0"/>
              </a:defRPr>
            </a:lvl8pPr>
            <a:lvl9pPr marL="3849281" indent="-22642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A5C3CD5-315A-4992-A1C4-E0144D02760A}" type="slidenum">
              <a:rPr lang="en-US" altLang="en-US" smtClean="0"/>
              <a:pPr eaLnBrk="1" hangingPunct="1">
                <a:spcBef>
                  <a:spcPct val="0"/>
                </a:spcBef>
              </a:pPr>
              <a:t>15</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6" charset="0"/>
              </a:defRPr>
            </a:lvl1pPr>
            <a:lvl2pPr marL="735892" indent="-283035">
              <a:spcBef>
                <a:spcPct val="30000"/>
              </a:spcBef>
              <a:defRPr sz="1200">
                <a:solidFill>
                  <a:schemeClr val="tx1"/>
                </a:solidFill>
                <a:latin typeface="Times New Roman" pitchFamily="-16" charset="0"/>
              </a:defRPr>
            </a:lvl2pPr>
            <a:lvl3pPr marL="1132142" indent="-226428">
              <a:spcBef>
                <a:spcPct val="30000"/>
              </a:spcBef>
              <a:defRPr sz="1200">
                <a:solidFill>
                  <a:schemeClr val="tx1"/>
                </a:solidFill>
                <a:latin typeface="Times New Roman" pitchFamily="-16" charset="0"/>
              </a:defRPr>
            </a:lvl3pPr>
            <a:lvl4pPr marL="1584998" indent="-226428">
              <a:spcBef>
                <a:spcPct val="30000"/>
              </a:spcBef>
              <a:defRPr sz="1200">
                <a:solidFill>
                  <a:schemeClr val="tx1"/>
                </a:solidFill>
                <a:latin typeface="Times New Roman" pitchFamily="-16" charset="0"/>
              </a:defRPr>
            </a:lvl4pPr>
            <a:lvl5pPr marL="2037855" indent="-226428">
              <a:spcBef>
                <a:spcPct val="30000"/>
              </a:spcBef>
              <a:defRPr sz="1200">
                <a:solidFill>
                  <a:schemeClr val="tx1"/>
                </a:solidFill>
                <a:latin typeface="Times New Roman" pitchFamily="-16" charset="0"/>
              </a:defRPr>
            </a:lvl5pPr>
            <a:lvl6pPr marL="2490711" indent="-226428" eaLnBrk="0" fontAlgn="base" hangingPunct="0">
              <a:spcBef>
                <a:spcPct val="30000"/>
              </a:spcBef>
              <a:spcAft>
                <a:spcPct val="0"/>
              </a:spcAft>
              <a:defRPr sz="1200">
                <a:solidFill>
                  <a:schemeClr val="tx1"/>
                </a:solidFill>
                <a:latin typeface="Times New Roman" pitchFamily="-16" charset="0"/>
              </a:defRPr>
            </a:lvl6pPr>
            <a:lvl7pPr marL="2943568" indent="-226428" eaLnBrk="0" fontAlgn="base" hangingPunct="0">
              <a:spcBef>
                <a:spcPct val="30000"/>
              </a:spcBef>
              <a:spcAft>
                <a:spcPct val="0"/>
              </a:spcAft>
              <a:defRPr sz="1200">
                <a:solidFill>
                  <a:schemeClr val="tx1"/>
                </a:solidFill>
                <a:latin typeface="Times New Roman" pitchFamily="-16" charset="0"/>
              </a:defRPr>
            </a:lvl7pPr>
            <a:lvl8pPr marL="3396425" indent="-226428" eaLnBrk="0" fontAlgn="base" hangingPunct="0">
              <a:spcBef>
                <a:spcPct val="30000"/>
              </a:spcBef>
              <a:spcAft>
                <a:spcPct val="0"/>
              </a:spcAft>
              <a:defRPr sz="1200">
                <a:solidFill>
                  <a:schemeClr val="tx1"/>
                </a:solidFill>
                <a:latin typeface="Times New Roman" pitchFamily="-16" charset="0"/>
              </a:defRPr>
            </a:lvl8pPr>
            <a:lvl9pPr marL="3849281" indent="-226428" eaLnBrk="0" fontAlgn="base" hangingPunct="0">
              <a:spcBef>
                <a:spcPct val="30000"/>
              </a:spcBef>
              <a:spcAft>
                <a:spcPct val="0"/>
              </a:spcAft>
              <a:defRPr sz="1200">
                <a:solidFill>
                  <a:schemeClr val="tx1"/>
                </a:solidFill>
                <a:latin typeface="Times New Roman" pitchFamily="-16" charset="0"/>
              </a:defRPr>
            </a:lvl9pPr>
          </a:lstStyle>
          <a:p>
            <a:pPr>
              <a:spcBef>
                <a:spcPct val="0"/>
              </a:spcBef>
            </a:pPr>
            <a:fld id="{2BAAA05C-241A-43BB-B312-EAAD397E2FE8}" type="slidenum">
              <a:rPr lang="en-US" altLang="en-US"/>
              <a:pPr>
                <a:spcBef>
                  <a:spcPct val="0"/>
                </a:spcBef>
              </a:pPr>
              <a:t>17</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35892" indent="-283035">
              <a:spcBef>
                <a:spcPct val="30000"/>
              </a:spcBef>
              <a:defRPr sz="1200">
                <a:solidFill>
                  <a:schemeClr val="tx1"/>
                </a:solidFill>
                <a:latin typeface="Times New Roman" pitchFamily="18" charset="0"/>
              </a:defRPr>
            </a:lvl2pPr>
            <a:lvl3pPr marL="1132142" indent="-226428">
              <a:spcBef>
                <a:spcPct val="30000"/>
              </a:spcBef>
              <a:defRPr sz="1200">
                <a:solidFill>
                  <a:schemeClr val="tx1"/>
                </a:solidFill>
                <a:latin typeface="Times New Roman" pitchFamily="18" charset="0"/>
              </a:defRPr>
            </a:lvl3pPr>
            <a:lvl4pPr marL="1584998" indent="-226428">
              <a:spcBef>
                <a:spcPct val="30000"/>
              </a:spcBef>
              <a:defRPr sz="1200">
                <a:solidFill>
                  <a:schemeClr val="tx1"/>
                </a:solidFill>
                <a:latin typeface="Times New Roman" pitchFamily="18" charset="0"/>
              </a:defRPr>
            </a:lvl4pPr>
            <a:lvl5pPr marL="2037855" indent="-226428">
              <a:spcBef>
                <a:spcPct val="30000"/>
              </a:spcBef>
              <a:defRPr sz="1200">
                <a:solidFill>
                  <a:schemeClr val="tx1"/>
                </a:solidFill>
                <a:latin typeface="Times New Roman" pitchFamily="18" charset="0"/>
              </a:defRPr>
            </a:lvl5pPr>
            <a:lvl6pPr marL="2490711" indent="-226428" eaLnBrk="0" fontAlgn="base" hangingPunct="0">
              <a:spcBef>
                <a:spcPct val="30000"/>
              </a:spcBef>
              <a:spcAft>
                <a:spcPct val="0"/>
              </a:spcAft>
              <a:defRPr sz="1200">
                <a:solidFill>
                  <a:schemeClr val="tx1"/>
                </a:solidFill>
                <a:latin typeface="Times New Roman" pitchFamily="18" charset="0"/>
              </a:defRPr>
            </a:lvl6pPr>
            <a:lvl7pPr marL="2943568" indent="-226428" eaLnBrk="0" fontAlgn="base" hangingPunct="0">
              <a:spcBef>
                <a:spcPct val="30000"/>
              </a:spcBef>
              <a:spcAft>
                <a:spcPct val="0"/>
              </a:spcAft>
              <a:defRPr sz="1200">
                <a:solidFill>
                  <a:schemeClr val="tx1"/>
                </a:solidFill>
                <a:latin typeface="Times New Roman" pitchFamily="18" charset="0"/>
              </a:defRPr>
            </a:lvl7pPr>
            <a:lvl8pPr marL="3396425" indent="-226428" eaLnBrk="0" fontAlgn="base" hangingPunct="0">
              <a:spcBef>
                <a:spcPct val="30000"/>
              </a:spcBef>
              <a:spcAft>
                <a:spcPct val="0"/>
              </a:spcAft>
              <a:defRPr sz="1200">
                <a:solidFill>
                  <a:schemeClr val="tx1"/>
                </a:solidFill>
                <a:latin typeface="Times New Roman" pitchFamily="18" charset="0"/>
              </a:defRPr>
            </a:lvl8pPr>
            <a:lvl9pPr marL="3849281" indent="-22642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7AD8BAB-D15D-45F4-BF2B-6BAFE7B87D38}" type="slidenum">
              <a:rPr lang="en-US" altLang="en-US"/>
              <a:pPr>
                <a:spcBef>
                  <a:spcPct val="0"/>
                </a:spcBef>
              </a:pPr>
              <a:t>18</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MS PGothic" pitchFamily="34" charset="-128"/>
              </a:defRPr>
            </a:lvl1pPr>
            <a:lvl2pPr marL="735892" indent="-283035" eaLnBrk="0" hangingPunct="0">
              <a:defRPr sz="2400">
                <a:solidFill>
                  <a:schemeClr val="tx1"/>
                </a:solidFill>
                <a:latin typeface="Times New Roman" pitchFamily="18" charset="0"/>
                <a:ea typeface="MS PGothic" pitchFamily="34" charset="-128"/>
              </a:defRPr>
            </a:lvl2pPr>
            <a:lvl3pPr marL="1132142" indent="-226428" eaLnBrk="0" hangingPunct="0">
              <a:defRPr sz="2400">
                <a:solidFill>
                  <a:schemeClr val="tx1"/>
                </a:solidFill>
                <a:latin typeface="Times New Roman" pitchFamily="18" charset="0"/>
                <a:ea typeface="MS PGothic" pitchFamily="34" charset="-128"/>
              </a:defRPr>
            </a:lvl3pPr>
            <a:lvl4pPr marL="1584998" indent="-226428" eaLnBrk="0" hangingPunct="0">
              <a:defRPr sz="2400">
                <a:solidFill>
                  <a:schemeClr val="tx1"/>
                </a:solidFill>
                <a:latin typeface="Times New Roman" pitchFamily="18" charset="0"/>
                <a:ea typeface="MS PGothic" pitchFamily="34" charset="-128"/>
              </a:defRPr>
            </a:lvl4pPr>
            <a:lvl5pPr marL="2037855" indent="-226428" eaLnBrk="0" hangingPunct="0">
              <a:defRPr sz="2400">
                <a:solidFill>
                  <a:schemeClr val="tx1"/>
                </a:solidFill>
                <a:latin typeface="Times New Roman" pitchFamily="18" charset="0"/>
                <a:ea typeface="MS PGothic" pitchFamily="34" charset="-128"/>
              </a:defRPr>
            </a:lvl5pPr>
            <a:lvl6pPr marL="2490711" indent="-22642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43568" indent="-22642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96425" indent="-22642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49281" indent="-22642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8F3C0B9-2BDD-45A7-B752-75BE15475609}" type="slidenum">
              <a:rPr lang="en-US" altLang="en-US" sz="1200"/>
              <a:pPr eaLnBrk="1" hangingPunct="1"/>
              <a:t>20</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p Arrow 20"/>
          <p:cNvSpPr/>
          <p:nvPr/>
        </p:nvSpPr>
        <p:spPr>
          <a:xfrm>
            <a:off x="4297958" y="2190801"/>
            <a:ext cx="540743" cy="24958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19656017">
            <a:off x="6865695" y="1529684"/>
            <a:ext cx="540743" cy="3555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891786">
            <a:off x="1756424" y="1544345"/>
            <a:ext cx="540743" cy="3555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SSE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2508"/>
            <a:ext cx="2873047" cy="20282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7512" y="162508"/>
            <a:ext cx="3473259"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SSEC Research </a:t>
            </a:r>
            <a:r>
              <a:rPr lang="en-US" sz="2400" b="1" dirty="0">
                <a:latin typeface="Times New Roman" panose="02020603050405020304" pitchFamily="18" charset="0"/>
                <a:cs typeface="Times New Roman" panose="02020603050405020304" pitchFamily="18" charset="0"/>
              </a:rPr>
              <a:t>Support </a:t>
            </a:r>
          </a:p>
        </p:txBody>
      </p:sp>
      <p:sp>
        <p:nvSpPr>
          <p:cNvPr id="13" name="Rectangle 12"/>
          <p:cNvSpPr/>
          <p:nvPr/>
        </p:nvSpPr>
        <p:spPr>
          <a:xfrm>
            <a:off x="3590771" y="5149468"/>
            <a:ext cx="1790875"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none">
            <a:spAutoFit/>
          </a:bodyPr>
          <a:lstStyle/>
          <a:p>
            <a:r>
              <a:rPr lang="en-US" sz="2400" b="1" dirty="0">
                <a:latin typeface="Times New Roman" panose="02020603050405020304" pitchFamily="18" charset="0"/>
                <a:cs typeface="Times New Roman" panose="02020603050405020304" pitchFamily="18" charset="0"/>
              </a:rPr>
              <a:t>Engineering</a:t>
            </a:r>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45056" y="5158561"/>
            <a:ext cx="3003323"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none">
            <a:spAutoFit/>
          </a:bodyPr>
          <a:lstStyle/>
          <a:p>
            <a:r>
              <a:rPr lang="en-US" sz="2400" b="1" dirty="0">
                <a:latin typeface="Times New Roman" panose="02020603050405020304" pitchFamily="18" charset="0"/>
                <a:cs typeface="Times New Roman" panose="02020603050405020304" pitchFamily="18" charset="0"/>
              </a:rPr>
              <a:t>Technical Computing</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5885456" y="5135484"/>
            <a:ext cx="3105337"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none">
            <a:spAutoFit/>
          </a:bodyPr>
          <a:lstStyle/>
          <a:p>
            <a:r>
              <a:rPr lang="en-US" sz="2400" b="1" dirty="0">
                <a:latin typeface="Times New Roman" panose="02020603050405020304" pitchFamily="18" charset="0"/>
                <a:cs typeface="Times New Roman" panose="02020603050405020304" pitchFamily="18" charset="0"/>
              </a:rPr>
              <a:t>Satellite Data Services</a:t>
            </a:r>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131285" y="5791200"/>
            <a:ext cx="887408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dirty="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hree </a:t>
            </a:r>
            <a:r>
              <a:rPr lang="en-US" b="1" dirty="0">
                <a:latin typeface="Times New Roman" panose="02020603050405020304" pitchFamily="18" charset="0"/>
                <a:cs typeface="Times New Roman" panose="02020603050405020304" pitchFamily="18" charset="0"/>
              </a:rPr>
              <a:t>cornerstones of </a:t>
            </a:r>
            <a:r>
              <a:rPr lang="en-US" b="1" dirty="0" smtClean="0">
                <a:latin typeface="Times New Roman" panose="02020603050405020304" pitchFamily="18" charset="0"/>
                <a:cs typeface="Times New Roman" panose="02020603050405020304" pitchFamily="18" charset="0"/>
              </a:rPr>
              <a:t>SSEC research</a:t>
            </a:r>
            <a:r>
              <a:rPr lang="en-US" b="1" dirty="0">
                <a:latin typeface="Times New Roman" panose="02020603050405020304" pitchFamily="18" charset="0"/>
                <a:cs typeface="Times New Roman" panose="02020603050405020304" pitchFamily="18" charset="0"/>
              </a:rPr>
              <a:t>: advancing </a:t>
            </a:r>
            <a:r>
              <a:rPr lang="en-US" b="1" dirty="0" smtClean="0">
                <a:latin typeface="Times New Roman" panose="02020603050405020304" pitchFamily="18" charset="0"/>
                <a:cs typeface="Times New Roman" panose="02020603050405020304" pitchFamily="18" charset="0"/>
              </a:rPr>
              <a:t>satellite instrument </a:t>
            </a:r>
            <a:r>
              <a:rPr lang="en-US" b="1" dirty="0">
                <a:latin typeface="Times New Roman" panose="02020603050405020304" pitchFamily="18" charset="0"/>
                <a:cs typeface="Times New Roman" panose="02020603050405020304" pitchFamily="18" charset="0"/>
              </a:rPr>
              <a:t>observing capabilities, acquiring and validating the associated measurements, </a:t>
            </a:r>
            <a:r>
              <a:rPr lang="en-US" b="1" dirty="0" smtClean="0">
                <a:latin typeface="Times New Roman" panose="02020603050405020304" pitchFamily="18" charset="0"/>
                <a:cs typeface="Times New Roman" panose="02020603050405020304" pitchFamily="18" charset="0"/>
              </a:rPr>
              <a:t>and deriving </a:t>
            </a:r>
            <a:r>
              <a:rPr lang="en-US" b="1" dirty="0">
                <a:latin typeface="Times New Roman" panose="02020603050405020304" pitchFamily="18" charset="0"/>
                <a:cs typeface="Times New Roman" panose="02020603050405020304" pitchFamily="18" charset="0"/>
              </a:rPr>
              <a:t>useful products and information.</a:t>
            </a:r>
          </a:p>
        </p:txBody>
      </p:sp>
    </p:spTree>
    <p:extLst>
      <p:ext uri="{BB962C8B-B14F-4D97-AF65-F5344CB8AC3E}">
        <p14:creationId xmlns:p14="http://schemas.microsoft.com/office/powerpoint/2010/main" val="2115065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Instrument Design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Radiance Calibration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Algorithm Development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tx1"/>
                </a:solidFill>
                <a:latin typeface="Times New Roman" panose="02020603050405020304" pitchFamily="18" charset="0"/>
                <a:cs typeface="Times New Roman" panose="02020603050405020304" pitchFamily="18" charset="0"/>
              </a:rPr>
              <a:t>(Impact Assessment)</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Verification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08886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endParaRPr lang="en-US" altLang="en-US" sz="1800" smtClean="0">
              <a:latin typeface="Times" charset="0"/>
            </a:endParaRPr>
          </a:p>
        </p:txBody>
      </p:sp>
      <p:sp>
        <p:nvSpPr>
          <p:cNvPr id="2051"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2"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3"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4"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endParaRPr lang="en-US" altLang="en-US" sz="1800" smtClean="0">
              <a:latin typeface="Times" charset="0"/>
            </a:endParaRPr>
          </a:p>
        </p:txBody>
      </p:sp>
      <p:sp>
        <p:nvSpPr>
          <p:cNvPr id="2055"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6"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7" name="Rectangle 75"/>
          <p:cNvSpPr>
            <a:spLocks noGrp="1" noChangeArrowheads="1"/>
          </p:cNvSpPr>
          <p:nvPr>
            <p:ph type="title"/>
          </p:nvPr>
        </p:nvSpPr>
        <p:spPr>
          <a:xfrm>
            <a:off x="1143000" y="111125"/>
            <a:ext cx="6705600" cy="381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altLang="en-US" sz="1800" b="1" dirty="0" smtClean="0">
                <a:latin typeface="Comic Sans MS" charset="0"/>
              </a:rPr>
              <a:t>LEO/GEO Cloud Products and Their Use in NWP</a:t>
            </a:r>
            <a:endParaRPr lang="en-US" altLang="en-US" sz="4000" b="1" dirty="0">
              <a:latin typeface="Comic Sans MS" charset="0"/>
            </a:endParaRPr>
          </a:p>
        </p:txBody>
      </p:sp>
      <p:sp>
        <p:nvSpPr>
          <p:cNvPr id="2058"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endParaRPr lang="en-US" altLang="en-US" sz="1800" smtClean="0">
              <a:latin typeface="Comic Sans MS" charset="0"/>
            </a:endParaRPr>
          </a:p>
        </p:txBody>
      </p:sp>
      <p:sp>
        <p:nvSpPr>
          <p:cNvPr id="2059" name="Text Box 77"/>
          <p:cNvSpPr txBox="1">
            <a:spLocks noChangeArrowheads="1"/>
          </p:cNvSpPr>
          <p:nvPr/>
        </p:nvSpPr>
        <p:spPr bwMode="auto">
          <a:xfrm>
            <a:off x="2209800" y="4032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defRPr/>
            </a:pPr>
            <a:r>
              <a:rPr lang="en-US" altLang="en-US" sz="1400" b="1" dirty="0" smtClean="0">
                <a:latin typeface="Comic Sans MS" charset="0"/>
              </a:rPr>
              <a:t>PI: Andrew </a:t>
            </a:r>
            <a:r>
              <a:rPr lang="en-US" altLang="en-US" sz="1400" b="1" dirty="0" err="1" smtClean="0">
                <a:latin typeface="Comic Sans MS" charset="0"/>
              </a:rPr>
              <a:t>Heidinger</a:t>
            </a:r>
            <a:r>
              <a:rPr lang="en-US" altLang="en-US" sz="1400" b="1" dirty="0" smtClean="0">
                <a:latin typeface="Comic Sans MS" charset="0"/>
              </a:rPr>
              <a:t> (NOAA/NESDIS/STAR)</a:t>
            </a:r>
            <a:endParaRPr lang="en-US" altLang="en-US" sz="1400" dirty="0" smtClean="0">
              <a:latin typeface="Comic Sans MS" charset="0"/>
            </a:endParaRPr>
          </a:p>
        </p:txBody>
      </p:sp>
      <p:sp>
        <p:nvSpPr>
          <p:cNvPr id="2060" name="Text Box 78"/>
          <p:cNvSpPr txBox="1">
            <a:spLocks noChangeArrowheads="1"/>
          </p:cNvSpPr>
          <p:nvPr/>
        </p:nvSpPr>
        <p:spPr bwMode="auto">
          <a:xfrm>
            <a:off x="152400" y="60579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defTabSz="339725" eaLnBrk="0" hangingPunct="0">
              <a:spcBef>
                <a:spcPct val="20000"/>
              </a:spcBef>
              <a:buChar char="•"/>
              <a:defRPr sz="3200">
                <a:solidFill>
                  <a:schemeClr val="tx1"/>
                </a:solidFill>
                <a:latin typeface="Times New Roman" charset="0"/>
              </a:defRPr>
            </a:lvl1pPr>
            <a:lvl2pPr marL="339725" indent="169863" defTabSz="339725" eaLnBrk="0" hangingPunct="0">
              <a:spcBef>
                <a:spcPct val="20000"/>
              </a:spcBef>
              <a:buChar char="–"/>
              <a:defRPr sz="2800">
                <a:solidFill>
                  <a:schemeClr val="tx1"/>
                </a:solidFill>
                <a:latin typeface="Times New Roman" charset="0"/>
              </a:defRPr>
            </a:lvl2pPr>
            <a:lvl3pPr marL="1143000" indent="-228600" defTabSz="339725" eaLnBrk="0" hangingPunct="0">
              <a:spcBef>
                <a:spcPct val="20000"/>
              </a:spcBef>
              <a:buChar char="•"/>
              <a:defRPr sz="2400">
                <a:solidFill>
                  <a:schemeClr val="tx1"/>
                </a:solidFill>
                <a:latin typeface="Times New Roman" charset="0"/>
              </a:defRPr>
            </a:lvl3pPr>
            <a:lvl4pPr marL="1600200" indent="-228600" defTabSz="339725" eaLnBrk="0" hangingPunct="0">
              <a:spcBef>
                <a:spcPct val="20000"/>
              </a:spcBef>
              <a:buChar char="–"/>
              <a:defRPr sz="2000">
                <a:solidFill>
                  <a:schemeClr val="tx1"/>
                </a:solidFill>
                <a:latin typeface="Times New Roman" charset="0"/>
              </a:defRPr>
            </a:lvl4pPr>
            <a:lvl5pPr marL="2057400" indent="-228600" defTabSz="339725" eaLnBrk="0" hangingPunct="0">
              <a:spcBef>
                <a:spcPct val="20000"/>
              </a:spcBef>
              <a:buChar char="»"/>
              <a:defRPr sz="2000">
                <a:solidFill>
                  <a:schemeClr val="tx1"/>
                </a:solidFill>
                <a:latin typeface="Times New Roman" charset="0"/>
              </a:defRPr>
            </a:lvl5pPr>
            <a:lvl6pPr marL="2514600" indent="-228600" defTabSz="339725" eaLnBrk="0" fontAlgn="base" hangingPunct="0">
              <a:spcBef>
                <a:spcPct val="20000"/>
              </a:spcBef>
              <a:spcAft>
                <a:spcPct val="0"/>
              </a:spcAft>
              <a:buChar char="»"/>
              <a:defRPr sz="2000">
                <a:solidFill>
                  <a:schemeClr val="tx1"/>
                </a:solidFill>
                <a:latin typeface="Times New Roman" charset="0"/>
              </a:defRPr>
            </a:lvl6pPr>
            <a:lvl7pPr marL="2971800" indent="-228600" defTabSz="339725" eaLnBrk="0" fontAlgn="base" hangingPunct="0">
              <a:spcBef>
                <a:spcPct val="20000"/>
              </a:spcBef>
              <a:spcAft>
                <a:spcPct val="0"/>
              </a:spcAft>
              <a:buChar char="»"/>
              <a:defRPr sz="2000">
                <a:solidFill>
                  <a:schemeClr val="tx1"/>
                </a:solidFill>
                <a:latin typeface="Times New Roman" charset="0"/>
              </a:defRPr>
            </a:lvl7pPr>
            <a:lvl8pPr marL="3429000" indent="-228600" defTabSz="339725" eaLnBrk="0" fontAlgn="base" hangingPunct="0">
              <a:spcBef>
                <a:spcPct val="20000"/>
              </a:spcBef>
              <a:spcAft>
                <a:spcPct val="0"/>
              </a:spcAft>
              <a:buChar char="»"/>
              <a:defRPr sz="2000">
                <a:solidFill>
                  <a:schemeClr val="tx1"/>
                </a:solidFill>
                <a:latin typeface="Times New Roman" charset="0"/>
              </a:defRPr>
            </a:lvl8pPr>
            <a:lvl9pPr marL="3886200" indent="-228600" defTabSz="339725"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r>
              <a:rPr lang="en-US" altLang="en-US" sz="1600" b="1" dirty="0" err="1" smtClean="0">
                <a:latin typeface="Comic Sans MS" charset="0"/>
              </a:rPr>
              <a:t>CoIs</a:t>
            </a:r>
            <a:r>
              <a:rPr lang="en-US" altLang="en-US" sz="1600" b="1" dirty="0" smtClean="0">
                <a:latin typeface="Comic Sans MS" charset="0"/>
              </a:rPr>
              <a:t>: </a:t>
            </a:r>
            <a:r>
              <a:rPr lang="en-US" altLang="en-US" sz="1200" dirty="0" smtClean="0">
                <a:solidFill>
                  <a:srgbClr val="000000"/>
                </a:solidFill>
                <a:latin typeface="Comic Sans MS" charset="0"/>
              </a:rPr>
              <a:t>James Jung and Sharon </a:t>
            </a:r>
            <a:r>
              <a:rPr lang="en-US" altLang="en-US" sz="1200" dirty="0" err="1" smtClean="0">
                <a:solidFill>
                  <a:srgbClr val="000000"/>
                </a:solidFill>
                <a:latin typeface="Comic Sans MS" charset="0"/>
              </a:rPr>
              <a:t>Nebuda</a:t>
            </a:r>
            <a:endParaRPr lang="en-US" altLang="en-US" sz="1200" dirty="0" smtClean="0">
              <a:solidFill>
                <a:srgbClr val="000000"/>
              </a:solidFill>
              <a:latin typeface="Comic Sans MS" charset="0"/>
            </a:endParaRPr>
          </a:p>
        </p:txBody>
      </p:sp>
      <p:sp>
        <p:nvSpPr>
          <p:cNvPr id="2061"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endParaRPr lang="en-US" altLang="en-US" sz="1800" u="sng" smtClean="0">
              <a:latin typeface="Comic Sans MS" charset="0"/>
            </a:endParaRPr>
          </a:p>
        </p:txBody>
      </p:sp>
      <p:sp>
        <p:nvSpPr>
          <p:cNvPr id="2062"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r>
              <a:rPr lang="en-US" altLang="en-US" sz="1800" b="1" u="sng" smtClean="0">
                <a:latin typeface="Comic Sans MS" charset="0"/>
              </a:rPr>
              <a:t>Benefits and Outcomes</a:t>
            </a:r>
          </a:p>
        </p:txBody>
      </p:sp>
      <p:sp>
        <p:nvSpPr>
          <p:cNvPr id="2063"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64"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eaLnBrk="0" hangingPunct="0">
              <a:spcBef>
                <a:spcPct val="20000"/>
              </a:spcBef>
              <a:buChar char="•"/>
              <a:tabLst>
                <a:tab pos="1830388" algn="ctr"/>
                <a:tab pos="2514600" algn="ctr"/>
                <a:tab pos="3200400" algn="ctr"/>
              </a:tabLst>
              <a:defRPr sz="3200">
                <a:solidFill>
                  <a:schemeClr val="tx1"/>
                </a:solidFill>
                <a:latin typeface="Times New Roman" charset="0"/>
              </a:defRPr>
            </a:lvl1pPr>
            <a:lvl2pPr marL="742950" indent="-285750" eaLnBrk="0" hangingPunct="0">
              <a:spcBef>
                <a:spcPct val="20000"/>
              </a:spcBef>
              <a:buChar char="–"/>
              <a:tabLst>
                <a:tab pos="1830388" algn="ctr"/>
                <a:tab pos="2514600" algn="ctr"/>
                <a:tab pos="3200400" algn="ctr"/>
              </a:tabLst>
              <a:defRPr sz="2800">
                <a:solidFill>
                  <a:schemeClr val="tx1"/>
                </a:solidFill>
                <a:latin typeface="Times New Roman" charset="0"/>
              </a:defRPr>
            </a:lvl2pPr>
            <a:lvl3pPr marL="1143000" indent="-228600" eaLnBrk="0" hangingPunct="0">
              <a:spcBef>
                <a:spcPct val="20000"/>
              </a:spcBef>
              <a:buChar char="•"/>
              <a:tabLst>
                <a:tab pos="1830388" algn="ctr"/>
                <a:tab pos="2514600" algn="ctr"/>
                <a:tab pos="3200400" algn="ctr"/>
              </a:tabLst>
              <a:defRPr sz="2400">
                <a:solidFill>
                  <a:schemeClr val="tx1"/>
                </a:solidFill>
                <a:latin typeface="Times New Roman" charset="0"/>
              </a:defRPr>
            </a:lvl3pPr>
            <a:lvl4pPr marL="1600200" indent="-228600" eaLnBrk="0" hangingPunct="0">
              <a:spcBef>
                <a:spcPct val="20000"/>
              </a:spcBef>
              <a:buChar char="–"/>
              <a:tabLst>
                <a:tab pos="1830388" algn="ctr"/>
                <a:tab pos="2514600" algn="ctr"/>
                <a:tab pos="3200400" algn="ctr"/>
              </a:tabLst>
              <a:defRPr sz="2000">
                <a:solidFill>
                  <a:schemeClr val="tx1"/>
                </a:solidFill>
                <a:latin typeface="Times New Roman" charset="0"/>
              </a:defRPr>
            </a:lvl4pPr>
            <a:lvl5pPr marL="2057400" indent="-228600" eaLnBrk="0" hangingPunct="0">
              <a:spcBef>
                <a:spcPct val="20000"/>
              </a:spcBef>
              <a:buChar char="»"/>
              <a:tabLst>
                <a:tab pos="1830388" algn="ctr"/>
                <a:tab pos="2514600" algn="ctr"/>
                <a:tab pos="3200400" algn="ctr"/>
              </a:tabLst>
              <a:defRPr sz="2000">
                <a:solidFill>
                  <a:schemeClr val="tx1"/>
                </a:solidFill>
                <a:latin typeface="Times New Roman" charset="0"/>
              </a:defRPr>
            </a:lvl5pPr>
            <a:lvl6pPr marL="25146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charset="0"/>
              </a:defRPr>
            </a:lvl6pPr>
            <a:lvl7pPr marL="29718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charset="0"/>
              </a:defRPr>
            </a:lvl7pPr>
            <a:lvl8pPr marL="34290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charset="0"/>
              </a:defRPr>
            </a:lvl8pPr>
            <a:lvl9pPr marL="38862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charset="0"/>
              </a:defRPr>
            </a:lvl9pPr>
          </a:lstStyle>
          <a:p>
            <a:pPr>
              <a:lnSpc>
                <a:spcPct val="80000"/>
              </a:lnSpc>
              <a:spcBef>
                <a:spcPct val="25000"/>
              </a:spcBef>
              <a:buFontTx/>
              <a:buNone/>
              <a:defRPr/>
            </a:pPr>
            <a:r>
              <a:rPr lang="en-US" altLang="en-US" sz="1400" b="1" u="sng" dirty="0" smtClean="0">
                <a:latin typeface="Comic Sans MS" charset="0"/>
              </a:rPr>
              <a:t>Objective</a:t>
            </a:r>
            <a:r>
              <a:rPr lang="en-US" altLang="en-US" sz="1400" b="1" dirty="0" smtClean="0">
                <a:latin typeface="Comic Sans MS" charset="0"/>
              </a:rPr>
              <a:t> </a:t>
            </a:r>
            <a:r>
              <a:rPr lang="en-US" altLang="en-US" sz="1400" dirty="0" smtClean="0">
                <a:latin typeface="Comic Sans MS" charset="0"/>
                <a:ea typeface="Times New Roman" charset="0"/>
                <a:cs typeface="Times New Roman" charset="0"/>
              </a:rPr>
              <a:t> </a:t>
            </a:r>
          </a:p>
          <a:p>
            <a:pPr>
              <a:lnSpc>
                <a:spcPct val="80000"/>
              </a:lnSpc>
              <a:spcBef>
                <a:spcPct val="25000"/>
              </a:spcBef>
              <a:defRPr/>
            </a:pPr>
            <a:r>
              <a:rPr lang="en-US" altLang="en-US" sz="1200" dirty="0" smtClean="0">
                <a:latin typeface="Comic Sans MS" charset="0"/>
              </a:rPr>
              <a:t>NOAA/NESDIS and its partners at CIMSS have developed a set of physical algorithms to derive several properties of clouds.</a:t>
            </a:r>
          </a:p>
          <a:p>
            <a:pPr>
              <a:lnSpc>
                <a:spcPct val="80000"/>
              </a:lnSpc>
              <a:spcBef>
                <a:spcPct val="25000"/>
              </a:spcBef>
              <a:defRPr/>
            </a:pPr>
            <a:endParaRPr lang="en-US" altLang="en-US" sz="1200" dirty="0" smtClean="0">
              <a:latin typeface="Comic Sans MS" charset="0"/>
            </a:endParaRPr>
          </a:p>
          <a:p>
            <a:pPr>
              <a:lnSpc>
                <a:spcPct val="80000"/>
              </a:lnSpc>
              <a:spcBef>
                <a:spcPct val="25000"/>
              </a:spcBef>
              <a:defRPr/>
            </a:pPr>
            <a:r>
              <a:rPr lang="en-US" altLang="en-US" sz="1200" dirty="0" smtClean="0">
                <a:latin typeface="Comic Sans MS" charset="0"/>
              </a:rPr>
              <a:t>Our goal is to link with modelers at OAR/ESRL and NWS/NCEP.  We hope to provide products useful for model verification and assimilation. We also benefit from their physical parameterization knowledge.</a:t>
            </a:r>
          </a:p>
          <a:p>
            <a:pPr>
              <a:lnSpc>
                <a:spcPct val="80000"/>
              </a:lnSpc>
              <a:spcBef>
                <a:spcPct val="25000"/>
              </a:spcBef>
              <a:defRPr/>
            </a:pPr>
            <a:endParaRPr lang="en-US" altLang="en-US" sz="1200" dirty="0" smtClean="0">
              <a:latin typeface="Comic Sans MS" charset="0"/>
            </a:endParaRPr>
          </a:p>
          <a:p>
            <a:pPr>
              <a:lnSpc>
                <a:spcPct val="80000"/>
              </a:lnSpc>
              <a:spcBef>
                <a:spcPct val="25000"/>
              </a:spcBef>
              <a:defRPr/>
            </a:pPr>
            <a:r>
              <a:rPr lang="en-US" altLang="en-US" sz="1200" dirty="0" smtClean="0">
                <a:latin typeface="Comic Sans MS" charset="0"/>
              </a:rPr>
              <a:t>Use cloud properties to provide/generate/improve radiance products (both clear and cloudy) which will allow NWP Centers to more effectively assimilate GOES and JPSS radiances.</a:t>
            </a:r>
          </a:p>
          <a:p>
            <a:pPr>
              <a:lnSpc>
                <a:spcPct val="80000"/>
              </a:lnSpc>
              <a:spcBef>
                <a:spcPct val="25000"/>
              </a:spcBef>
              <a:defRPr/>
            </a:pPr>
            <a:endParaRPr lang="en-US" altLang="en-US" sz="1200" dirty="0" smtClean="0">
              <a:latin typeface="Comic Sans MS" charset="0"/>
            </a:endParaRPr>
          </a:p>
          <a:p>
            <a:pPr>
              <a:lnSpc>
                <a:spcPct val="80000"/>
              </a:lnSpc>
              <a:spcBef>
                <a:spcPct val="25000"/>
              </a:spcBef>
              <a:buFontTx/>
              <a:buNone/>
              <a:defRPr/>
            </a:pPr>
            <a:endParaRPr lang="en-US" altLang="en-US" sz="1400" dirty="0" smtClean="0">
              <a:latin typeface="Comic Sans MS" charset="0"/>
            </a:endParaRPr>
          </a:p>
        </p:txBody>
      </p:sp>
      <p:sp>
        <p:nvSpPr>
          <p:cNvPr id="2065"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endParaRPr lang="en-US" altLang="en-US" sz="1200" smtClean="0"/>
          </a:p>
        </p:txBody>
      </p:sp>
      <p:sp>
        <p:nvSpPr>
          <p:cNvPr id="2066"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r>
              <a:rPr lang="en-US" altLang="en-US" sz="1600" b="1" u="sng" smtClean="0">
                <a:latin typeface="Comic Sans MS" charset="0"/>
              </a:rPr>
              <a:t>Approach:</a:t>
            </a:r>
            <a:endParaRPr lang="en-US" altLang="en-US" sz="1800" u="sng" smtClean="0">
              <a:latin typeface="Comic Sans MS" charset="0"/>
            </a:endParaRPr>
          </a:p>
        </p:txBody>
      </p:sp>
      <p:sp>
        <p:nvSpPr>
          <p:cNvPr id="2067" name="Text Box 85"/>
          <p:cNvSpPr txBox="1">
            <a:spLocks noChangeArrowheads="1"/>
          </p:cNvSpPr>
          <p:nvPr/>
        </p:nvSpPr>
        <p:spPr bwMode="auto">
          <a:xfrm>
            <a:off x="76200" y="3908425"/>
            <a:ext cx="4191000"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339725" eaLnBrk="0" hangingPunct="0">
              <a:spcBef>
                <a:spcPct val="20000"/>
              </a:spcBef>
              <a:buChar char="•"/>
              <a:defRPr sz="3200">
                <a:solidFill>
                  <a:schemeClr val="tx1"/>
                </a:solidFill>
                <a:latin typeface="Times New Roman" charset="0"/>
              </a:defRPr>
            </a:lvl1pPr>
            <a:lvl2pPr marL="287338" indent="-173038" defTabSz="339725" eaLnBrk="0" hangingPunct="0">
              <a:spcBef>
                <a:spcPct val="20000"/>
              </a:spcBef>
              <a:buChar char="–"/>
              <a:defRPr sz="2800">
                <a:solidFill>
                  <a:schemeClr val="tx1"/>
                </a:solidFill>
                <a:latin typeface="Times New Roman" charset="0"/>
              </a:defRPr>
            </a:lvl2pPr>
            <a:lvl3pPr marL="1546225" indent="-457200" defTabSz="339725" eaLnBrk="0" hangingPunct="0">
              <a:spcBef>
                <a:spcPct val="20000"/>
              </a:spcBef>
              <a:buChar char="•"/>
              <a:defRPr sz="2400">
                <a:solidFill>
                  <a:schemeClr val="tx1"/>
                </a:solidFill>
                <a:latin typeface="Times New Roman" charset="0"/>
              </a:defRPr>
            </a:lvl3pPr>
            <a:lvl4pPr marL="2117725" indent="-457200" defTabSz="339725" eaLnBrk="0" hangingPunct="0">
              <a:spcBef>
                <a:spcPct val="20000"/>
              </a:spcBef>
              <a:buChar char="–"/>
              <a:defRPr sz="2000">
                <a:solidFill>
                  <a:schemeClr val="tx1"/>
                </a:solidFill>
                <a:latin typeface="Times New Roman" charset="0"/>
              </a:defRPr>
            </a:lvl4pPr>
            <a:lvl5pPr marL="2689225" indent="-457200" defTabSz="339725" eaLnBrk="0" hangingPunct="0">
              <a:spcBef>
                <a:spcPct val="20000"/>
              </a:spcBef>
              <a:buChar char="»"/>
              <a:defRPr sz="2000">
                <a:solidFill>
                  <a:schemeClr val="tx1"/>
                </a:solidFill>
                <a:latin typeface="Times New Roman" charset="0"/>
              </a:defRPr>
            </a:lvl5pPr>
            <a:lvl6pPr marL="3146425" indent="-457200" defTabSz="339725" eaLnBrk="0" fontAlgn="base" hangingPunct="0">
              <a:spcBef>
                <a:spcPct val="20000"/>
              </a:spcBef>
              <a:spcAft>
                <a:spcPct val="0"/>
              </a:spcAft>
              <a:buChar char="»"/>
              <a:defRPr sz="2000">
                <a:solidFill>
                  <a:schemeClr val="tx1"/>
                </a:solidFill>
                <a:latin typeface="Times New Roman" charset="0"/>
              </a:defRPr>
            </a:lvl6pPr>
            <a:lvl7pPr marL="3603625" indent="-457200" defTabSz="339725" eaLnBrk="0" fontAlgn="base" hangingPunct="0">
              <a:spcBef>
                <a:spcPct val="20000"/>
              </a:spcBef>
              <a:spcAft>
                <a:spcPct val="0"/>
              </a:spcAft>
              <a:buChar char="»"/>
              <a:defRPr sz="2000">
                <a:solidFill>
                  <a:schemeClr val="tx1"/>
                </a:solidFill>
                <a:latin typeface="Times New Roman" charset="0"/>
              </a:defRPr>
            </a:lvl7pPr>
            <a:lvl8pPr marL="4060825" indent="-457200" defTabSz="339725" eaLnBrk="0" fontAlgn="base" hangingPunct="0">
              <a:spcBef>
                <a:spcPct val="20000"/>
              </a:spcBef>
              <a:spcAft>
                <a:spcPct val="0"/>
              </a:spcAft>
              <a:buChar char="»"/>
              <a:defRPr sz="2000">
                <a:solidFill>
                  <a:schemeClr val="tx1"/>
                </a:solidFill>
                <a:latin typeface="Times New Roman" charset="0"/>
              </a:defRPr>
            </a:lvl8pPr>
            <a:lvl9pPr marL="4518025" indent="-457200" defTabSz="339725" eaLnBrk="0" fontAlgn="base" hangingPunct="0">
              <a:spcBef>
                <a:spcPct val="20000"/>
              </a:spcBef>
              <a:spcAft>
                <a:spcPct val="0"/>
              </a:spcAft>
              <a:buChar char="»"/>
              <a:defRPr sz="2000">
                <a:solidFill>
                  <a:schemeClr val="tx1"/>
                </a:solidFill>
                <a:latin typeface="Times New Roman" charset="0"/>
              </a:defRPr>
            </a:lvl9pPr>
          </a:lstStyle>
          <a:p>
            <a:pPr marL="171450" indent="-171450">
              <a:lnSpc>
                <a:spcPct val="90000"/>
              </a:lnSpc>
              <a:spcBef>
                <a:spcPct val="25000"/>
              </a:spcBef>
              <a:defRPr/>
            </a:pPr>
            <a:r>
              <a:rPr lang="en-US" altLang="en-US" sz="1200" dirty="0" smtClean="0">
                <a:latin typeface="Comic Sans MS" charset="0"/>
              </a:rPr>
              <a:t>Develop Enterprise cloud products to support the full suite of NOAA Imagers within one software algorithm package.</a:t>
            </a:r>
            <a:r>
              <a:rPr lang="en-US" altLang="en-US" sz="1200" dirty="0">
                <a:latin typeface="Comic Sans MS" charset="0"/>
              </a:rPr>
              <a:t> </a:t>
            </a:r>
            <a:endParaRPr lang="en-US" altLang="en-US" sz="1200" dirty="0" smtClean="0">
              <a:latin typeface="Comic Sans MS" charset="0"/>
            </a:endParaRPr>
          </a:p>
          <a:p>
            <a:pPr marL="171450" indent="-171450">
              <a:lnSpc>
                <a:spcPct val="90000"/>
              </a:lnSpc>
              <a:spcBef>
                <a:spcPct val="25000"/>
              </a:spcBef>
              <a:defRPr/>
            </a:pPr>
            <a:r>
              <a:rPr lang="en-US" altLang="en-US" sz="1200" dirty="0" smtClean="0">
                <a:latin typeface="Comic Sans MS" charset="0"/>
              </a:rPr>
              <a:t>Pilot </a:t>
            </a:r>
            <a:r>
              <a:rPr lang="en-US" altLang="en-US" sz="1200" dirty="0">
                <a:latin typeface="Comic Sans MS" charset="0"/>
              </a:rPr>
              <a:t>program underway to switch ABI cloud products to Enterprise </a:t>
            </a:r>
            <a:r>
              <a:rPr lang="en-US" altLang="en-US" sz="1200">
                <a:latin typeface="Comic Sans MS" charset="0"/>
              </a:rPr>
              <a:t>cloud </a:t>
            </a:r>
            <a:r>
              <a:rPr lang="en-US" altLang="en-US" sz="1200" smtClean="0">
                <a:latin typeface="Comic Sans MS" charset="0"/>
              </a:rPr>
              <a:t>algorithms.</a:t>
            </a:r>
            <a:endParaRPr lang="en-US" altLang="en-US" sz="1200" dirty="0" smtClean="0">
              <a:latin typeface="Comic Sans MS" charset="0"/>
            </a:endParaRPr>
          </a:p>
          <a:p>
            <a:pPr marL="171450" indent="-171450">
              <a:lnSpc>
                <a:spcPct val="90000"/>
              </a:lnSpc>
              <a:spcBef>
                <a:spcPct val="25000"/>
              </a:spcBef>
              <a:defRPr/>
            </a:pPr>
            <a:r>
              <a:rPr lang="en-US" altLang="en-US" sz="1200" dirty="0" smtClean="0">
                <a:latin typeface="Comic Sans MS" charset="0"/>
              </a:rPr>
              <a:t>Develop radiance and value-added assimilation products in BUFR format in coordination with NCEP, ECMWF and other NWP Centers.</a:t>
            </a:r>
          </a:p>
          <a:p>
            <a:pPr marL="171450" indent="-171450">
              <a:lnSpc>
                <a:spcPct val="90000"/>
              </a:lnSpc>
              <a:spcBef>
                <a:spcPct val="25000"/>
              </a:spcBef>
              <a:defRPr/>
            </a:pPr>
            <a:r>
              <a:rPr lang="en-US" altLang="en-US" sz="1200" dirty="0" smtClean="0">
                <a:latin typeface="Comic Sans MS" charset="0"/>
              </a:rPr>
              <a:t>NWP collaborators are involved from day 1 of the radiance product project to optimize the usefulness and timeliness for the operational use of this data</a:t>
            </a:r>
          </a:p>
        </p:txBody>
      </p:sp>
      <p:sp>
        <p:nvSpPr>
          <p:cNvPr id="2069" name="Rectangle 88"/>
          <p:cNvSpPr>
            <a:spLocks noChangeArrowheads="1"/>
          </p:cNvSpPr>
          <p:nvPr/>
        </p:nvSpPr>
        <p:spPr bwMode="auto">
          <a:xfrm>
            <a:off x="4419600" y="3921125"/>
            <a:ext cx="4495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9063" indent="-119063"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defRPr/>
            </a:pPr>
            <a:r>
              <a:rPr lang="en-US" altLang="en-US" sz="1200" dirty="0" smtClean="0">
                <a:latin typeface="Comic Sans MS" charset="0"/>
              </a:rPr>
              <a:t>Enterprise cloud algorithms can be updated more efficiently and can better respond to feedback from NWP.</a:t>
            </a:r>
          </a:p>
          <a:p>
            <a:pPr>
              <a:spcBef>
                <a:spcPct val="0"/>
              </a:spcBef>
              <a:defRPr/>
            </a:pPr>
            <a:r>
              <a:rPr lang="en-US" altLang="en-US" sz="1200" dirty="0">
                <a:latin typeface="Comic Sans MS" charset="0"/>
              </a:rPr>
              <a:t>Collaborate with EUMETSAT and other data providers to establish consistent products across satellite </a:t>
            </a:r>
            <a:r>
              <a:rPr lang="en-US" altLang="en-US" sz="1200" dirty="0" smtClean="0">
                <a:latin typeface="Comic Sans MS" charset="0"/>
              </a:rPr>
              <a:t>platforms.</a:t>
            </a:r>
          </a:p>
          <a:p>
            <a:pPr>
              <a:spcBef>
                <a:spcPct val="0"/>
              </a:spcBef>
              <a:defRPr/>
            </a:pPr>
            <a:r>
              <a:rPr lang="en-US" altLang="en-US" sz="1200" dirty="0" smtClean="0">
                <a:latin typeface="Comic Sans MS" charset="0"/>
              </a:rPr>
              <a:t>ECMWF is already actively assimilating GOES-16 ABI Clear Sky Radiance from water vapor channels using NESDIS/STAR preliminary data stream</a:t>
            </a:r>
          </a:p>
          <a:p>
            <a:pPr>
              <a:spcBef>
                <a:spcPct val="0"/>
              </a:spcBef>
              <a:defRPr/>
            </a:pPr>
            <a:r>
              <a:rPr lang="en-US" altLang="en-US" sz="1200" dirty="0" smtClean="0">
                <a:latin typeface="Comic Sans MS" charset="0"/>
              </a:rPr>
              <a:t>GFS, RAPP, NRL, Met Office are all testing preliminary data in their assimilation systems</a:t>
            </a:r>
          </a:p>
          <a:p>
            <a:pPr>
              <a:spcBef>
                <a:spcPct val="0"/>
              </a:spcBef>
              <a:defRPr/>
            </a:pPr>
            <a:r>
              <a:rPr lang="en-US" altLang="en-US" sz="1200" dirty="0" smtClean="0">
                <a:latin typeface="Comic Sans MS" charset="0"/>
              </a:rPr>
              <a:t>OAR/ESRL is also experimenting with cloud product assimilation using JPSS at high latitudes.	</a:t>
            </a:r>
            <a:endParaRPr lang="en-US" altLang="en-US" sz="1400" dirty="0" smtClean="0">
              <a:latin typeface="Comic Sans MS" charset="0"/>
            </a:endParaRPr>
          </a:p>
        </p:txBody>
      </p:sp>
      <p:sp>
        <p:nvSpPr>
          <p:cNvPr id="2071" name="Text Box 94"/>
          <p:cNvSpPr txBox="1">
            <a:spLocks noChangeArrowheads="1"/>
          </p:cNvSpPr>
          <p:nvPr/>
        </p:nvSpPr>
        <p:spPr bwMode="auto">
          <a:xfrm>
            <a:off x="228600" y="6584950"/>
            <a:ext cx="66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000" b="1" smtClean="0">
                <a:latin typeface="Comic Sans MS" charset="0"/>
              </a:rPr>
              <a:t>Mo/Yr</a:t>
            </a:r>
          </a:p>
        </p:txBody>
      </p:sp>
      <p:pic>
        <p:nvPicPr>
          <p:cNvPr id="4118"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2167" t="8472" r="11982" b="16387"/>
          <a:stretch/>
        </p:blipFill>
        <p:spPr>
          <a:xfrm>
            <a:off x="6992270" y="933409"/>
            <a:ext cx="1923130" cy="1955702"/>
          </a:xfrm>
          <a:prstGeom prst="ellipse">
            <a:avLst/>
          </a:prstGeom>
        </p:spPr>
      </p:pic>
      <p:sp>
        <p:nvSpPr>
          <p:cNvPr id="4121" name="TextBox 3"/>
          <p:cNvSpPr txBox="1">
            <a:spLocks noChangeArrowheads="1"/>
          </p:cNvSpPr>
          <p:nvPr/>
        </p:nvSpPr>
        <p:spPr bwMode="auto">
          <a:xfrm>
            <a:off x="6778625" y="2867025"/>
            <a:ext cx="228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en-US" altLang="en-US" sz="1100">
                <a:latin typeface="Comic Sans MS" pitchFamily="-16" charset="0"/>
                <a:ea typeface="Comic Sans MS" pitchFamily="-16" charset="0"/>
                <a:cs typeface="Comic Sans MS" pitchFamily="-16" charset="0"/>
              </a:rPr>
              <a:t>GOES-R: Ice Cloud Temp. overlaid on 6.7 </a:t>
            </a:r>
            <a:r>
              <a:rPr lang="en-US" altLang="en-US" sz="1100">
                <a:latin typeface="Symbol" pitchFamily="18" charset="2"/>
                <a:ea typeface="Symbol" pitchFamily="18" charset="2"/>
                <a:cs typeface="Symbol" pitchFamily="18" charset="2"/>
              </a:rPr>
              <a:t>m</a:t>
            </a:r>
            <a:r>
              <a:rPr lang="en-US" altLang="en-US" sz="1100">
                <a:latin typeface="Comic Sans MS" pitchFamily="-16" charset="0"/>
                <a:ea typeface="Comic Sans MS" pitchFamily="-16" charset="0"/>
                <a:cs typeface="Comic Sans MS" pitchFamily="-16" charset="0"/>
              </a:rPr>
              <a:t>m Bright.Temp.  Basis of NWP GEO Rad. Assim.</a:t>
            </a:r>
          </a:p>
        </p:txBody>
      </p:sp>
      <p:pic>
        <p:nvPicPr>
          <p:cNvPr id="4122" name="Picture 27" descr="https://lh4.googleusercontent.com/0tu4M6OocH0IhIPRDyj5ctJ3Rt6N9MZEQ4VTMQJo1jIyniTvGtS6cXTWS6SNw58voU_cttN1FXeF-NtzrOcnWY5ErtQq8hlncG9f8sbpDr8l_N-UCLYLNw0ol2FpbfVLtWD3dP1iM5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25" y="965200"/>
            <a:ext cx="20462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TextBox 31"/>
          <p:cNvSpPr txBox="1">
            <a:spLocks noChangeArrowheads="1"/>
          </p:cNvSpPr>
          <p:nvPr/>
        </p:nvSpPr>
        <p:spPr bwMode="auto">
          <a:xfrm>
            <a:off x="4705350" y="3019425"/>
            <a:ext cx="2074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0"/>
              </a:spcBef>
              <a:buFontTx/>
              <a:buNone/>
            </a:pPr>
            <a:r>
              <a:rPr lang="en-US" altLang="en-US" sz="1100">
                <a:latin typeface="Comic Sans MS" pitchFamily="-16" charset="0"/>
                <a:ea typeface="Comic Sans MS" pitchFamily="-16" charset="0"/>
                <a:cs typeface="Comic Sans MS" pitchFamily="-16" charset="0"/>
              </a:rPr>
              <a:t>JPSS:: Cloud-top Altitude over Alaska. Used by ESRL.</a:t>
            </a:r>
          </a:p>
        </p:txBody>
      </p:sp>
    </p:spTree>
    <p:extLst>
      <p:ext uri="{BB962C8B-B14F-4D97-AF65-F5344CB8AC3E}">
        <p14:creationId xmlns:p14="http://schemas.microsoft.com/office/powerpoint/2010/main" val="3845218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1"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2"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3"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4"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5"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6"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7" name="Rectangle 75"/>
          <p:cNvSpPr>
            <a:spLocks noGrp="1" noChangeArrowheads="1"/>
          </p:cNvSpPr>
          <p:nvPr>
            <p:ph type="title"/>
          </p:nvPr>
        </p:nvSpPr>
        <p:spPr>
          <a:xfrm>
            <a:off x="1143000" y="111125"/>
            <a:ext cx="7035800" cy="381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sz="1800" b="1" dirty="0" smtClean="0">
                <a:latin typeface="Comic Sans MS" charset="0"/>
                <a:ea typeface="ＭＳ Ｐゴシック" charset="0"/>
              </a:rPr>
              <a:t>Improving Severe Weather Warnings: The </a:t>
            </a:r>
            <a:r>
              <a:rPr lang="en-US" sz="1800" b="1" dirty="0" err="1" smtClean="0">
                <a:latin typeface="Comic Sans MS" charset="0"/>
                <a:ea typeface="ＭＳ Ｐゴシック" charset="0"/>
              </a:rPr>
              <a:t>ProbSevere</a:t>
            </a:r>
            <a:r>
              <a:rPr lang="en-US" sz="1800" b="1" dirty="0" smtClean="0">
                <a:latin typeface="Comic Sans MS" charset="0"/>
                <a:ea typeface="ＭＳ Ｐゴシック" charset="0"/>
              </a:rPr>
              <a:t> Model</a:t>
            </a:r>
            <a:endParaRPr lang="en-US" sz="4000" b="1" dirty="0">
              <a:latin typeface="Comic Sans MS" charset="0"/>
              <a:ea typeface="ＭＳ Ｐゴシック" charset="0"/>
            </a:endParaRPr>
          </a:p>
        </p:txBody>
      </p:sp>
      <p:sp>
        <p:nvSpPr>
          <p:cNvPr id="2058"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Comic Sans MS" charset="0"/>
            </a:endParaRPr>
          </a:p>
        </p:txBody>
      </p:sp>
      <p:sp>
        <p:nvSpPr>
          <p:cNvPr id="2059" name="Text Box 77"/>
          <p:cNvSpPr txBox="1">
            <a:spLocks noChangeArrowheads="1"/>
          </p:cNvSpPr>
          <p:nvPr/>
        </p:nvSpPr>
        <p:spPr bwMode="auto">
          <a:xfrm>
            <a:off x="2209800" y="4032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eaLnBrk="0" hangingPunct="0">
              <a:spcBef>
                <a:spcPct val="50000"/>
              </a:spcBef>
              <a:defRPr/>
            </a:pPr>
            <a:r>
              <a:rPr lang="en-US" sz="1400" b="1" dirty="0" smtClean="0">
                <a:latin typeface="Comic Sans MS" charset="0"/>
              </a:rPr>
              <a:t>PI: Michael Pavolonis (NOAA/NESDIS/STAR)</a:t>
            </a:r>
            <a:endParaRPr lang="en-US" sz="1400" dirty="0" smtClean="0">
              <a:latin typeface="Comic Sans MS" charset="0"/>
            </a:endParaRPr>
          </a:p>
        </p:txBody>
      </p:sp>
      <p:sp>
        <p:nvSpPr>
          <p:cNvPr id="2060" name="Text Box 78"/>
          <p:cNvSpPr txBox="1">
            <a:spLocks noChangeArrowheads="1"/>
          </p:cNvSpPr>
          <p:nvPr/>
        </p:nvSpPr>
        <p:spPr bwMode="auto">
          <a:xfrm>
            <a:off x="0" y="6057900"/>
            <a:ext cx="436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defTabSz="339725">
              <a:defRPr sz="3200">
                <a:solidFill>
                  <a:schemeClr val="tx1"/>
                </a:solidFill>
                <a:latin typeface="Times New Roman" charset="0"/>
                <a:ea typeface="ＭＳ Ｐゴシック" charset="0"/>
              </a:defRPr>
            </a:lvl1pPr>
            <a:lvl2pPr marL="339725" indent="169863" defTabSz="339725">
              <a:defRPr sz="2800">
                <a:solidFill>
                  <a:schemeClr val="tx1"/>
                </a:solidFill>
                <a:latin typeface="Times New Roman" charset="0"/>
                <a:ea typeface="ＭＳ Ｐゴシック" charset="0"/>
              </a:defRPr>
            </a:lvl2pPr>
            <a:lvl3pPr defTabSz="339725">
              <a:defRPr sz="2400">
                <a:solidFill>
                  <a:schemeClr val="tx1"/>
                </a:solidFill>
                <a:latin typeface="Times New Roman" charset="0"/>
                <a:ea typeface="ＭＳ Ｐゴシック" charset="0"/>
              </a:defRPr>
            </a:lvl3pPr>
            <a:lvl4pPr defTabSz="339725">
              <a:defRPr sz="2000">
                <a:solidFill>
                  <a:schemeClr val="tx1"/>
                </a:solidFill>
                <a:latin typeface="Times New Roman" charset="0"/>
                <a:ea typeface="ＭＳ Ｐゴシック" charset="0"/>
              </a:defRPr>
            </a:lvl4pPr>
            <a:lvl5pPr defTabSz="339725">
              <a:defRPr sz="2000">
                <a:solidFill>
                  <a:schemeClr val="tx1"/>
                </a:solidFill>
                <a:latin typeface="Times New Roman" charset="0"/>
                <a:ea typeface="ＭＳ Ｐゴシック" charset="0"/>
              </a:defRPr>
            </a:lvl5pPr>
            <a:lvl6pPr defTabSz="339725" eaLnBrk="0" hangingPunct="0">
              <a:defRPr sz="2000">
                <a:solidFill>
                  <a:schemeClr val="tx1"/>
                </a:solidFill>
                <a:latin typeface="Times New Roman" charset="0"/>
                <a:ea typeface="ＭＳ Ｐゴシック" charset="0"/>
              </a:defRPr>
            </a:lvl6pPr>
            <a:lvl7pPr defTabSz="339725" eaLnBrk="0" hangingPunct="0">
              <a:defRPr sz="2000">
                <a:solidFill>
                  <a:schemeClr val="tx1"/>
                </a:solidFill>
                <a:latin typeface="Times New Roman" charset="0"/>
                <a:ea typeface="ＭＳ Ｐゴシック" charset="0"/>
              </a:defRPr>
            </a:lvl7pPr>
            <a:lvl8pPr defTabSz="339725" eaLnBrk="0" hangingPunct="0">
              <a:defRPr sz="2000">
                <a:solidFill>
                  <a:schemeClr val="tx1"/>
                </a:solidFill>
                <a:latin typeface="Times New Roman" charset="0"/>
                <a:ea typeface="ＭＳ Ｐゴシック" charset="0"/>
              </a:defRPr>
            </a:lvl8pPr>
            <a:lvl9pPr defTabSz="339725" eaLnBrk="0" hangingPunct="0">
              <a:defRPr sz="2000">
                <a:solidFill>
                  <a:schemeClr val="tx1"/>
                </a:solidFill>
                <a:latin typeface="Times New Roman" charset="0"/>
                <a:ea typeface="ＭＳ Ｐゴシック" charset="0"/>
              </a:defRPr>
            </a:lvl9pPr>
          </a:lstStyle>
          <a:p>
            <a:pPr eaLnBrk="0" hangingPunct="0">
              <a:defRPr/>
            </a:pPr>
            <a:r>
              <a:rPr lang="en-US" sz="1600" b="1" dirty="0" err="1" smtClean="0">
                <a:latin typeface="Comic Sans MS" charset="0"/>
              </a:rPr>
              <a:t>CoIs</a:t>
            </a:r>
            <a:r>
              <a:rPr lang="en-US" sz="1600" b="1" dirty="0" smtClean="0">
                <a:latin typeface="Comic Sans MS" charset="0"/>
              </a:rPr>
              <a:t>: </a:t>
            </a:r>
            <a:r>
              <a:rPr lang="en-US" sz="1200" dirty="0" smtClean="0">
                <a:solidFill>
                  <a:srgbClr val="000000"/>
                </a:solidFill>
                <a:latin typeface="Comic Sans MS" charset="0"/>
              </a:rPr>
              <a:t>John </a:t>
            </a:r>
            <a:r>
              <a:rPr lang="en-US" sz="1200" dirty="0" err="1" smtClean="0">
                <a:solidFill>
                  <a:srgbClr val="000000"/>
                </a:solidFill>
                <a:latin typeface="Comic Sans MS" charset="0"/>
              </a:rPr>
              <a:t>Cintineo</a:t>
            </a:r>
            <a:r>
              <a:rPr lang="en-US" sz="1200" dirty="0" smtClean="0">
                <a:solidFill>
                  <a:srgbClr val="000000"/>
                </a:solidFill>
                <a:latin typeface="Comic Sans MS" charset="0"/>
              </a:rPr>
              <a:t> (CIMSS), Justin </a:t>
            </a:r>
            <a:r>
              <a:rPr lang="en-US" sz="1200" dirty="0" err="1" smtClean="0">
                <a:solidFill>
                  <a:srgbClr val="000000"/>
                </a:solidFill>
                <a:latin typeface="Comic Sans MS" charset="0"/>
              </a:rPr>
              <a:t>Sieglaff</a:t>
            </a:r>
            <a:r>
              <a:rPr lang="en-US" sz="1200" dirty="0" smtClean="0">
                <a:solidFill>
                  <a:srgbClr val="000000"/>
                </a:solidFill>
                <a:latin typeface="Comic Sans MS" charset="0"/>
              </a:rPr>
              <a:t> (CIMSS), Ken Howard (OAR/NSSL), Stephan Smith (NWS/MDL)</a:t>
            </a:r>
          </a:p>
        </p:txBody>
      </p:sp>
      <p:sp>
        <p:nvSpPr>
          <p:cNvPr id="2061"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u="sng" smtClean="0">
              <a:latin typeface="Comic Sans MS" charset="0"/>
            </a:endParaRPr>
          </a:p>
        </p:txBody>
      </p:sp>
      <p:sp>
        <p:nvSpPr>
          <p:cNvPr id="2062"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800" b="1" u="sng" smtClean="0">
                <a:latin typeface="Comic Sans MS" charset="0"/>
              </a:rPr>
              <a:t>Benefits and Outcomes</a:t>
            </a:r>
          </a:p>
        </p:txBody>
      </p:sp>
      <p:sp>
        <p:nvSpPr>
          <p:cNvPr id="2063"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64"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tabLst>
                <a:tab pos="1830388" algn="ctr"/>
                <a:tab pos="2514600" algn="ctr"/>
                <a:tab pos="3200400" algn="ctr"/>
              </a:tabLst>
              <a:defRPr sz="3200">
                <a:solidFill>
                  <a:schemeClr val="tx1"/>
                </a:solidFill>
                <a:latin typeface="Times New Roman" charset="0"/>
                <a:ea typeface="ＭＳ Ｐゴシック" charset="0"/>
              </a:defRPr>
            </a:lvl1pPr>
            <a:lvl2pPr>
              <a:tabLst>
                <a:tab pos="1830388" algn="ctr"/>
                <a:tab pos="2514600" algn="ctr"/>
                <a:tab pos="3200400" algn="ctr"/>
              </a:tabLst>
              <a:defRPr sz="2800">
                <a:solidFill>
                  <a:schemeClr val="tx1"/>
                </a:solidFill>
                <a:latin typeface="Times New Roman" charset="0"/>
                <a:ea typeface="ＭＳ Ｐゴシック" charset="0"/>
              </a:defRPr>
            </a:lvl2pPr>
            <a:lvl3pPr>
              <a:tabLst>
                <a:tab pos="1830388" algn="ctr"/>
                <a:tab pos="2514600" algn="ctr"/>
                <a:tab pos="3200400" algn="ctr"/>
              </a:tabLst>
              <a:defRPr sz="2400">
                <a:solidFill>
                  <a:schemeClr val="tx1"/>
                </a:solidFill>
                <a:latin typeface="Times New Roman" charset="0"/>
                <a:ea typeface="ＭＳ Ｐゴシック" charset="0"/>
              </a:defRPr>
            </a:lvl3pPr>
            <a:lvl4pPr>
              <a:tabLst>
                <a:tab pos="1830388" algn="ctr"/>
                <a:tab pos="2514600" algn="ctr"/>
                <a:tab pos="3200400" algn="ctr"/>
              </a:tabLst>
              <a:defRPr sz="2000">
                <a:solidFill>
                  <a:schemeClr val="tx1"/>
                </a:solidFill>
                <a:latin typeface="Times New Roman" charset="0"/>
                <a:ea typeface="ＭＳ Ｐゴシック" charset="0"/>
              </a:defRPr>
            </a:lvl4pPr>
            <a:lvl5pPr>
              <a:tabLst>
                <a:tab pos="1830388" algn="ctr"/>
                <a:tab pos="2514600" algn="ctr"/>
                <a:tab pos="3200400" algn="ctr"/>
              </a:tabLst>
              <a:defRPr sz="2000">
                <a:solidFill>
                  <a:schemeClr val="tx1"/>
                </a:solidFill>
                <a:latin typeface="Times New Roman" charset="0"/>
                <a:ea typeface="ＭＳ Ｐゴシック" charset="0"/>
              </a:defRPr>
            </a:lvl5pPr>
            <a:lvl6pPr eaLnBrk="0" hangingPunct="0">
              <a:tabLst>
                <a:tab pos="1830388" algn="ctr"/>
                <a:tab pos="2514600" algn="ctr"/>
                <a:tab pos="3200400" algn="ctr"/>
              </a:tabLst>
              <a:defRPr sz="2000">
                <a:solidFill>
                  <a:schemeClr val="tx1"/>
                </a:solidFill>
                <a:latin typeface="Times New Roman" charset="0"/>
                <a:ea typeface="ＭＳ Ｐゴシック" charset="0"/>
              </a:defRPr>
            </a:lvl6pPr>
            <a:lvl7pPr eaLnBrk="0" hangingPunct="0">
              <a:tabLst>
                <a:tab pos="1830388" algn="ctr"/>
                <a:tab pos="2514600" algn="ctr"/>
                <a:tab pos="3200400" algn="ctr"/>
              </a:tabLst>
              <a:defRPr sz="2000">
                <a:solidFill>
                  <a:schemeClr val="tx1"/>
                </a:solidFill>
                <a:latin typeface="Times New Roman" charset="0"/>
                <a:ea typeface="ＭＳ Ｐゴシック" charset="0"/>
              </a:defRPr>
            </a:lvl7pPr>
            <a:lvl8pPr eaLnBrk="0" hangingPunct="0">
              <a:tabLst>
                <a:tab pos="1830388" algn="ctr"/>
                <a:tab pos="2514600" algn="ctr"/>
                <a:tab pos="3200400" algn="ctr"/>
              </a:tabLst>
              <a:defRPr sz="2000">
                <a:solidFill>
                  <a:schemeClr val="tx1"/>
                </a:solidFill>
                <a:latin typeface="Times New Roman" charset="0"/>
                <a:ea typeface="ＭＳ Ｐゴシック" charset="0"/>
              </a:defRPr>
            </a:lvl8pPr>
            <a:lvl9pPr eaLnBrk="0" hangingPunct="0">
              <a:tabLst>
                <a:tab pos="1830388" algn="ctr"/>
                <a:tab pos="2514600" algn="ctr"/>
                <a:tab pos="3200400" algn="ctr"/>
              </a:tabLst>
              <a:defRPr sz="2000">
                <a:solidFill>
                  <a:schemeClr val="tx1"/>
                </a:solidFill>
                <a:latin typeface="Times New Roman" charset="0"/>
                <a:ea typeface="ＭＳ Ｐゴシック" charset="0"/>
              </a:defRPr>
            </a:lvl9pPr>
          </a:lstStyle>
          <a:p>
            <a:pPr eaLnBrk="0" hangingPunct="0">
              <a:lnSpc>
                <a:spcPct val="80000"/>
              </a:lnSpc>
              <a:spcBef>
                <a:spcPct val="25000"/>
              </a:spcBef>
              <a:defRPr/>
            </a:pPr>
            <a:r>
              <a:rPr lang="en-US" sz="1400" b="1" u="sng" dirty="0" smtClean="0">
                <a:latin typeface="Comic Sans MS" charset="0"/>
              </a:rPr>
              <a:t>Objective</a:t>
            </a:r>
            <a:r>
              <a:rPr lang="en-US" sz="1400" b="1" dirty="0" smtClean="0">
                <a:latin typeface="Comic Sans MS" charset="0"/>
              </a:rPr>
              <a:t> </a:t>
            </a:r>
            <a:r>
              <a:rPr lang="en-US" sz="1400" dirty="0" smtClean="0">
                <a:latin typeface="Comic Sans MS" charset="0"/>
                <a:cs typeface="Times New Roman" charset="0"/>
              </a:rPr>
              <a:t> </a:t>
            </a:r>
          </a:p>
          <a:p>
            <a:pPr eaLnBrk="0" hangingPunct="0">
              <a:lnSpc>
                <a:spcPct val="80000"/>
              </a:lnSpc>
              <a:spcBef>
                <a:spcPct val="25000"/>
              </a:spcBef>
              <a:defRPr/>
            </a:pPr>
            <a:r>
              <a:rPr lang="en-US" sz="1200" dirty="0" smtClean="0">
                <a:latin typeface="Comic Sans MS" charset="0"/>
              </a:rPr>
              <a:t>To improve the accuracy and timeliness of severe thunderstorm and tornado warnings through data fusion and machine learning.</a:t>
            </a:r>
            <a:endParaRPr lang="en-US" sz="1400" dirty="0" smtClean="0">
              <a:latin typeface="Comic Sans MS" charset="0"/>
            </a:endParaRPr>
          </a:p>
        </p:txBody>
      </p:sp>
      <p:sp>
        <p:nvSpPr>
          <p:cNvPr id="2065"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200">
              <a:latin typeface="Times New Roman" charset="0"/>
              <a:ea typeface="ＭＳ Ｐゴシック" charset="0"/>
            </a:endParaRPr>
          </a:p>
        </p:txBody>
      </p:sp>
      <p:sp>
        <p:nvSpPr>
          <p:cNvPr id="2066"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600" b="1" u="sng" smtClean="0">
                <a:latin typeface="Comic Sans MS" charset="0"/>
              </a:rPr>
              <a:t>Approach:</a:t>
            </a:r>
            <a:endParaRPr lang="en-US" sz="1800" u="sng" smtClean="0">
              <a:latin typeface="Comic Sans MS" charset="0"/>
            </a:endParaRPr>
          </a:p>
        </p:txBody>
      </p:sp>
      <p:sp>
        <p:nvSpPr>
          <p:cNvPr id="2067" name="Text Box 85"/>
          <p:cNvSpPr txBox="1">
            <a:spLocks noChangeArrowheads="1"/>
          </p:cNvSpPr>
          <p:nvPr/>
        </p:nvSpPr>
        <p:spPr bwMode="auto">
          <a:xfrm>
            <a:off x="76200" y="3908425"/>
            <a:ext cx="41910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339725" eaLnBrk="0" hangingPunct="0">
              <a:defRPr sz="2400">
                <a:solidFill>
                  <a:schemeClr val="tx1"/>
                </a:solidFill>
                <a:latin typeface="Times New Roman" pitchFamily="18" charset="0"/>
                <a:ea typeface="MS PGothic" pitchFamily="34" charset="-128"/>
              </a:defRPr>
            </a:lvl1pPr>
            <a:lvl2pPr marL="742950" indent="-285750" defTabSz="339725" eaLnBrk="0" hangingPunct="0">
              <a:defRPr sz="2400">
                <a:solidFill>
                  <a:schemeClr val="tx1"/>
                </a:solidFill>
                <a:latin typeface="Times New Roman" pitchFamily="18" charset="0"/>
                <a:ea typeface="MS PGothic" pitchFamily="34" charset="-128"/>
              </a:defRPr>
            </a:lvl2pPr>
            <a:lvl3pPr marL="1143000" indent="-228600" defTabSz="339725" eaLnBrk="0" hangingPunct="0">
              <a:defRPr sz="2400">
                <a:solidFill>
                  <a:schemeClr val="tx1"/>
                </a:solidFill>
                <a:latin typeface="Times New Roman" pitchFamily="18" charset="0"/>
                <a:ea typeface="MS PGothic" pitchFamily="34" charset="-128"/>
              </a:defRPr>
            </a:lvl3pPr>
            <a:lvl4pPr marL="1600200" indent="-228600" defTabSz="339725" eaLnBrk="0" hangingPunct="0">
              <a:defRPr sz="2400">
                <a:solidFill>
                  <a:schemeClr val="tx1"/>
                </a:solidFill>
                <a:latin typeface="Times New Roman" pitchFamily="18" charset="0"/>
                <a:ea typeface="MS PGothic" pitchFamily="34" charset="-128"/>
              </a:defRPr>
            </a:lvl4pPr>
            <a:lvl5pPr marL="2057400" indent="-228600" defTabSz="339725" eaLnBrk="0" hangingPunct="0">
              <a:defRPr sz="2400">
                <a:solidFill>
                  <a:schemeClr val="tx1"/>
                </a:solidFill>
                <a:latin typeface="Times New Roman" pitchFamily="18" charset="0"/>
                <a:ea typeface="MS PGothic" pitchFamily="34" charset="-128"/>
              </a:defRPr>
            </a:lvl5pPr>
            <a:lvl6pPr marL="2514600" indent="-228600" defTabSz="3397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3397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3397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3397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90000"/>
              </a:lnSpc>
              <a:spcBef>
                <a:spcPct val="25000"/>
              </a:spcBef>
            </a:pPr>
            <a:r>
              <a:rPr lang="en-US" altLang="en-US" sz="1200">
                <a:latin typeface="Comic Sans MS" pitchFamily="66" charset="0"/>
              </a:rPr>
              <a:t>ProbSevere utilizes machine learning to distill very large volumes of data to information that is directly relevant to NWS severe weather warning operations.  More specifically, data sets from NWP (Rapid Refresh), geostationary satellites (GOES-R), NEXRAD (MRMS), and ground based lightning (Earth Networks) are used to determine the probability that developing convection, identifiable in observational data, will produce severe wind, severe hail, or a tornado in the next 90 minutes.  ProbSevere generates new guidance at least every 2 minutes (whenever new input data are available).</a:t>
            </a:r>
          </a:p>
        </p:txBody>
      </p:sp>
      <p:sp>
        <p:nvSpPr>
          <p:cNvPr id="2069" name="Rectangle 88"/>
          <p:cNvSpPr>
            <a:spLocks noChangeArrowheads="1"/>
          </p:cNvSpPr>
          <p:nvPr/>
        </p:nvSpPr>
        <p:spPr bwMode="auto">
          <a:xfrm>
            <a:off x="4279900" y="3857625"/>
            <a:ext cx="48641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9063" indent="-1190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buFontTx/>
              <a:buChar char="•"/>
            </a:pPr>
            <a:r>
              <a:rPr lang="en-US" altLang="en-US" sz="1200">
                <a:latin typeface="Comic Sans MS" pitchFamily="66" charset="0"/>
              </a:rPr>
              <a:t>Benefits:	More timely and accurate severe weather warnings are achieved by increasing the value of NOAA data sets. Compared to traditional radar interrogation, ProbSevere has the potential to extend the median lead time of severe thunderstorm warnings by 15 minutes and tornado warnings by 7-10 minutes.</a:t>
            </a:r>
          </a:p>
          <a:p>
            <a:pPr>
              <a:buFontTx/>
              <a:buChar char="•"/>
            </a:pPr>
            <a:endParaRPr lang="en-US" altLang="en-US" sz="1200">
              <a:latin typeface="Comic Sans MS" pitchFamily="66" charset="0"/>
            </a:endParaRPr>
          </a:p>
          <a:p>
            <a:pPr>
              <a:buFontTx/>
              <a:buChar char="•"/>
            </a:pPr>
            <a:r>
              <a:rPr lang="en-US" altLang="en-US" sz="1200">
                <a:latin typeface="Comic Sans MS" pitchFamily="66" charset="0"/>
              </a:rPr>
              <a:t>Outcomes: ProbSevere was highly rated by NWS participants in the Hazardous Weather Testbed, the Satellite Proving Ground, and the Operations Proving Ground.  As a result, ProbSevere is being transitioned to NCEP Central Operations (FY19 completion). 		</a:t>
            </a:r>
            <a:endParaRPr lang="en-US" altLang="en-US" sz="1400">
              <a:latin typeface="Comic Sans MS" pitchFamily="66" charset="0"/>
            </a:endParaRPr>
          </a:p>
        </p:txBody>
      </p:sp>
      <p:sp>
        <p:nvSpPr>
          <p:cNvPr id="2071" name="Text Box 94"/>
          <p:cNvSpPr txBox="1">
            <a:spLocks noChangeArrowheads="1"/>
          </p:cNvSpPr>
          <p:nvPr/>
        </p:nvSpPr>
        <p:spPr bwMode="auto">
          <a:xfrm>
            <a:off x="228600" y="6584950"/>
            <a:ext cx="13843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spcBef>
                <a:spcPct val="50000"/>
              </a:spcBef>
              <a:defRPr/>
            </a:pPr>
            <a:r>
              <a:rPr lang="en-US" sz="1000" b="1" dirty="0" smtClean="0">
                <a:latin typeface="Comic Sans MS" charset="0"/>
              </a:rPr>
              <a:t>September/2018</a:t>
            </a:r>
          </a:p>
        </p:txBody>
      </p:sp>
      <p:pic>
        <p:nvPicPr>
          <p:cNvPr id="15381"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 descr="ProbTorHighLeve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800100"/>
            <a:ext cx="47879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Box 3"/>
          <p:cNvSpPr txBox="1">
            <a:spLocks noChangeArrowheads="1"/>
          </p:cNvSpPr>
          <p:nvPr/>
        </p:nvSpPr>
        <p:spPr bwMode="auto">
          <a:xfrm>
            <a:off x="4305300" y="2908300"/>
            <a:ext cx="4953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100" i="1">
                <a:latin typeface="Comic Sans MS" pitchFamily="66" charset="0"/>
              </a:rPr>
              <a:t>The ProbSevere generated tornado probability (red line) ramps up 20 minutes prior to the touchdown of an EF-2 tornado in Bradford County PA (June 13, 2018). The SPC outlook indicated a 2% tornado chance.</a:t>
            </a:r>
          </a:p>
        </p:txBody>
      </p:sp>
      <p:pic>
        <p:nvPicPr>
          <p:cNvPr id="15385" name="Picture 14" descr="NOAA-logo-for-PP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0500" y="1943100"/>
            <a:ext cx="1382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50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Instrument Design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Radiance Calibration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Algorithm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Model Development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tx1"/>
                </a:solidFill>
                <a:latin typeface="Times New Roman" panose="02020603050405020304" pitchFamily="18" charset="0"/>
                <a:cs typeface="Times New Roman" panose="02020603050405020304" pitchFamily="18" charset="0"/>
              </a:rPr>
              <a:t>(Impact Assessment)</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Verification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8220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Times" charset="0"/>
            </a:endParaRPr>
          </a:p>
        </p:txBody>
      </p:sp>
      <p:sp>
        <p:nvSpPr>
          <p:cNvPr id="2051" name="Line 3"/>
          <p:cNvSpPr>
            <a:spLocks noChangeShapeType="1"/>
          </p:cNvSpPr>
          <p:nvPr/>
        </p:nvSpPr>
        <p:spPr bwMode="auto">
          <a:xfrm>
            <a:off x="4162425" y="854075"/>
            <a:ext cx="0" cy="576897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Line 7"/>
          <p:cNvSpPr>
            <a:spLocks noChangeShapeType="1"/>
          </p:cNvSpPr>
          <p:nvPr/>
        </p:nvSpPr>
        <p:spPr bwMode="auto">
          <a:xfrm>
            <a:off x="304800" y="6653213"/>
            <a:ext cx="8682038"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Times" charset="0"/>
            </a:endParaRPr>
          </a:p>
        </p:txBody>
      </p:sp>
      <p:sp>
        <p:nvSpPr>
          <p:cNvPr id="2054" name="Line 70"/>
          <p:cNvSpPr>
            <a:spLocks noChangeShapeType="1"/>
          </p:cNvSpPr>
          <p:nvPr/>
        </p:nvSpPr>
        <p:spPr bwMode="auto">
          <a:xfrm>
            <a:off x="381000" y="85407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75"/>
          <p:cNvSpPr>
            <a:spLocks noGrp="1" noChangeArrowheads="1"/>
          </p:cNvSpPr>
          <p:nvPr>
            <p:ph type="title"/>
          </p:nvPr>
        </p:nvSpPr>
        <p:spPr>
          <a:xfrm>
            <a:off x="1143000" y="82550"/>
            <a:ext cx="6705600" cy="3810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fontScale="90000"/>
          </a:bodyPr>
          <a:lstStyle/>
          <a:p>
            <a:pPr eaLnBrk="1" hangingPunct="1"/>
            <a:r>
              <a:rPr lang="en-US" altLang="en-US" sz="1800" b="1" smtClean="0">
                <a:latin typeface="Comic Sans MS" pitchFamily="66" charset="0"/>
              </a:rPr>
              <a:t>Improve GOES-R and JPSS Series data assimilation for NOAA operational NWP models</a:t>
            </a:r>
            <a:endParaRPr lang="en-US" altLang="en-US" sz="4000" b="1" smtClean="0">
              <a:latin typeface="Comic Sans MS" pitchFamily="66" charset="0"/>
            </a:endParaRPr>
          </a:p>
        </p:txBody>
      </p:sp>
      <p:sp>
        <p:nvSpPr>
          <p:cNvPr id="2056"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Comic Sans MS" pitchFamily="66" charset="0"/>
            </a:endParaRPr>
          </a:p>
        </p:txBody>
      </p:sp>
      <p:sp>
        <p:nvSpPr>
          <p:cNvPr id="2057" name="Text Box 77"/>
          <p:cNvSpPr txBox="1">
            <a:spLocks noChangeArrowheads="1"/>
          </p:cNvSpPr>
          <p:nvPr/>
        </p:nvSpPr>
        <p:spPr bwMode="auto">
          <a:xfrm>
            <a:off x="2209800" y="5175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400" b="1" dirty="0">
                <a:latin typeface="Comic Sans MS" pitchFamily="66" charset="0"/>
              </a:rPr>
              <a:t>PI: Jun Li, (</a:t>
            </a:r>
            <a:r>
              <a:rPr lang="en-US" altLang="en-US" sz="1400" b="1" dirty="0" smtClean="0">
                <a:latin typeface="Comic Sans MS" pitchFamily="66" charset="0"/>
              </a:rPr>
              <a:t>UW-Madison, CIMSS)</a:t>
            </a:r>
            <a:endParaRPr lang="en-US" altLang="en-US" sz="1400" dirty="0">
              <a:latin typeface="Comic Sans MS" pitchFamily="66" charset="0"/>
            </a:endParaRPr>
          </a:p>
        </p:txBody>
      </p:sp>
      <p:sp>
        <p:nvSpPr>
          <p:cNvPr id="2058" name="Text Box 78"/>
          <p:cNvSpPr txBox="1">
            <a:spLocks noChangeArrowheads="1"/>
          </p:cNvSpPr>
          <p:nvPr/>
        </p:nvSpPr>
        <p:spPr bwMode="auto">
          <a:xfrm>
            <a:off x="152400" y="6248400"/>
            <a:ext cx="4191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7475" indent="-117475" defTabSz="339725" eaLnBrk="0" hangingPunct="0">
              <a:spcBef>
                <a:spcPct val="20000"/>
              </a:spcBef>
              <a:buChar char="•"/>
              <a:defRPr sz="3200">
                <a:solidFill>
                  <a:schemeClr val="tx1"/>
                </a:solidFill>
                <a:latin typeface="Times New Roman" pitchFamily="18" charset="0"/>
              </a:defRPr>
            </a:lvl1pPr>
            <a:lvl2pPr marL="339725" indent="169863" defTabSz="339725" eaLnBrk="0" hangingPunct="0">
              <a:spcBef>
                <a:spcPct val="20000"/>
              </a:spcBef>
              <a:buChar char="–"/>
              <a:defRPr sz="2800">
                <a:solidFill>
                  <a:schemeClr val="tx1"/>
                </a:solidFill>
                <a:latin typeface="Times New Roman" pitchFamily="18" charset="0"/>
              </a:defRPr>
            </a:lvl2pPr>
            <a:lvl3pPr marL="1143000" indent="-228600" defTabSz="339725" eaLnBrk="0" hangingPunct="0">
              <a:spcBef>
                <a:spcPct val="20000"/>
              </a:spcBef>
              <a:buChar char="•"/>
              <a:defRPr sz="2400">
                <a:solidFill>
                  <a:schemeClr val="tx1"/>
                </a:solidFill>
                <a:latin typeface="Times New Roman" pitchFamily="18" charset="0"/>
              </a:defRPr>
            </a:lvl3pPr>
            <a:lvl4pPr marL="1600200" indent="-228600" defTabSz="339725" eaLnBrk="0" hangingPunct="0">
              <a:spcBef>
                <a:spcPct val="20000"/>
              </a:spcBef>
              <a:buChar char="–"/>
              <a:defRPr sz="2000">
                <a:solidFill>
                  <a:schemeClr val="tx1"/>
                </a:solidFill>
                <a:latin typeface="Times New Roman" pitchFamily="18" charset="0"/>
              </a:defRPr>
            </a:lvl4pPr>
            <a:lvl5pPr marL="2057400" indent="-228600" defTabSz="339725" eaLnBrk="0" hangingPunct="0">
              <a:spcBef>
                <a:spcPct val="20000"/>
              </a:spcBef>
              <a:buChar char="»"/>
              <a:defRPr sz="2000">
                <a:solidFill>
                  <a:schemeClr val="tx1"/>
                </a:solidFill>
                <a:latin typeface="Times New Roman" pitchFamily="18" charset="0"/>
              </a:defRPr>
            </a:lvl5pPr>
            <a:lvl6pPr marL="2514600" indent="-228600" defTabSz="33972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33972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33972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33972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a:latin typeface="Comic Sans MS" pitchFamily="66" charset="0"/>
              </a:rPr>
              <a:t>CoIs: </a:t>
            </a:r>
            <a:r>
              <a:rPr lang="en-US" altLang="en-US" sz="1200">
                <a:solidFill>
                  <a:srgbClr val="000000"/>
                </a:solidFill>
                <a:latin typeface="Comic Sans MS" pitchFamily="66" charset="0"/>
              </a:rPr>
              <a:t>Chris Velden, Jason Sippel, Andew Collard</a:t>
            </a:r>
          </a:p>
        </p:txBody>
      </p:sp>
      <p:sp>
        <p:nvSpPr>
          <p:cNvPr id="2059"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u="sng">
              <a:latin typeface="Comic Sans MS" pitchFamily="66" charset="0"/>
            </a:endParaRPr>
          </a:p>
        </p:txBody>
      </p:sp>
      <p:sp>
        <p:nvSpPr>
          <p:cNvPr id="2060" name="Text Box 80"/>
          <p:cNvSpPr txBox="1">
            <a:spLocks noChangeArrowheads="1"/>
          </p:cNvSpPr>
          <p:nvPr/>
        </p:nvSpPr>
        <p:spPr bwMode="auto">
          <a:xfrm>
            <a:off x="4419600" y="4684713"/>
            <a:ext cx="24844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u="sng">
                <a:latin typeface="Comic Sans MS" pitchFamily="66" charset="0"/>
              </a:rPr>
              <a:t>Benefits and Outcomes</a:t>
            </a:r>
          </a:p>
        </p:txBody>
      </p:sp>
      <p:sp>
        <p:nvSpPr>
          <p:cNvPr id="2061" name="Line 81"/>
          <p:cNvSpPr>
            <a:spLocks noChangeShapeType="1"/>
          </p:cNvSpPr>
          <p:nvPr/>
        </p:nvSpPr>
        <p:spPr bwMode="auto">
          <a:xfrm>
            <a:off x="-76200" y="467836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Text Box 82"/>
          <p:cNvSpPr txBox="1">
            <a:spLocks noChangeArrowheads="1"/>
          </p:cNvSpPr>
          <p:nvPr/>
        </p:nvSpPr>
        <p:spPr bwMode="auto">
          <a:xfrm>
            <a:off x="76200" y="998538"/>
            <a:ext cx="4067175"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4300" indent="-114300" eaLnBrk="0" hangingPunct="0">
              <a:spcBef>
                <a:spcPct val="20000"/>
              </a:spcBef>
              <a:buChar char="•"/>
              <a:tabLst>
                <a:tab pos="1830388" algn="ctr"/>
                <a:tab pos="2514600" algn="ctr"/>
                <a:tab pos="3200400" algn="ctr"/>
              </a:tabLst>
              <a:defRPr sz="3200">
                <a:solidFill>
                  <a:schemeClr val="tx1"/>
                </a:solidFill>
                <a:latin typeface="Times New Roman" pitchFamily="18" charset="0"/>
              </a:defRPr>
            </a:lvl1pPr>
            <a:lvl2pPr marL="742950" indent="-285750" eaLnBrk="0" hangingPunct="0">
              <a:spcBef>
                <a:spcPct val="20000"/>
              </a:spcBef>
              <a:buChar char="–"/>
              <a:tabLst>
                <a:tab pos="1830388" algn="ctr"/>
                <a:tab pos="2514600" algn="ctr"/>
                <a:tab pos="3200400" algn="ctr"/>
              </a:tabLst>
              <a:defRPr sz="2800">
                <a:solidFill>
                  <a:schemeClr val="tx1"/>
                </a:solidFill>
                <a:latin typeface="Times New Roman" pitchFamily="18" charset="0"/>
              </a:defRPr>
            </a:lvl2pPr>
            <a:lvl3pPr marL="1143000" indent="-228600" eaLnBrk="0" hangingPunct="0">
              <a:spcBef>
                <a:spcPct val="20000"/>
              </a:spcBef>
              <a:buChar char="•"/>
              <a:tabLst>
                <a:tab pos="1830388" algn="ctr"/>
                <a:tab pos="2514600" algn="ctr"/>
                <a:tab pos="3200400" algn="ctr"/>
              </a:tabLst>
              <a:defRPr sz="2400">
                <a:solidFill>
                  <a:schemeClr val="tx1"/>
                </a:solidFill>
                <a:latin typeface="Times New Roman" pitchFamily="18" charset="0"/>
              </a:defRPr>
            </a:lvl3pPr>
            <a:lvl4pPr marL="1600200" indent="-228600" eaLnBrk="0" hangingPunct="0">
              <a:spcBef>
                <a:spcPct val="20000"/>
              </a:spcBef>
              <a:buChar char="–"/>
              <a:tabLst>
                <a:tab pos="1830388" algn="ctr"/>
                <a:tab pos="2514600" algn="ctr"/>
                <a:tab pos="3200400" algn="ctr"/>
              </a:tabLst>
              <a:defRPr sz="2000">
                <a:solidFill>
                  <a:schemeClr val="tx1"/>
                </a:solidFill>
                <a:latin typeface="Times New Roman" pitchFamily="18" charset="0"/>
              </a:defRPr>
            </a:lvl4pPr>
            <a:lvl5pPr marL="2057400" indent="-228600" eaLnBrk="0" hangingPunct="0">
              <a:spcBef>
                <a:spcPct val="20000"/>
              </a:spcBef>
              <a:buChar char="»"/>
              <a:tabLst>
                <a:tab pos="1830388" algn="ctr"/>
                <a:tab pos="2514600" algn="ctr"/>
                <a:tab pos="3200400" algn="ctr"/>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9pPr>
          </a:lstStyle>
          <a:p>
            <a:pPr>
              <a:lnSpc>
                <a:spcPct val="80000"/>
              </a:lnSpc>
              <a:spcBef>
                <a:spcPct val="25000"/>
              </a:spcBef>
              <a:buFontTx/>
              <a:buNone/>
            </a:pPr>
            <a:r>
              <a:rPr lang="en-US" altLang="en-US" sz="1400" b="1" u="sng">
                <a:latin typeface="Comic Sans MS" pitchFamily="66" charset="0"/>
              </a:rPr>
              <a:t>Objective</a:t>
            </a:r>
            <a:r>
              <a:rPr lang="en-US" altLang="en-US" sz="1400" b="1">
                <a:latin typeface="Comic Sans MS" pitchFamily="66" charset="0"/>
              </a:rPr>
              <a:t> </a:t>
            </a:r>
            <a:r>
              <a:rPr lang="en-US" altLang="en-US" sz="1400">
                <a:latin typeface="Comic Sans MS" pitchFamily="66" charset="0"/>
                <a:cs typeface="Times New Roman" pitchFamily="18" charset="0"/>
              </a:rPr>
              <a:t> </a:t>
            </a:r>
          </a:p>
          <a:p>
            <a:pPr>
              <a:lnSpc>
                <a:spcPct val="80000"/>
              </a:lnSpc>
              <a:spcBef>
                <a:spcPct val="25000"/>
              </a:spcBef>
              <a:buFontTx/>
              <a:buNone/>
            </a:pPr>
            <a:endParaRPr lang="en-US" altLang="en-US" sz="1400">
              <a:latin typeface="Comic Sans MS" pitchFamily="66" charset="0"/>
            </a:endParaRPr>
          </a:p>
          <a:p>
            <a:pPr>
              <a:lnSpc>
                <a:spcPct val="80000"/>
              </a:lnSpc>
              <a:spcBef>
                <a:spcPct val="25000"/>
              </a:spcBef>
              <a:buFontTx/>
              <a:buNone/>
            </a:pPr>
            <a:r>
              <a:rPr lang="en-US" altLang="en-US" sz="1400">
                <a:latin typeface="Comic Sans MS" pitchFamily="66" charset="0"/>
              </a:rPr>
              <a:t>Develop methodologies to improve GOES-R/JPSS series data assimilation for NOAA operational NWP models.</a:t>
            </a:r>
          </a:p>
          <a:p>
            <a:pPr>
              <a:lnSpc>
                <a:spcPct val="80000"/>
              </a:lnSpc>
              <a:spcBef>
                <a:spcPct val="25000"/>
              </a:spcBef>
              <a:buFontTx/>
              <a:buNone/>
            </a:pPr>
            <a:endParaRPr lang="en-US" altLang="en-US" sz="1200">
              <a:latin typeface="Comic Sans MS" pitchFamily="66" charset="0"/>
            </a:endParaRPr>
          </a:p>
          <a:p>
            <a:pPr>
              <a:lnSpc>
                <a:spcPct val="80000"/>
              </a:lnSpc>
              <a:spcBef>
                <a:spcPct val="25000"/>
              </a:spcBef>
              <a:buFontTx/>
              <a:buNone/>
            </a:pPr>
            <a:r>
              <a:rPr lang="en-US" altLang="en-US" sz="1400">
                <a:latin typeface="Comic Sans MS" pitchFamily="66" charset="0"/>
              </a:rPr>
              <a:t>For improving GOES-R series ABI assimilation, the focus is on atmospheric moisture and motion vectors</a:t>
            </a:r>
          </a:p>
          <a:p>
            <a:pPr>
              <a:lnSpc>
                <a:spcPct val="80000"/>
              </a:lnSpc>
              <a:spcBef>
                <a:spcPct val="25000"/>
              </a:spcBef>
              <a:buFontTx/>
              <a:buNone/>
            </a:pPr>
            <a:endParaRPr lang="en-US" altLang="en-US" sz="1400">
              <a:latin typeface="Comic Sans MS" pitchFamily="66" charset="0"/>
            </a:endParaRPr>
          </a:p>
          <a:p>
            <a:pPr>
              <a:lnSpc>
                <a:spcPct val="80000"/>
              </a:lnSpc>
              <a:spcBef>
                <a:spcPct val="25000"/>
              </a:spcBef>
              <a:buFontTx/>
              <a:buNone/>
            </a:pPr>
            <a:r>
              <a:rPr lang="en-US" altLang="en-US" sz="1400">
                <a:latin typeface="Comic Sans MS" pitchFamily="66" charset="0"/>
              </a:rPr>
              <a:t>For JPSS serie CrIS assimilation, the focus is on atmospheric sounding information in cloudy skies</a:t>
            </a:r>
          </a:p>
        </p:txBody>
      </p:sp>
      <p:sp>
        <p:nvSpPr>
          <p:cNvPr id="2063"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200"/>
          </a:p>
        </p:txBody>
      </p:sp>
      <p:sp>
        <p:nvSpPr>
          <p:cNvPr id="2064" name="Text Box 84"/>
          <p:cNvSpPr txBox="1">
            <a:spLocks noChangeArrowheads="1"/>
          </p:cNvSpPr>
          <p:nvPr/>
        </p:nvSpPr>
        <p:spPr bwMode="auto">
          <a:xfrm>
            <a:off x="25400" y="4686300"/>
            <a:ext cx="14033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u="sng">
                <a:latin typeface="Comic Sans MS" pitchFamily="66" charset="0"/>
              </a:rPr>
              <a:t>Approaches:</a:t>
            </a:r>
            <a:endParaRPr lang="en-US" altLang="en-US" sz="1800" u="sng">
              <a:latin typeface="Comic Sans MS" pitchFamily="66" charset="0"/>
            </a:endParaRPr>
          </a:p>
        </p:txBody>
      </p:sp>
      <p:sp>
        <p:nvSpPr>
          <p:cNvPr id="2065" name="Text Box 85"/>
          <p:cNvSpPr txBox="1">
            <a:spLocks noChangeArrowheads="1"/>
          </p:cNvSpPr>
          <p:nvPr/>
        </p:nvSpPr>
        <p:spPr bwMode="auto">
          <a:xfrm>
            <a:off x="76200" y="5041900"/>
            <a:ext cx="4191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defTabSz="339725" eaLnBrk="0" hangingPunct="0">
              <a:spcBef>
                <a:spcPct val="20000"/>
              </a:spcBef>
              <a:buChar char="•"/>
              <a:defRPr sz="3200">
                <a:solidFill>
                  <a:schemeClr val="tx1"/>
                </a:solidFill>
                <a:latin typeface="Times New Roman" pitchFamily="18" charset="0"/>
              </a:defRPr>
            </a:lvl1pPr>
            <a:lvl2pPr marL="287338" indent="-173038" defTabSz="339725" eaLnBrk="0" hangingPunct="0">
              <a:spcBef>
                <a:spcPct val="20000"/>
              </a:spcBef>
              <a:buChar char="–"/>
              <a:defRPr sz="2800">
                <a:solidFill>
                  <a:schemeClr val="tx1"/>
                </a:solidFill>
                <a:latin typeface="Times New Roman" pitchFamily="18" charset="0"/>
              </a:defRPr>
            </a:lvl2pPr>
            <a:lvl3pPr marL="1546225" indent="-457200" defTabSz="339725" eaLnBrk="0" hangingPunct="0">
              <a:spcBef>
                <a:spcPct val="20000"/>
              </a:spcBef>
              <a:buChar char="•"/>
              <a:defRPr sz="2400">
                <a:solidFill>
                  <a:schemeClr val="tx1"/>
                </a:solidFill>
                <a:latin typeface="Times New Roman" pitchFamily="18" charset="0"/>
              </a:defRPr>
            </a:lvl3pPr>
            <a:lvl4pPr marL="2117725" indent="-457200" defTabSz="339725" eaLnBrk="0" hangingPunct="0">
              <a:spcBef>
                <a:spcPct val="20000"/>
              </a:spcBef>
              <a:buChar char="–"/>
              <a:defRPr sz="2000">
                <a:solidFill>
                  <a:schemeClr val="tx1"/>
                </a:solidFill>
                <a:latin typeface="Times New Roman" pitchFamily="18" charset="0"/>
              </a:defRPr>
            </a:lvl4pPr>
            <a:lvl5pPr marL="2689225" indent="-457200" defTabSz="339725" eaLnBrk="0" hangingPunct="0">
              <a:spcBef>
                <a:spcPct val="20000"/>
              </a:spcBef>
              <a:buChar char="»"/>
              <a:defRPr sz="2000">
                <a:solidFill>
                  <a:schemeClr val="tx1"/>
                </a:solidFill>
                <a:latin typeface="Times New Roman" pitchFamily="18" charset="0"/>
              </a:defRPr>
            </a:lvl5pPr>
            <a:lvl6pPr marL="3146425" indent="-457200" defTabSz="339725" eaLnBrk="0" fontAlgn="base" hangingPunct="0">
              <a:spcBef>
                <a:spcPct val="20000"/>
              </a:spcBef>
              <a:spcAft>
                <a:spcPct val="0"/>
              </a:spcAft>
              <a:buChar char="»"/>
              <a:defRPr sz="2000">
                <a:solidFill>
                  <a:schemeClr val="tx1"/>
                </a:solidFill>
                <a:latin typeface="Times New Roman" pitchFamily="18" charset="0"/>
              </a:defRPr>
            </a:lvl6pPr>
            <a:lvl7pPr marL="3603625" indent="-457200" defTabSz="339725" eaLnBrk="0" fontAlgn="base" hangingPunct="0">
              <a:spcBef>
                <a:spcPct val="20000"/>
              </a:spcBef>
              <a:spcAft>
                <a:spcPct val="0"/>
              </a:spcAft>
              <a:buChar char="»"/>
              <a:defRPr sz="2000">
                <a:solidFill>
                  <a:schemeClr val="tx1"/>
                </a:solidFill>
                <a:latin typeface="Times New Roman" pitchFamily="18" charset="0"/>
              </a:defRPr>
            </a:lvl7pPr>
            <a:lvl8pPr marL="4060825" indent="-457200" defTabSz="339725" eaLnBrk="0" fontAlgn="base" hangingPunct="0">
              <a:spcBef>
                <a:spcPct val="20000"/>
              </a:spcBef>
              <a:spcAft>
                <a:spcPct val="0"/>
              </a:spcAft>
              <a:buChar char="»"/>
              <a:defRPr sz="2000">
                <a:solidFill>
                  <a:schemeClr val="tx1"/>
                </a:solidFill>
                <a:latin typeface="Times New Roman" pitchFamily="18" charset="0"/>
              </a:defRPr>
            </a:lvl8pPr>
            <a:lvl9pPr marL="4518025" indent="-457200" defTabSz="339725"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25000"/>
              </a:spcBef>
            </a:pPr>
            <a:r>
              <a:rPr lang="en-US" altLang="en-US" sz="1200">
                <a:latin typeface="Comic Sans MS" pitchFamily="66" charset="0"/>
              </a:rPr>
              <a:t>Using S4 as R2O platform;</a:t>
            </a:r>
          </a:p>
          <a:p>
            <a:pPr>
              <a:lnSpc>
                <a:spcPct val="90000"/>
              </a:lnSpc>
              <a:spcBef>
                <a:spcPct val="25000"/>
              </a:spcBef>
            </a:pPr>
            <a:r>
              <a:rPr lang="en-US" altLang="en-US" sz="1200">
                <a:latin typeface="Comic Sans MS" pitchFamily="66" charset="0"/>
              </a:rPr>
              <a:t>Using SDAT (HWRF/GSI, and GFS/GSI) at S4 as testbed;</a:t>
            </a:r>
          </a:p>
          <a:p>
            <a:pPr>
              <a:lnSpc>
                <a:spcPct val="90000"/>
              </a:lnSpc>
              <a:spcBef>
                <a:spcPct val="25000"/>
              </a:spcBef>
            </a:pPr>
            <a:r>
              <a:rPr lang="en-US" altLang="en-US" sz="1200">
                <a:latin typeface="Comic Sans MS" pitchFamily="66" charset="0"/>
              </a:rPr>
              <a:t>Collaborate with EMC data assimilation team on using operational NWP model, requirements and potential R2O transition.</a:t>
            </a:r>
          </a:p>
        </p:txBody>
      </p:sp>
      <p:sp>
        <p:nvSpPr>
          <p:cNvPr id="2066" name="Rectangle 88"/>
          <p:cNvSpPr>
            <a:spLocks noChangeArrowheads="1"/>
          </p:cNvSpPr>
          <p:nvPr/>
        </p:nvSpPr>
        <p:spPr bwMode="auto">
          <a:xfrm>
            <a:off x="4267200" y="4968875"/>
            <a:ext cx="48006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1200">
                <a:latin typeface="Comic Sans MS" pitchFamily="66" charset="0"/>
              </a:rPr>
              <a:t>Benefits: Research outcomes can be transferred to NOAA applications and operations;		</a:t>
            </a:r>
          </a:p>
          <a:p>
            <a:pPr>
              <a:spcBef>
                <a:spcPct val="0"/>
              </a:spcBef>
            </a:pPr>
            <a:r>
              <a:rPr lang="en-US" altLang="en-US" sz="1200">
                <a:latin typeface="Comic Sans MS" pitchFamily="66" charset="0"/>
              </a:rPr>
              <a:t>Outcomes: (1) Methodologies on assimilating CrIS in cloudy skies have been successfully tested in operational GFS, and have been recommended by International TOVS Working Group to the operational NWP centers; (2) Demonstrated the importance of new information from ABI rapid scan observations in inner core region for hurricane forecast in operational HWRF model.		</a:t>
            </a:r>
            <a:endParaRPr lang="en-US" altLang="en-US" sz="1400">
              <a:latin typeface="Comic Sans MS" pitchFamily="66" charset="0"/>
            </a:endParaRPr>
          </a:p>
        </p:txBody>
      </p:sp>
      <p:sp>
        <p:nvSpPr>
          <p:cNvPr id="2067" name="Text Box 92"/>
          <p:cNvSpPr txBox="1">
            <a:spLocks noChangeArrowheads="1"/>
          </p:cNvSpPr>
          <p:nvPr/>
        </p:nvSpPr>
        <p:spPr bwMode="auto">
          <a:xfrm>
            <a:off x="4267200" y="4232275"/>
            <a:ext cx="4800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200">
                <a:latin typeface="Comic Sans MS" pitchFamily="66" charset="0"/>
              </a:rPr>
              <a:t>SDAT: A STAR/CIMSS research tesdbed at S4 for research to application and research to operation.</a:t>
            </a:r>
          </a:p>
        </p:txBody>
      </p:sp>
      <p:sp>
        <p:nvSpPr>
          <p:cNvPr id="2068" name="Text Box 94"/>
          <p:cNvSpPr txBox="1">
            <a:spLocks noChangeArrowheads="1"/>
          </p:cNvSpPr>
          <p:nvPr/>
        </p:nvSpPr>
        <p:spPr bwMode="auto">
          <a:xfrm>
            <a:off x="228600" y="6623050"/>
            <a:ext cx="13335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000" b="1">
                <a:latin typeface="Comic Sans MS" pitchFamily="66" charset="0"/>
              </a:rPr>
              <a:t>August 2018</a:t>
            </a:r>
          </a:p>
        </p:txBody>
      </p:sp>
      <p:pic>
        <p:nvPicPr>
          <p:cNvPr id="2069"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7938"/>
            <a:ext cx="1077913"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3"/>
          <p:cNvPicPr>
            <a:picLocks noChangeAspect="1"/>
          </p:cNvPicPr>
          <p:nvPr/>
        </p:nvPicPr>
        <p:blipFill>
          <a:blip r:embed="rId5">
            <a:extLst>
              <a:ext uri="{28A0092B-C50C-407E-A947-70E740481C1C}">
                <a14:useLocalDpi xmlns:a14="http://schemas.microsoft.com/office/drawing/2010/main" val="0"/>
              </a:ext>
            </a:extLst>
          </a:blip>
          <a:srcRect t="4445"/>
          <a:stretch>
            <a:fillRect/>
          </a:stretch>
        </p:blipFill>
        <p:spPr bwMode="auto">
          <a:xfrm>
            <a:off x="4371975" y="955675"/>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66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5"/>
          <p:cNvSpPr txBox="1">
            <a:spLocks noChangeArrowheads="1"/>
          </p:cNvSpPr>
          <p:nvPr/>
        </p:nvSpPr>
        <p:spPr bwMode="auto">
          <a:xfrm>
            <a:off x="76200" y="3908425"/>
            <a:ext cx="41910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defTabSz="339725" eaLnBrk="0" hangingPunct="0">
              <a:spcBef>
                <a:spcPct val="20000"/>
              </a:spcBef>
              <a:buChar char="•"/>
              <a:defRPr sz="3200">
                <a:solidFill>
                  <a:schemeClr val="tx1"/>
                </a:solidFill>
                <a:latin typeface="Times New Roman" pitchFamily="18" charset="0"/>
              </a:defRPr>
            </a:lvl1pPr>
            <a:lvl2pPr marL="287338" indent="-173038" defTabSz="339725" eaLnBrk="0" hangingPunct="0">
              <a:spcBef>
                <a:spcPct val="20000"/>
              </a:spcBef>
              <a:buChar char="–"/>
              <a:defRPr sz="2800">
                <a:solidFill>
                  <a:schemeClr val="tx1"/>
                </a:solidFill>
                <a:latin typeface="Times New Roman" pitchFamily="18" charset="0"/>
              </a:defRPr>
            </a:lvl2pPr>
            <a:lvl3pPr marL="1546225" indent="-457200" defTabSz="339725" eaLnBrk="0" hangingPunct="0">
              <a:spcBef>
                <a:spcPct val="20000"/>
              </a:spcBef>
              <a:buChar char="•"/>
              <a:defRPr sz="2400">
                <a:solidFill>
                  <a:schemeClr val="tx1"/>
                </a:solidFill>
                <a:latin typeface="Times New Roman" pitchFamily="18" charset="0"/>
              </a:defRPr>
            </a:lvl3pPr>
            <a:lvl4pPr marL="2117725" indent="-457200" defTabSz="339725" eaLnBrk="0" hangingPunct="0">
              <a:spcBef>
                <a:spcPct val="20000"/>
              </a:spcBef>
              <a:buChar char="–"/>
              <a:defRPr sz="2000">
                <a:solidFill>
                  <a:schemeClr val="tx1"/>
                </a:solidFill>
                <a:latin typeface="Times New Roman" pitchFamily="18" charset="0"/>
              </a:defRPr>
            </a:lvl4pPr>
            <a:lvl5pPr marL="2689225" indent="-457200" defTabSz="339725" eaLnBrk="0" hangingPunct="0">
              <a:spcBef>
                <a:spcPct val="20000"/>
              </a:spcBef>
              <a:buChar char="»"/>
              <a:defRPr sz="2000">
                <a:solidFill>
                  <a:schemeClr val="tx1"/>
                </a:solidFill>
                <a:latin typeface="Times New Roman" pitchFamily="18" charset="0"/>
              </a:defRPr>
            </a:lvl5pPr>
            <a:lvl6pPr marL="3146425" indent="-457200" defTabSz="339725" eaLnBrk="0" fontAlgn="base" hangingPunct="0">
              <a:spcBef>
                <a:spcPct val="20000"/>
              </a:spcBef>
              <a:spcAft>
                <a:spcPct val="0"/>
              </a:spcAft>
              <a:buChar char="»"/>
              <a:defRPr sz="2000">
                <a:solidFill>
                  <a:schemeClr val="tx1"/>
                </a:solidFill>
                <a:latin typeface="Times New Roman" pitchFamily="18" charset="0"/>
              </a:defRPr>
            </a:lvl6pPr>
            <a:lvl7pPr marL="3603625" indent="-457200" defTabSz="339725" eaLnBrk="0" fontAlgn="base" hangingPunct="0">
              <a:spcBef>
                <a:spcPct val="20000"/>
              </a:spcBef>
              <a:spcAft>
                <a:spcPct val="0"/>
              </a:spcAft>
              <a:buChar char="»"/>
              <a:defRPr sz="2000">
                <a:solidFill>
                  <a:schemeClr val="tx1"/>
                </a:solidFill>
                <a:latin typeface="Times New Roman" pitchFamily="18" charset="0"/>
              </a:defRPr>
            </a:lvl7pPr>
            <a:lvl8pPr marL="4060825" indent="-457200" defTabSz="339725" eaLnBrk="0" fontAlgn="base" hangingPunct="0">
              <a:spcBef>
                <a:spcPct val="20000"/>
              </a:spcBef>
              <a:spcAft>
                <a:spcPct val="0"/>
              </a:spcAft>
              <a:buChar char="»"/>
              <a:defRPr sz="2000">
                <a:solidFill>
                  <a:schemeClr val="tx1"/>
                </a:solidFill>
                <a:latin typeface="Times New Roman" pitchFamily="18" charset="0"/>
              </a:defRPr>
            </a:lvl8pPr>
            <a:lvl9pPr marL="4518025" indent="-457200" defTabSz="339725"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spcBef>
                <a:spcPct val="25000"/>
              </a:spcBef>
            </a:pPr>
            <a:r>
              <a:rPr lang="en-US" altLang="en-US" sz="1200">
                <a:latin typeface="Comic Sans MS" pitchFamily="66" charset="0"/>
              </a:rPr>
              <a:t>NGGPS Chemistry development is coordinated under the Aerosols and Atmospheric Composition (ACC) working group, led by Ivanka Stajner (NOAA/NWS) </a:t>
            </a:r>
          </a:p>
          <a:p>
            <a:pPr>
              <a:lnSpc>
                <a:spcPct val="90000"/>
              </a:lnSpc>
              <a:spcBef>
                <a:spcPct val="25000"/>
              </a:spcBef>
            </a:pPr>
            <a:r>
              <a:rPr lang="en-US" altLang="en-US" sz="1200">
                <a:latin typeface="Comic Sans MS" pitchFamily="66" charset="0"/>
              </a:rPr>
              <a:t>Development is aligned with the NGGPS aerosol component (FV3GFS-GSDCHEM) led by Georg Grell (NOAA/ESRL) following the framework of the National Unified Operational Prediction Capability (NUOPC)</a:t>
            </a:r>
          </a:p>
          <a:p>
            <a:pPr>
              <a:lnSpc>
                <a:spcPct val="90000"/>
              </a:lnSpc>
              <a:spcBef>
                <a:spcPct val="25000"/>
              </a:spcBef>
            </a:pPr>
            <a:r>
              <a:rPr lang="en-US" altLang="en-US" sz="1200">
                <a:latin typeface="Comic Sans MS" pitchFamily="66" charset="0"/>
              </a:rPr>
              <a:t>Chemistry component (FV3GFS-RAQMSCHEM) is based on the Real-Time Air Quality Modeling System (RAQMS) developed at the NASA Langley Research Center in collaboration with SSEC</a:t>
            </a:r>
          </a:p>
          <a:p>
            <a:pPr>
              <a:lnSpc>
                <a:spcPct val="90000"/>
              </a:lnSpc>
              <a:spcBef>
                <a:spcPct val="25000"/>
              </a:spcBef>
              <a:buFontTx/>
              <a:buNone/>
            </a:pPr>
            <a:endParaRPr lang="en-US" altLang="en-US" sz="1200">
              <a:latin typeface="Comic Sans MS" pitchFamily="66" charset="0"/>
            </a:endParaRPr>
          </a:p>
          <a:p>
            <a:pPr>
              <a:lnSpc>
                <a:spcPct val="90000"/>
              </a:lnSpc>
              <a:spcBef>
                <a:spcPct val="25000"/>
              </a:spcBef>
              <a:buFontTx/>
              <a:buNone/>
            </a:pPr>
            <a:endParaRPr lang="en-US" altLang="en-US" sz="1200">
              <a:latin typeface="Comic Sans MS" pitchFamily="66" charset="0"/>
            </a:endParaRPr>
          </a:p>
        </p:txBody>
      </p:sp>
      <p:sp>
        <p:nvSpPr>
          <p:cNvPr id="2051"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Times" charset="0"/>
            </a:endParaRPr>
          </a:p>
        </p:txBody>
      </p:sp>
      <p:sp>
        <p:nvSpPr>
          <p:cNvPr id="2052"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Times" charset="0"/>
            </a:endParaRPr>
          </a:p>
        </p:txBody>
      </p:sp>
      <p:sp>
        <p:nvSpPr>
          <p:cNvPr id="2056"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75"/>
          <p:cNvSpPr>
            <a:spLocks noGrp="1" noChangeArrowheads="1"/>
          </p:cNvSpPr>
          <p:nvPr>
            <p:ph type="title"/>
          </p:nvPr>
        </p:nvSpPr>
        <p:spPr>
          <a:xfrm>
            <a:off x="1143000" y="57150"/>
            <a:ext cx="6705600" cy="3810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fontScale="90000"/>
          </a:bodyPr>
          <a:lstStyle/>
          <a:p>
            <a:pPr eaLnBrk="1" hangingPunct="1"/>
            <a:r>
              <a:rPr lang="en-US" altLang="en-US" sz="1800" b="1" smtClean="0">
                <a:latin typeface="Comic Sans MS" pitchFamily="66" charset="0"/>
              </a:rPr>
              <a:t>Development of chemistry algorithms for the NOAA Next Generation Global Prediction System (NGGPS) </a:t>
            </a:r>
            <a:endParaRPr lang="en-US" altLang="en-US" sz="4000" b="1" smtClean="0">
              <a:latin typeface="Comic Sans MS" pitchFamily="66" charset="0"/>
            </a:endParaRPr>
          </a:p>
        </p:txBody>
      </p:sp>
      <p:sp>
        <p:nvSpPr>
          <p:cNvPr id="2059"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Comic Sans MS" pitchFamily="66" charset="0"/>
            </a:endParaRPr>
          </a:p>
        </p:txBody>
      </p:sp>
      <p:sp>
        <p:nvSpPr>
          <p:cNvPr id="2060" name="Text Box 77"/>
          <p:cNvSpPr txBox="1">
            <a:spLocks noChangeArrowheads="1"/>
          </p:cNvSpPr>
          <p:nvPr/>
        </p:nvSpPr>
        <p:spPr bwMode="auto">
          <a:xfrm>
            <a:off x="2209800" y="4794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400" b="1" dirty="0">
                <a:latin typeface="Comic Sans MS" pitchFamily="66" charset="0"/>
              </a:rPr>
              <a:t>PI: </a:t>
            </a:r>
            <a:r>
              <a:rPr lang="en-US" altLang="en-US" sz="1400" b="1" dirty="0" smtClean="0">
                <a:latin typeface="Comic Sans MS" pitchFamily="66" charset="0"/>
              </a:rPr>
              <a:t>Brad </a:t>
            </a:r>
            <a:r>
              <a:rPr lang="en-US" altLang="en-US" sz="1400" b="1" dirty="0">
                <a:latin typeface="Comic Sans MS" pitchFamily="66" charset="0"/>
              </a:rPr>
              <a:t>Pierce </a:t>
            </a:r>
            <a:r>
              <a:rPr lang="en-US" altLang="en-US" sz="1400" b="1" dirty="0" smtClean="0">
                <a:latin typeface="Comic Sans MS" pitchFamily="66" charset="0"/>
              </a:rPr>
              <a:t>(UW-Madison, SSEC) </a:t>
            </a:r>
            <a:endParaRPr lang="en-US" altLang="en-US" sz="1400" dirty="0">
              <a:latin typeface="Comic Sans MS" pitchFamily="66" charset="0"/>
            </a:endParaRPr>
          </a:p>
        </p:txBody>
      </p:sp>
      <p:sp>
        <p:nvSpPr>
          <p:cNvPr id="2061" name="Text Box 78"/>
          <p:cNvSpPr txBox="1">
            <a:spLocks noChangeArrowheads="1"/>
          </p:cNvSpPr>
          <p:nvPr/>
        </p:nvSpPr>
        <p:spPr bwMode="auto">
          <a:xfrm>
            <a:off x="152400" y="6057900"/>
            <a:ext cx="4191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7475" indent="-117475" defTabSz="339725" eaLnBrk="0" hangingPunct="0">
              <a:spcBef>
                <a:spcPct val="20000"/>
              </a:spcBef>
              <a:buChar char="•"/>
              <a:defRPr sz="3200">
                <a:solidFill>
                  <a:schemeClr val="tx1"/>
                </a:solidFill>
                <a:latin typeface="Times New Roman" pitchFamily="18" charset="0"/>
              </a:defRPr>
            </a:lvl1pPr>
            <a:lvl2pPr marL="339725" indent="169863" defTabSz="339725" eaLnBrk="0" hangingPunct="0">
              <a:spcBef>
                <a:spcPct val="20000"/>
              </a:spcBef>
              <a:buChar char="–"/>
              <a:defRPr sz="2800">
                <a:solidFill>
                  <a:schemeClr val="tx1"/>
                </a:solidFill>
                <a:latin typeface="Times New Roman" pitchFamily="18" charset="0"/>
              </a:defRPr>
            </a:lvl2pPr>
            <a:lvl3pPr marL="1143000" indent="-228600" defTabSz="339725" eaLnBrk="0" hangingPunct="0">
              <a:spcBef>
                <a:spcPct val="20000"/>
              </a:spcBef>
              <a:buChar char="•"/>
              <a:defRPr sz="2400">
                <a:solidFill>
                  <a:schemeClr val="tx1"/>
                </a:solidFill>
                <a:latin typeface="Times New Roman" pitchFamily="18" charset="0"/>
              </a:defRPr>
            </a:lvl3pPr>
            <a:lvl4pPr marL="1600200" indent="-228600" defTabSz="339725" eaLnBrk="0" hangingPunct="0">
              <a:spcBef>
                <a:spcPct val="20000"/>
              </a:spcBef>
              <a:buChar char="–"/>
              <a:defRPr sz="2000">
                <a:solidFill>
                  <a:schemeClr val="tx1"/>
                </a:solidFill>
                <a:latin typeface="Times New Roman" pitchFamily="18" charset="0"/>
              </a:defRPr>
            </a:lvl4pPr>
            <a:lvl5pPr marL="2057400" indent="-228600" defTabSz="339725" eaLnBrk="0" hangingPunct="0">
              <a:spcBef>
                <a:spcPct val="20000"/>
              </a:spcBef>
              <a:buChar char="»"/>
              <a:defRPr sz="2000">
                <a:solidFill>
                  <a:schemeClr val="tx1"/>
                </a:solidFill>
                <a:latin typeface="Times New Roman" pitchFamily="18" charset="0"/>
              </a:defRPr>
            </a:lvl5pPr>
            <a:lvl6pPr marL="2514600" indent="-228600" defTabSz="33972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33972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33972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33972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a:latin typeface="Comic Sans MS" pitchFamily="66" charset="0"/>
              </a:rPr>
              <a:t>CoIs: </a:t>
            </a:r>
            <a:r>
              <a:rPr lang="en-US" altLang="en-US" sz="1200">
                <a:solidFill>
                  <a:srgbClr val="000000"/>
                </a:solidFill>
                <a:latin typeface="Comic Sans MS" pitchFamily="66" charset="0"/>
              </a:rPr>
              <a:t>Allen Lenzen (CIMSS/SSEC), Vijay Tallapragada (NOAA/EMC)</a:t>
            </a:r>
          </a:p>
        </p:txBody>
      </p:sp>
      <p:sp>
        <p:nvSpPr>
          <p:cNvPr id="2062"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u="sng">
              <a:latin typeface="Comic Sans MS" pitchFamily="66" charset="0"/>
            </a:endParaRPr>
          </a:p>
        </p:txBody>
      </p:sp>
      <p:sp>
        <p:nvSpPr>
          <p:cNvPr id="2063"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u="sng">
                <a:latin typeface="Comic Sans MS" pitchFamily="66" charset="0"/>
              </a:rPr>
              <a:t>Benefits and Outcomes</a:t>
            </a:r>
          </a:p>
        </p:txBody>
      </p:sp>
      <p:sp>
        <p:nvSpPr>
          <p:cNvPr id="2064"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4300" indent="-114300" eaLnBrk="0" hangingPunct="0">
              <a:spcBef>
                <a:spcPct val="20000"/>
              </a:spcBef>
              <a:buChar char="•"/>
              <a:tabLst>
                <a:tab pos="1830388" algn="ctr"/>
                <a:tab pos="2514600" algn="ctr"/>
                <a:tab pos="3200400" algn="ctr"/>
              </a:tabLst>
              <a:defRPr sz="3200">
                <a:solidFill>
                  <a:schemeClr val="tx1"/>
                </a:solidFill>
                <a:latin typeface="Times New Roman" pitchFamily="18" charset="0"/>
              </a:defRPr>
            </a:lvl1pPr>
            <a:lvl2pPr marL="742950" indent="-285750" eaLnBrk="0" hangingPunct="0">
              <a:spcBef>
                <a:spcPct val="20000"/>
              </a:spcBef>
              <a:buChar char="–"/>
              <a:tabLst>
                <a:tab pos="1830388" algn="ctr"/>
                <a:tab pos="2514600" algn="ctr"/>
                <a:tab pos="3200400" algn="ctr"/>
              </a:tabLst>
              <a:defRPr sz="2800">
                <a:solidFill>
                  <a:schemeClr val="tx1"/>
                </a:solidFill>
                <a:latin typeface="Times New Roman" pitchFamily="18" charset="0"/>
              </a:defRPr>
            </a:lvl2pPr>
            <a:lvl3pPr marL="1143000" indent="-228600" eaLnBrk="0" hangingPunct="0">
              <a:spcBef>
                <a:spcPct val="20000"/>
              </a:spcBef>
              <a:buChar char="•"/>
              <a:tabLst>
                <a:tab pos="1830388" algn="ctr"/>
                <a:tab pos="2514600" algn="ctr"/>
                <a:tab pos="3200400" algn="ctr"/>
              </a:tabLst>
              <a:defRPr sz="2400">
                <a:solidFill>
                  <a:schemeClr val="tx1"/>
                </a:solidFill>
                <a:latin typeface="Times New Roman" pitchFamily="18" charset="0"/>
              </a:defRPr>
            </a:lvl3pPr>
            <a:lvl4pPr marL="1600200" indent="-228600" eaLnBrk="0" hangingPunct="0">
              <a:spcBef>
                <a:spcPct val="20000"/>
              </a:spcBef>
              <a:buChar char="–"/>
              <a:tabLst>
                <a:tab pos="1830388" algn="ctr"/>
                <a:tab pos="2514600" algn="ctr"/>
                <a:tab pos="3200400" algn="ctr"/>
              </a:tabLst>
              <a:defRPr sz="2000">
                <a:solidFill>
                  <a:schemeClr val="tx1"/>
                </a:solidFill>
                <a:latin typeface="Times New Roman" pitchFamily="18" charset="0"/>
              </a:defRPr>
            </a:lvl4pPr>
            <a:lvl5pPr marL="2057400" indent="-228600" eaLnBrk="0" hangingPunct="0">
              <a:spcBef>
                <a:spcPct val="20000"/>
              </a:spcBef>
              <a:buChar char="»"/>
              <a:tabLst>
                <a:tab pos="1830388" algn="ctr"/>
                <a:tab pos="2514600" algn="ctr"/>
                <a:tab pos="3200400" algn="ctr"/>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9pPr>
          </a:lstStyle>
          <a:p>
            <a:pPr>
              <a:lnSpc>
                <a:spcPct val="80000"/>
              </a:lnSpc>
              <a:spcBef>
                <a:spcPct val="25000"/>
              </a:spcBef>
              <a:buFontTx/>
              <a:buNone/>
            </a:pPr>
            <a:r>
              <a:rPr lang="en-US" altLang="en-US" sz="1400" b="1" u="sng">
                <a:latin typeface="Comic Sans MS" pitchFamily="66" charset="0"/>
              </a:rPr>
              <a:t>Objective</a:t>
            </a:r>
            <a:r>
              <a:rPr lang="en-US" altLang="en-US" sz="1400" b="1">
                <a:latin typeface="Comic Sans MS" pitchFamily="66" charset="0"/>
              </a:rPr>
              <a:t> </a:t>
            </a:r>
            <a:r>
              <a:rPr lang="en-US" altLang="en-US" sz="1400">
                <a:latin typeface="Comic Sans MS" pitchFamily="66" charset="0"/>
                <a:cs typeface="Times New Roman" pitchFamily="18" charset="0"/>
              </a:rPr>
              <a:t> </a:t>
            </a:r>
          </a:p>
          <a:p>
            <a:pPr>
              <a:lnSpc>
                <a:spcPct val="80000"/>
              </a:lnSpc>
              <a:spcBef>
                <a:spcPct val="25000"/>
              </a:spcBef>
              <a:buFontTx/>
              <a:buNone/>
            </a:pPr>
            <a:r>
              <a:rPr lang="en-US" altLang="en-US" sz="1200">
                <a:latin typeface="Comic Sans MS" pitchFamily="66" charset="0"/>
              </a:rPr>
              <a:t>Plans for NGGPS include online prediction of atmospheric composition within a single, multi-scale dynamical core.</a:t>
            </a:r>
          </a:p>
          <a:p>
            <a:pPr>
              <a:lnSpc>
                <a:spcPct val="80000"/>
              </a:lnSpc>
              <a:spcBef>
                <a:spcPct val="25000"/>
              </a:spcBef>
              <a:buFontTx/>
              <a:buNone/>
            </a:pPr>
            <a:r>
              <a:rPr lang="en-US" altLang="en-US" sz="1200">
                <a:latin typeface="Comic Sans MS" pitchFamily="66" charset="0"/>
              </a:rPr>
              <a:t> </a:t>
            </a:r>
          </a:p>
          <a:p>
            <a:pPr>
              <a:lnSpc>
                <a:spcPct val="80000"/>
              </a:lnSpc>
              <a:spcBef>
                <a:spcPct val="25000"/>
              </a:spcBef>
              <a:buFontTx/>
              <a:buNone/>
            </a:pPr>
            <a:r>
              <a:rPr lang="en-US" altLang="en-US" sz="1200">
                <a:latin typeface="Comic Sans MS" pitchFamily="66" charset="0"/>
              </a:rPr>
              <a:t>This NOAA Research Transition Acceleration Program (RTAP) project supports the development and testing of a reduced chemical mechanism within the NGGPS atmospheric composition capability. </a:t>
            </a:r>
          </a:p>
          <a:p>
            <a:pPr>
              <a:lnSpc>
                <a:spcPct val="80000"/>
              </a:lnSpc>
              <a:spcBef>
                <a:spcPct val="25000"/>
              </a:spcBef>
              <a:buFontTx/>
              <a:buNone/>
            </a:pPr>
            <a:endParaRPr lang="en-US" altLang="en-US" sz="1200">
              <a:latin typeface="Comic Sans MS" pitchFamily="66" charset="0"/>
            </a:endParaRPr>
          </a:p>
          <a:p>
            <a:pPr>
              <a:lnSpc>
                <a:spcPct val="80000"/>
              </a:lnSpc>
              <a:spcBef>
                <a:spcPct val="25000"/>
              </a:spcBef>
              <a:buFontTx/>
              <a:buNone/>
            </a:pPr>
            <a:r>
              <a:rPr lang="en-US" altLang="en-US" sz="1200">
                <a:latin typeface="Comic Sans MS" pitchFamily="66" charset="0"/>
              </a:rPr>
              <a:t>The implementation of reduced chemistry is aligned with Annex 10 of the NGGPS Strategic Implementation Plan, which identifies key capabilities, issues and a roadmap for developing the global atmospheric composition component of NGGPS. </a:t>
            </a:r>
          </a:p>
          <a:p>
            <a:pPr>
              <a:lnSpc>
                <a:spcPct val="80000"/>
              </a:lnSpc>
              <a:spcBef>
                <a:spcPct val="25000"/>
              </a:spcBef>
              <a:buFontTx/>
              <a:buNone/>
            </a:pPr>
            <a:endParaRPr lang="en-US" altLang="en-US" sz="1200">
              <a:latin typeface="Comic Sans MS" pitchFamily="66" charset="0"/>
            </a:endParaRPr>
          </a:p>
          <a:p>
            <a:pPr>
              <a:lnSpc>
                <a:spcPct val="80000"/>
              </a:lnSpc>
              <a:spcBef>
                <a:spcPct val="25000"/>
              </a:spcBef>
              <a:buFontTx/>
              <a:buNone/>
            </a:pPr>
            <a:endParaRPr lang="en-US" altLang="en-US" sz="1400">
              <a:latin typeface="Comic Sans MS" pitchFamily="66" charset="0"/>
            </a:endParaRPr>
          </a:p>
        </p:txBody>
      </p:sp>
      <p:sp>
        <p:nvSpPr>
          <p:cNvPr id="2066"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200"/>
          </a:p>
        </p:txBody>
      </p:sp>
      <p:sp>
        <p:nvSpPr>
          <p:cNvPr id="2067"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u="sng">
                <a:latin typeface="Comic Sans MS" pitchFamily="66" charset="0"/>
              </a:rPr>
              <a:t>Approach:</a:t>
            </a:r>
            <a:endParaRPr lang="en-US" altLang="en-US" sz="1800" u="sng">
              <a:latin typeface="Comic Sans MS" pitchFamily="66" charset="0"/>
            </a:endParaRPr>
          </a:p>
        </p:txBody>
      </p:sp>
      <p:sp>
        <p:nvSpPr>
          <p:cNvPr id="2068" name="Rectangle 88"/>
          <p:cNvSpPr>
            <a:spLocks noChangeArrowheads="1"/>
          </p:cNvSpPr>
          <p:nvPr/>
        </p:nvSpPr>
        <p:spPr bwMode="auto">
          <a:xfrm>
            <a:off x="4419600" y="3921125"/>
            <a:ext cx="44958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1200">
                <a:latin typeface="Comic Sans MS" pitchFamily="66" charset="0"/>
              </a:rPr>
              <a:t>Improved predictions of ozone radiative heating in the upper troposphere and lower stratosphere will impact NGGPS long-range (1-2 week) predictions</a:t>
            </a:r>
          </a:p>
          <a:p>
            <a:pPr>
              <a:spcBef>
                <a:spcPct val="0"/>
              </a:spcBef>
            </a:pPr>
            <a:endParaRPr lang="en-US" altLang="en-US" sz="1200">
              <a:latin typeface="Comic Sans MS" pitchFamily="66" charset="0"/>
            </a:endParaRPr>
          </a:p>
          <a:p>
            <a:pPr>
              <a:spcBef>
                <a:spcPct val="0"/>
              </a:spcBef>
            </a:pPr>
            <a:r>
              <a:rPr lang="en-US" altLang="en-US" sz="1200">
                <a:latin typeface="Comic Sans MS" pitchFamily="66" charset="0"/>
              </a:rPr>
              <a:t>Better use of infrared radiance measurements in data assimilation by accounting for trace gas (O3, CH4, N2O) absorption</a:t>
            </a:r>
          </a:p>
          <a:p>
            <a:pPr>
              <a:spcBef>
                <a:spcPct val="0"/>
              </a:spcBef>
            </a:pPr>
            <a:endParaRPr lang="en-US" altLang="en-US" sz="1200">
              <a:latin typeface="Comic Sans MS" pitchFamily="66" charset="0"/>
            </a:endParaRPr>
          </a:p>
          <a:p>
            <a:pPr>
              <a:spcBef>
                <a:spcPct val="0"/>
              </a:spcBef>
            </a:pPr>
            <a:r>
              <a:rPr lang="en-US" altLang="en-US" sz="1200">
                <a:latin typeface="Comic Sans MS" pitchFamily="66" charset="0"/>
              </a:rPr>
              <a:t>Improved estimates of background concentrations of ozone and ozone precursors for NWS regional air quality prediction		</a:t>
            </a:r>
            <a:endParaRPr lang="en-US" altLang="en-US" sz="1400">
              <a:latin typeface="Comic Sans MS" pitchFamily="66" charset="0"/>
            </a:endParaRPr>
          </a:p>
        </p:txBody>
      </p:sp>
      <p:sp>
        <p:nvSpPr>
          <p:cNvPr id="2069" name="Text Box 94"/>
          <p:cNvSpPr txBox="1">
            <a:spLocks noChangeArrowheads="1"/>
          </p:cNvSpPr>
          <p:nvPr/>
        </p:nvSpPr>
        <p:spPr bwMode="auto">
          <a:xfrm>
            <a:off x="228600" y="6584950"/>
            <a:ext cx="12652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000" b="1">
                <a:latin typeface="Comic Sans MS" pitchFamily="66" charset="0"/>
              </a:rPr>
              <a:t>September/2018</a:t>
            </a:r>
          </a:p>
        </p:txBody>
      </p:sp>
      <p:pic>
        <p:nvPicPr>
          <p:cNvPr id="2070"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6" descr="\\beans\users$\bpierce\Data\Documents\Attachments\FY2018\sep_05\NGGPS_2pan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763" y="919163"/>
            <a:ext cx="38369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TextBox 1"/>
          <p:cNvSpPr txBox="1">
            <a:spLocks noChangeArrowheads="1"/>
          </p:cNvSpPr>
          <p:nvPr/>
        </p:nvSpPr>
        <p:spPr bwMode="auto">
          <a:xfrm>
            <a:off x="4419600" y="2871788"/>
            <a:ext cx="472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latin typeface="Comic Sans MS" pitchFamily="66" charset="0"/>
              </a:rPr>
              <a:t>Comparison between 1x1 RAQMS Reanalysis (right) and 48hr C96 FV3GFS-RAQMSCHEM forecast (left) mid-troposphere (320K isentrope) carbon monoxide at 00Z on October 01, 2016</a:t>
            </a:r>
          </a:p>
        </p:txBody>
      </p:sp>
    </p:spTree>
    <p:extLst>
      <p:ext uri="{BB962C8B-B14F-4D97-AF65-F5344CB8AC3E}">
        <p14:creationId xmlns:p14="http://schemas.microsoft.com/office/powerpoint/2010/main" val="87883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Instrument Design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Radiance Calibration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Algorithm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bg1"/>
                </a:solidFill>
                <a:latin typeface="Times New Roman" panose="02020603050405020304" pitchFamily="18" charset="0"/>
                <a:cs typeface="Times New Roman" panose="02020603050405020304" pitchFamily="18" charset="0"/>
              </a:rPr>
              <a:t>(Impact Assessment)</a:t>
            </a: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Verification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7375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endParaRPr lang="en-US" altLang="en-US" sz="1800">
              <a:latin typeface="Times" pitchFamily="-16" charset="0"/>
            </a:endParaRPr>
          </a:p>
        </p:txBody>
      </p:sp>
      <p:sp>
        <p:nvSpPr>
          <p:cNvPr id="15362"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endParaRPr lang="en-US" altLang="en-US" sz="1800">
              <a:latin typeface="Times" pitchFamily="-16" charset="0"/>
            </a:endParaRPr>
          </a:p>
        </p:txBody>
      </p:sp>
      <p:sp>
        <p:nvSpPr>
          <p:cNvPr id="15366"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Rectangle 75"/>
          <p:cNvSpPr>
            <a:spLocks noGrp="1" noChangeArrowheads="1"/>
          </p:cNvSpPr>
          <p:nvPr>
            <p:ph type="title"/>
          </p:nvPr>
        </p:nvSpPr>
        <p:spPr>
          <a:xfrm>
            <a:off x="1143000" y="111125"/>
            <a:ext cx="6705600" cy="3810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fontScale="90000"/>
          </a:bodyPr>
          <a:lstStyle/>
          <a:p>
            <a:pPr eaLnBrk="1" hangingPunct="1"/>
            <a:r>
              <a:rPr lang="en-US" altLang="en-US" sz="1800" b="1" smtClean="0">
                <a:latin typeface="Comic Sans MS" pitchFamily="-16" charset="0"/>
              </a:rPr>
              <a:t>MODIS- and AVHRR-derived Polar Winds Experiments using the NCEP GDAS/GFS</a:t>
            </a:r>
            <a:endParaRPr lang="en-US" altLang="en-US" sz="4000" b="1" smtClean="0">
              <a:latin typeface="Comic Sans MS" pitchFamily="-16" charset="0"/>
            </a:endParaRPr>
          </a:p>
        </p:txBody>
      </p:sp>
      <p:sp>
        <p:nvSpPr>
          <p:cNvPr id="15369"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endParaRPr lang="en-US" altLang="en-US" sz="1800">
              <a:latin typeface="Comic Sans MS" pitchFamily="-16" charset="0"/>
            </a:endParaRPr>
          </a:p>
        </p:txBody>
      </p:sp>
      <p:sp>
        <p:nvSpPr>
          <p:cNvPr id="15370" name="Text Box 77"/>
          <p:cNvSpPr txBox="1">
            <a:spLocks noChangeArrowheads="1"/>
          </p:cNvSpPr>
          <p:nvPr/>
        </p:nvSpPr>
        <p:spPr bwMode="auto">
          <a:xfrm>
            <a:off x="2159000" y="5302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gn="ctr">
              <a:spcBef>
                <a:spcPct val="50000"/>
              </a:spcBef>
              <a:buFontTx/>
              <a:buNone/>
            </a:pPr>
            <a:r>
              <a:rPr lang="en-US" altLang="en-US" sz="1400" b="1" dirty="0">
                <a:latin typeface="Comic Sans MS" pitchFamily="-16" charset="0"/>
              </a:rPr>
              <a:t>PI: David </a:t>
            </a:r>
            <a:r>
              <a:rPr lang="en-US" altLang="en-US" sz="1400" b="1" dirty="0" err="1" smtClean="0">
                <a:latin typeface="Comic Sans MS" pitchFamily="-16" charset="0"/>
              </a:rPr>
              <a:t>Santek</a:t>
            </a:r>
            <a:r>
              <a:rPr lang="en-US" altLang="en-US" sz="1400" b="1" dirty="0" smtClean="0">
                <a:latin typeface="Comic Sans MS" pitchFamily="-16" charset="0"/>
              </a:rPr>
              <a:t> (UW-Madison, SSEC)</a:t>
            </a:r>
            <a:endParaRPr lang="en-US" altLang="en-US" sz="1400" dirty="0">
              <a:latin typeface="Comic Sans MS" pitchFamily="-16" charset="0"/>
            </a:endParaRPr>
          </a:p>
        </p:txBody>
      </p:sp>
      <p:sp>
        <p:nvSpPr>
          <p:cNvPr id="15371" name="Text Box 78"/>
          <p:cNvSpPr txBox="1">
            <a:spLocks noChangeArrowheads="1"/>
          </p:cNvSpPr>
          <p:nvPr/>
        </p:nvSpPr>
        <p:spPr bwMode="auto">
          <a:xfrm>
            <a:off x="152400" y="60579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7475" indent="-117475" defTabSz="339725">
              <a:spcBef>
                <a:spcPct val="20000"/>
              </a:spcBef>
              <a:buChar char="•"/>
              <a:defRPr sz="3200">
                <a:solidFill>
                  <a:schemeClr val="tx1"/>
                </a:solidFill>
                <a:latin typeface="Times New Roman" pitchFamily="-16" charset="0"/>
              </a:defRPr>
            </a:lvl1pPr>
            <a:lvl2pPr marL="339725" indent="169863" defTabSz="339725">
              <a:spcBef>
                <a:spcPct val="20000"/>
              </a:spcBef>
              <a:buChar char="–"/>
              <a:defRPr sz="2800">
                <a:solidFill>
                  <a:schemeClr val="tx1"/>
                </a:solidFill>
                <a:latin typeface="Times New Roman" pitchFamily="-16" charset="0"/>
              </a:defRPr>
            </a:lvl2pPr>
            <a:lvl3pPr marL="1143000" indent="-228600" defTabSz="339725">
              <a:spcBef>
                <a:spcPct val="20000"/>
              </a:spcBef>
              <a:buChar char="•"/>
              <a:defRPr sz="2400">
                <a:solidFill>
                  <a:schemeClr val="tx1"/>
                </a:solidFill>
                <a:latin typeface="Times New Roman" pitchFamily="-16" charset="0"/>
              </a:defRPr>
            </a:lvl3pPr>
            <a:lvl4pPr marL="1600200" indent="-228600" defTabSz="339725">
              <a:spcBef>
                <a:spcPct val="20000"/>
              </a:spcBef>
              <a:buChar char="–"/>
              <a:defRPr sz="2000">
                <a:solidFill>
                  <a:schemeClr val="tx1"/>
                </a:solidFill>
                <a:latin typeface="Times New Roman" pitchFamily="-16" charset="0"/>
              </a:defRPr>
            </a:lvl4pPr>
            <a:lvl5pPr marL="2057400" indent="-228600" defTabSz="339725">
              <a:spcBef>
                <a:spcPct val="20000"/>
              </a:spcBef>
              <a:buChar char="»"/>
              <a:defRPr sz="2000">
                <a:solidFill>
                  <a:schemeClr val="tx1"/>
                </a:solidFill>
                <a:latin typeface="Times New Roman" pitchFamily="-16" charset="0"/>
              </a:defRPr>
            </a:lvl5pPr>
            <a:lvl6pPr marL="2514600" indent="-228600" defTabSz="339725" eaLnBrk="0" fontAlgn="base" hangingPunct="0">
              <a:spcBef>
                <a:spcPct val="20000"/>
              </a:spcBef>
              <a:spcAft>
                <a:spcPct val="0"/>
              </a:spcAft>
              <a:buChar char="»"/>
              <a:defRPr sz="2000">
                <a:solidFill>
                  <a:schemeClr val="tx1"/>
                </a:solidFill>
                <a:latin typeface="Times New Roman" pitchFamily="-16" charset="0"/>
              </a:defRPr>
            </a:lvl6pPr>
            <a:lvl7pPr marL="2971800" indent="-228600" defTabSz="339725" eaLnBrk="0" fontAlgn="base" hangingPunct="0">
              <a:spcBef>
                <a:spcPct val="20000"/>
              </a:spcBef>
              <a:spcAft>
                <a:spcPct val="0"/>
              </a:spcAft>
              <a:buChar char="»"/>
              <a:defRPr sz="2000">
                <a:solidFill>
                  <a:schemeClr val="tx1"/>
                </a:solidFill>
                <a:latin typeface="Times New Roman" pitchFamily="-16" charset="0"/>
              </a:defRPr>
            </a:lvl7pPr>
            <a:lvl8pPr marL="3429000" indent="-228600" defTabSz="339725" eaLnBrk="0" fontAlgn="base" hangingPunct="0">
              <a:spcBef>
                <a:spcPct val="20000"/>
              </a:spcBef>
              <a:spcAft>
                <a:spcPct val="0"/>
              </a:spcAft>
              <a:buChar char="»"/>
              <a:defRPr sz="2000">
                <a:solidFill>
                  <a:schemeClr val="tx1"/>
                </a:solidFill>
                <a:latin typeface="Times New Roman" pitchFamily="-16" charset="0"/>
              </a:defRPr>
            </a:lvl8pPr>
            <a:lvl9pPr marL="3886200" indent="-228600" defTabSz="339725"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r>
              <a:rPr lang="en-US" altLang="en-US" sz="1600" b="1">
                <a:latin typeface="Comic Sans MS" pitchFamily="-16" charset="0"/>
              </a:rPr>
              <a:t>CoIs: </a:t>
            </a:r>
            <a:r>
              <a:rPr lang="en-US" altLang="en-US" sz="1200">
                <a:solidFill>
                  <a:srgbClr val="000000"/>
                </a:solidFill>
                <a:latin typeface="Comic Sans MS" pitchFamily="-16" charset="0"/>
              </a:rPr>
              <a:t>James Jung (CIMSS)</a:t>
            </a:r>
          </a:p>
        </p:txBody>
      </p:sp>
      <p:sp>
        <p:nvSpPr>
          <p:cNvPr id="15372"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endParaRPr lang="en-US" altLang="en-US" sz="1800" u="sng">
              <a:latin typeface="Comic Sans MS" pitchFamily="-16" charset="0"/>
            </a:endParaRPr>
          </a:p>
        </p:txBody>
      </p:sp>
      <p:sp>
        <p:nvSpPr>
          <p:cNvPr id="15373"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r>
              <a:rPr lang="en-US" altLang="en-US" sz="1800" b="1" u="sng">
                <a:latin typeface="Comic Sans MS" pitchFamily="-16" charset="0"/>
              </a:rPr>
              <a:t>Benefits and Outcomes</a:t>
            </a:r>
          </a:p>
        </p:txBody>
      </p:sp>
      <p:sp>
        <p:nvSpPr>
          <p:cNvPr id="15374"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4300" indent="-114300">
              <a:spcBef>
                <a:spcPct val="20000"/>
              </a:spcBef>
              <a:buChar char="•"/>
              <a:tabLst>
                <a:tab pos="1830388" algn="ctr"/>
                <a:tab pos="2514600" algn="ctr"/>
                <a:tab pos="3200400" algn="ctr"/>
              </a:tabLst>
              <a:defRPr sz="3200">
                <a:solidFill>
                  <a:schemeClr val="tx1"/>
                </a:solidFill>
                <a:latin typeface="Times New Roman" pitchFamily="-16" charset="0"/>
              </a:defRPr>
            </a:lvl1pPr>
            <a:lvl2pPr marL="742950" indent="-285750">
              <a:spcBef>
                <a:spcPct val="20000"/>
              </a:spcBef>
              <a:buChar char="–"/>
              <a:tabLst>
                <a:tab pos="1830388" algn="ctr"/>
                <a:tab pos="2514600" algn="ctr"/>
                <a:tab pos="3200400" algn="ctr"/>
              </a:tabLst>
              <a:defRPr sz="2800">
                <a:solidFill>
                  <a:schemeClr val="tx1"/>
                </a:solidFill>
                <a:latin typeface="Times New Roman" pitchFamily="-16" charset="0"/>
              </a:defRPr>
            </a:lvl2pPr>
            <a:lvl3pPr marL="1143000" indent="-228600">
              <a:spcBef>
                <a:spcPct val="20000"/>
              </a:spcBef>
              <a:buChar char="•"/>
              <a:tabLst>
                <a:tab pos="1830388" algn="ctr"/>
                <a:tab pos="2514600" algn="ctr"/>
                <a:tab pos="3200400" algn="ctr"/>
              </a:tabLst>
              <a:defRPr sz="2400">
                <a:solidFill>
                  <a:schemeClr val="tx1"/>
                </a:solidFill>
                <a:latin typeface="Times New Roman" pitchFamily="-16" charset="0"/>
              </a:defRPr>
            </a:lvl3pPr>
            <a:lvl4pPr marL="1600200" indent="-228600">
              <a:spcBef>
                <a:spcPct val="20000"/>
              </a:spcBef>
              <a:buChar char="–"/>
              <a:tabLst>
                <a:tab pos="1830388" algn="ctr"/>
                <a:tab pos="2514600" algn="ctr"/>
                <a:tab pos="3200400" algn="ctr"/>
              </a:tabLst>
              <a:defRPr sz="2000">
                <a:solidFill>
                  <a:schemeClr val="tx1"/>
                </a:solidFill>
                <a:latin typeface="Times New Roman" pitchFamily="-16" charset="0"/>
              </a:defRPr>
            </a:lvl4pPr>
            <a:lvl5pPr marL="2057400" indent="-228600">
              <a:spcBef>
                <a:spcPct val="20000"/>
              </a:spcBef>
              <a:buChar char="»"/>
              <a:tabLst>
                <a:tab pos="1830388" algn="ctr"/>
                <a:tab pos="2514600" algn="ctr"/>
                <a:tab pos="3200400" algn="ctr"/>
              </a:tabLst>
              <a:defRPr sz="2000">
                <a:solidFill>
                  <a:schemeClr val="tx1"/>
                </a:solidFill>
                <a:latin typeface="Times New Roman" pitchFamily="-16" charset="0"/>
              </a:defRPr>
            </a:lvl5pPr>
            <a:lvl6pPr marL="25146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6pPr>
            <a:lvl7pPr marL="29718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7pPr>
            <a:lvl8pPr marL="34290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8pPr>
            <a:lvl9pPr marL="38862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9pPr>
          </a:lstStyle>
          <a:p>
            <a:pPr>
              <a:lnSpc>
                <a:spcPct val="80000"/>
              </a:lnSpc>
              <a:spcBef>
                <a:spcPct val="25000"/>
              </a:spcBef>
              <a:buFontTx/>
              <a:buNone/>
            </a:pPr>
            <a:r>
              <a:rPr lang="en-US" altLang="en-US" sz="1400" b="1" u="sng">
                <a:latin typeface="Comic Sans MS" pitchFamily="-16" charset="0"/>
              </a:rPr>
              <a:t>Objective</a:t>
            </a:r>
            <a:r>
              <a:rPr lang="en-US" altLang="en-US" sz="1400" b="1">
                <a:latin typeface="Comic Sans MS" pitchFamily="-16" charset="0"/>
              </a:rPr>
              <a:t> </a:t>
            </a:r>
            <a:r>
              <a:rPr lang="en-US" altLang="en-US" sz="1400">
                <a:latin typeface="Comic Sans MS" pitchFamily="-16" charset="0"/>
                <a:cs typeface="Times New Roman" pitchFamily="-16" charset="0"/>
              </a:rPr>
              <a:t> </a:t>
            </a:r>
          </a:p>
          <a:p>
            <a:pPr>
              <a:lnSpc>
                <a:spcPct val="80000"/>
              </a:lnSpc>
              <a:spcBef>
                <a:spcPct val="25000"/>
              </a:spcBef>
              <a:buFontTx/>
              <a:buNone/>
            </a:pPr>
            <a:r>
              <a:rPr lang="en-US" altLang="en-US" sz="1200">
                <a:latin typeface="Comic Sans MS" pitchFamily="-16" charset="0"/>
              </a:rPr>
              <a:t>	Update the quality control scheme in the GDAS/GFS for the MODIS polar atmospheric motion vectors (AMV) in preparation for assimilating AVHRR and VIIRS polar winds. The previous QC method was based on an empirically determined fixed u- and v-component threshold which would be difficult to extend to AVHRR and VIIRS winds and it was too constraining for jet-level AMVs.</a:t>
            </a:r>
          </a:p>
          <a:p>
            <a:pPr>
              <a:lnSpc>
                <a:spcPct val="80000"/>
              </a:lnSpc>
              <a:spcBef>
                <a:spcPct val="25000"/>
              </a:spcBef>
              <a:buFontTx/>
              <a:buNone/>
            </a:pPr>
            <a:endParaRPr lang="en-US" altLang="en-US" sz="1200">
              <a:latin typeface="Comic Sans MS" pitchFamily="-16" charset="0"/>
            </a:endParaRPr>
          </a:p>
          <a:p>
            <a:pPr>
              <a:lnSpc>
                <a:spcPct val="80000"/>
              </a:lnSpc>
              <a:spcBef>
                <a:spcPct val="25000"/>
              </a:spcBef>
              <a:buFontTx/>
              <a:buNone/>
            </a:pPr>
            <a:r>
              <a:rPr lang="en-US" altLang="en-US" sz="1200">
                <a:latin typeface="Comic Sans MS" pitchFamily="-16" charset="0"/>
              </a:rPr>
              <a:t>	Assess the impact of a new QC method for potential R2O update of code in the GDAS.</a:t>
            </a:r>
            <a:endParaRPr lang="en-US" altLang="en-US" sz="1400">
              <a:latin typeface="Comic Sans MS" pitchFamily="-16" charset="0"/>
            </a:endParaRPr>
          </a:p>
        </p:txBody>
      </p:sp>
      <p:sp>
        <p:nvSpPr>
          <p:cNvPr id="15376"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endParaRPr lang="en-US" altLang="en-US" sz="1200"/>
          </a:p>
        </p:txBody>
      </p:sp>
      <p:sp>
        <p:nvSpPr>
          <p:cNvPr id="15377"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r>
              <a:rPr lang="en-US" altLang="en-US" sz="1600" b="1" u="sng">
                <a:latin typeface="Comic Sans MS" pitchFamily="-16" charset="0"/>
              </a:rPr>
              <a:t>Approach:</a:t>
            </a:r>
            <a:endParaRPr lang="en-US" altLang="en-US" sz="1800" u="sng">
              <a:latin typeface="Comic Sans MS" pitchFamily="-16" charset="0"/>
            </a:endParaRPr>
          </a:p>
        </p:txBody>
      </p:sp>
      <p:sp>
        <p:nvSpPr>
          <p:cNvPr id="15378" name="Text Box 85"/>
          <p:cNvSpPr txBox="1">
            <a:spLocks noChangeArrowheads="1"/>
          </p:cNvSpPr>
          <p:nvPr/>
        </p:nvSpPr>
        <p:spPr bwMode="auto">
          <a:xfrm>
            <a:off x="76200" y="3908425"/>
            <a:ext cx="4191000"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9725">
              <a:spcBef>
                <a:spcPct val="20000"/>
              </a:spcBef>
              <a:buChar char="•"/>
              <a:defRPr sz="3200">
                <a:solidFill>
                  <a:schemeClr val="tx1"/>
                </a:solidFill>
                <a:latin typeface="Times New Roman" pitchFamily="-16" charset="0"/>
              </a:defRPr>
            </a:lvl1pPr>
            <a:lvl2pPr marL="287338" indent="-173038" defTabSz="339725">
              <a:spcBef>
                <a:spcPct val="20000"/>
              </a:spcBef>
              <a:buChar char="–"/>
              <a:defRPr sz="2800">
                <a:solidFill>
                  <a:schemeClr val="tx1"/>
                </a:solidFill>
                <a:latin typeface="Times New Roman" pitchFamily="-16" charset="0"/>
              </a:defRPr>
            </a:lvl2pPr>
            <a:lvl3pPr marL="1546225" indent="-457200" defTabSz="339725">
              <a:spcBef>
                <a:spcPct val="20000"/>
              </a:spcBef>
              <a:buChar char="•"/>
              <a:defRPr sz="2400">
                <a:solidFill>
                  <a:schemeClr val="tx1"/>
                </a:solidFill>
                <a:latin typeface="Times New Roman" pitchFamily="-16" charset="0"/>
              </a:defRPr>
            </a:lvl3pPr>
            <a:lvl4pPr marL="2117725" indent="-457200" defTabSz="339725">
              <a:spcBef>
                <a:spcPct val="20000"/>
              </a:spcBef>
              <a:buChar char="–"/>
              <a:defRPr sz="2000">
                <a:solidFill>
                  <a:schemeClr val="tx1"/>
                </a:solidFill>
                <a:latin typeface="Times New Roman" pitchFamily="-16" charset="0"/>
              </a:defRPr>
            </a:lvl4pPr>
            <a:lvl5pPr marL="2689225" indent="-457200" defTabSz="339725">
              <a:spcBef>
                <a:spcPct val="20000"/>
              </a:spcBef>
              <a:buChar char="»"/>
              <a:defRPr sz="2000">
                <a:solidFill>
                  <a:schemeClr val="tx1"/>
                </a:solidFill>
                <a:latin typeface="Times New Roman" pitchFamily="-16" charset="0"/>
              </a:defRPr>
            </a:lvl5pPr>
            <a:lvl6pPr marL="3146425" indent="-457200" defTabSz="339725" eaLnBrk="0" fontAlgn="base" hangingPunct="0">
              <a:spcBef>
                <a:spcPct val="20000"/>
              </a:spcBef>
              <a:spcAft>
                <a:spcPct val="0"/>
              </a:spcAft>
              <a:buChar char="»"/>
              <a:defRPr sz="2000">
                <a:solidFill>
                  <a:schemeClr val="tx1"/>
                </a:solidFill>
                <a:latin typeface="Times New Roman" pitchFamily="-16" charset="0"/>
              </a:defRPr>
            </a:lvl6pPr>
            <a:lvl7pPr marL="3603625" indent="-457200" defTabSz="339725" eaLnBrk="0" fontAlgn="base" hangingPunct="0">
              <a:spcBef>
                <a:spcPct val="20000"/>
              </a:spcBef>
              <a:spcAft>
                <a:spcPct val="0"/>
              </a:spcAft>
              <a:buChar char="»"/>
              <a:defRPr sz="2000">
                <a:solidFill>
                  <a:schemeClr val="tx1"/>
                </a:solidFill>
                <a:latin typeface="Times New Roman" pitchFamily="-16" charset="0"/>
              </a:defRPr>
            </a:lvl7pPr>
            <a:lvl8pPr marL="4060825" indent="-457200" defTabSz="339725" eaLnBrk="0" fontAlgn="base" hangingPunct="0">
              <a:spcBef>
                <a:spcPct val="20000"/>
              </a:spcBef>
              <a:spcAft>
                <a:spcPct val="0"/>
              </a:spcAft>
              <a:buChar char="»"/>
              <a:defRPr sz="2000">
                <a:solidFill>
                  <a:schemeClr val="tx1"/>
                </a:solidFill>
                <a:latin typeface="Times New Roman" pitchFamily="-16" charset="0"/>
              </a:defRPr>
            </a:lvl8pPr>
            <a:lvl9pPr marL="4518025" indent="-457200" defTabSz="339725" eaLnBrk="0" fontAlgn="base" hangingPunct="0">
              <a:spcBef>
                <a:spcPct val="20000"/>
              </a:spcBef>
              <a:spcAft>
                <a:spcPct val="0"/>
              </a:spcAft>
              <a:buChar char="»"/>
              <a:defRPr sz="2000">
                <a:solidFill>
                  <a:schemeClr val="tx1"/>
                </a:solidFill>
                <a:latin typeface="Times New Roman" pitchFamily="-16" charset="0"/>
              </a:defRPr>
            </a:lvl9pPr>
          </a:lstStyle>
          <a:p>
            <a:pPr>
              <a:lnSpc>
                <a:spcPct val="90000"/>
              </a:lnSpc>
              <a:spcBef>
                <a:spcPct val="25000"/>
              </a:spcBef>
              <a:buFontTx/>
              <a:buNone/>
            </a:pPr>
            <a:r>
              <a:rPr lang="en-US" altLang="en-US" sz="1200">
                <a:latin typeface="Comic Sans MS" pitchFamily="-16" charset="0"/>
              </a:rPr>
              <a:t>A new QC scheme was developed that discards observations based on the ratio of the AMV vector departure from the background to the logarithm of the AMV speed and is called the log normalized vector departure (LNVD). By normalizing the vector departure by the speed, the LNVD results in retaining more high speed winds and discarding more low speed winds (which may have vectorially deviated substantially from the background).</a:t>
            </a:r>
          </a:p>
          <a:p>
            <a:pPr>
              <a:lnSpc>
                <a:spcPct val="90000"/>
              </a:lnSpc>
              <a:spcBef>
                <a:spcPct val="25000"/>
              </a:spcBef>
              <a:buFontTx/>
              <a:buNone/>
            </a:pPr>
            <a:endParaRPr lang="en-US" altLang="en-US" sz="1200">
              <a:latin typeface="Comic Sans MS" pitchFamily="-16" charset="0"/>
            </a:endParaRPr>
          </a:p>
          <a:p>
            <a:pPr>
              <a:lnSpc>
                <a:spcPct val="90000"/>
              </a:lnSpc>
              <a:spcBef>
                <a:spcPct val="25000"/>
              </a:spcBef>
              <a:buFontTx/>
              <a:buNone/>
            </a:pPr>
            <a:r>
              <a:rPr lang="en-US" altLang="en-US" sz="1200">
                <a:latin typeface="Comic Sans MS" pitchFamily="-16" charset="0"/>
              </a:rPr>
              <a:t>Two 2-month seasonal experiments were run with the MODIS winds using LNVD QC.</a:t>
            </a:r>
          </a:p>
        </p:txBody>
      </p:sp>
      <p:sp>
        <p:nvSpPr>
          <p:cNvPr id="15379" name="Text Box 87"/>
          <p:cNvSpPr txBox="1">
            <a:spLocks noChangeArrowheads="1"/>
          </p:cNvSpPr>
          <p:nvPr/>
        </p:nvSpPr>
        <p:spPr bwMode="auto">
          <a:xfrm>
            <a:off x="5765800" y="6143625"/>
            <a:ext cx="1196975" cy="307975"/>
          </a:xfrm>
          <a:prstGeom prst="rect">
            <a:avLst/>
          </a:prstGeom>
          <a:noFill/>
          <a:ln>
            <a:noFill/>
          </a:ln>
          <a:effectLst/>
          <a:extLst>
            <a:ext uri="{909E8E84-426E-40DD-AFC4-6F175D3DCCD1}">
              <a14:hiddenFill xmlns:a14="http://schemas.microsoft.com/office/drawing/2010/main">
                <a:solidFill>
                  <a:srgbClr val="B5B5B5"/>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pPr>
            <a:r>
              <a:rPr lang="en-US" altLang="en-US" sz="1400" b="1">
                <a:solidFill>
                  <a:schemeClr val="tx2"/>
                </a:solidFill>
                <a:latin typeface="Comic Sans MS" pitchFamily="-16" charset="0"/>
              </a:rPr>
              <a:t>TRL</a:t>
            </a:r>
            <a:r>
              <a:rPr lang="en-US" altLang="en-US" sz="1400" b="1" baseline="-25000">
                <a:solidFill>
                  <a:schemeClr val="tx2"/>
                </a:solidFill>
                <a:latin typeface="Comic Sans MS" pitchFamily="-16" charset="0"/>
              </a:rPr>
              <a:t>in </a:t>
            </a:r>
            <a:r>
              <a:rPr lang="en-US" altLang="en-US" sz="1400" b="1">
                <a:solidFill>
                  <a:schemeClr val="tx2"/>
                </a:solidFill>
                <a:latin typeface="Comic Sans MS" pitchFamily="-16" charset="0"/>
              </a:rPr>
              <a:t>= 7-9</a:t>
            </a:r>
          </a:p>
        </p:txBody>
      </p:sp>
      <p:sp>
        <p:nvSpPr>
          <p:cNvPr id="15380" name="Rectangle 88"/>
          <p:cNvSpPr>
            <a:spLocks noChangeArrowheads="1"/>
          </p:cNvSpPr>
          <p:nvPr/>
        </p:nvSpPr>
        <p:spPr bwMode="auto">
          <a:xfrm>
            <a:off x="4419600" y="3921125"/>
            <a:ext cx="44958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pPr>
            <a:r>
              <a:rPr lang="en-US" altLang="en-US" sz="1200">
                <a:latin typeface="Comic Sans MS" pitchFamily="-16" charset="0"/>
              </a:rPr>
              <a:t>The updated QC method resulted in a neutral to statistically significant impact, depending on the metric, on hemispheric scores from AMVs derived only in the </a:t>
            </a:r>
            <a:r>
              <a:rPr lang="en-US" altLang="en-US" sz="1200" u="sng">
                <a:latin typeface="Comic Sans MS" pitchFamily="-16" charset="0"/>
              </a:rPr>
              <a:t>polar</a:t>
            </a:r>
            <a:r>
              <a:rPr lang="en-US" altLang="en-US" sz="1200">
                <a:latin typeface="Comic Sans MS" pitchFamily="-16" charset="0"/>
              </a:rPr>
              <a:t> regions.		</a:t>
            </a:r>
          </a:p>
          <a:p>
            <a:pPr>
              <a:spcBef>
                <a:spcPct val="0"/>
              </a:spcBef>
            </a:pPr>
            <a:r>
              <a:rPr lang="en-US" altLang="en-US" sz="1200">
                <a:latin typeface="Comic Sans MS" pitchFamily="-16" charset="0"/>
              </a:rPr>
              <a:t>Based on recommendations from this study, operational implementation of the LNVD quality control method  for the MODIS polar winds was adopted by GDAS operations in the May 2016 upgrade . Also, the LNVD will be used for AVHRR and VIIRS polar winds.</a:t>
            </a:r>
            <a:endParaRPr lang="en-US" altLang="en-US" sz="1400">
              <a:latin typeface="Comic Sans MS" pitchFamily="-16" charset="0"/>
            </a:endParaRPr>
          </a:p>
        </p:txBody>
      </p:sp>
      <p:sp>
        <p:nvSpPr>
          <p:cNvPr id="15381" name="Text Box 94"/>
          <p:cNvSpPr txBox="1">
            <a:spLocks noChangeArrowheads="1"/>
          </p:cNvSpPr>
          <p:nvPr/>
        </p:nvSpPr>
        <p:spPr bwMode="auto">
          <a:xfrm>
            <a:off x="228600" y="6584950"/>
            <a:ext cx="66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eaLnBrk="1" hangingPunct="1">
              <a:spcBef>
                <a:spcPct val="50000"/>
              </a:spcBef>
              <a:buFontTx/>
              <a:buNone/>
            </a:pPr>
            <a:r>
              <a:rPr lang="en-US" altLang="en-US" sz="1000" b="1">
                <a:latin typeface="Comic Sans MS" pitchFamily="-16" charset="0"/>
              </a:rPr>
              <a:t>09/18</a:t>
            </a:r>
          </a:p>
        </p:txBody>
      </p:sp>
      <p:pic>
        <p:nvPicPr>
          <p:cNvPr id="15382"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 Box 92"/>
          <p:cNvSpPr txBox="1">
            <a:spLocks noChangeArrowheads="1"/>
          </p:cNvSpPr>
          <p:nvPr/>
        </p:nvSpPr>
        <p:spPr bwMode="auto">
          <a:xfrm>
            <a:off x="4430713" y="1460500"/>
            <a:ext cx="2071687"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50000"/>
              </a:spcBef>
              <a:buFontTx/>
              <a:buNone/>
            </a:pPr>
            <a:r>
              <a:rPr lang="en-US" altLang="en-US" sz="1000">
                <a:latin typeface="Comic Sans MS" pitchFamily="-16" charset="0"/>
              </a:rPr>
              <a:t>Southern hemisphere 700 hPa height RMSE for 10 Sept – 25 October 2012 for the control (black) and experiment (red). Control: Operational quality control (QC) of the polar winds. Experiment: LNVD QC with AVHRR winds. Circles represent statistically significant improvement.</a:t>
            </a:r>
          </a:p>
        </p:txBody>
      </p:sp>
      <p:pic>
        <p:nvPicPr>
          <p:cNvPr id="15385" name="Picture 27" descr="rmsdieoff_HGT_P700_G2SHX.png"/>
          <p:cNvPicPr>
            <a:picLocks noChangeAspect="1" noChangeArrowheads="1"/>
          </p:cNvPicPr>
          <p:nvPr/>
        </p:nvPicPr>
        <p:blipFill>
          <a:blip r:embed="rId5" cstate="print">
            <a:extLst>
              <a:ext uri="{28A0092B-C50C-407E-A947-70E740481C1C}">
                <a14:useLocalDpi xmlns:a14="http://schemas.microsoft.com/office/drawing/2010/main" val="0"/>
              </a:ext>
            </a:extLst>
          </a:blip>
          <a:srcRect t="3456" r="4938" b="2718"/>
          <a:stretch>
            <a:fillRect/>
          </a:stretch>
        </p:blipFill>
        <p:spPr bwMode="auto">
          <a:xfrm>
            <a:off x="6400800" y="931863"/>
            <a:ext cx="25908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ontent Placeholder 3">
            <a:extLst>
              <a:ext uri="{FF2B5EF4-FFF2-40B4-BE49-F238E27FC236}">
                <a16:creationId xmlns="" xmlns:a16="http://schemas.microsoft.com/office/drawing/2014/main" id="{D2345337-4870-504E-8823-C58E42EEEB30}"/>
              </a:ext>
            </a:extLst>
          </p:cNvPr>
          <p:cNvSpPr txBox="1">
            <a:spLocks/>
          </p:cNvSpPr>
          <p:nvPr/>
        </p:nvSpPr>
        <p:spPr>
          <a:xfrm>
            <a:off x="7820025" y="2813050"/>
            <a:ext cx="236538" cy="238125"/>
          </a:xfrm>
          <a:prstGeom prst="ellipse">
            <a:avLst/>
          </a:prstGeom>
          <a:solidFill>
            <a:schemeClr val="bg1">
              <a:lumMod val="95000"/>
              <a:alpha val="24000"/>
            </a:schemeClr>
          </a:solidFill>
          <a:ln>
            <a:solidFill>
              <a:schemeClr val="tx1"/>
            </a:solidFill>
          </a:ln>
        </p:spPr>
        <p:txBody>
          <a:bodyPr>
            <a:normAutofit fontScale="32500" lnSpcReduction="20000"/>
          </a:bodyPr>
          <a:lstStyle>
            <a:lvl1pPr marL="342900" indent="-342900">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nSpc>
                <a:spcPct val="80000"/>
              </a:lnSpc>
              <a:buFontTx/>
              <a:buNone/>
            </a:pPr>
            <a:endParaRPr lang="en-US" altLang="en-US" sz="400" b="1"/>
          </a:p>
          <a:p>
            <a:pPr>
              <a:lnSpc>
                <a:spcPct val="80000"/>
              </a:lnSpc>
              <a:buFontTx/>
              <a:buNone/>
            </a:pPr>
            <a:endParaRPr lang="en-US" altLang="en-US" sz="400" b="1"/>
          </a:p>
          <a:p>
            <a:pPr>
              <a:lnSpc>
                <a:spcPct val="80000"/>
              </a:lnSpc>
              <a:buFontTx/>
              <a:buNone/>
            </a:pPr>
            <a:endParaRPr lang="en-US" altLang="en-US" sz="400" b="1"/>
          </a:p>
          <a:p>
            <a:pPr>
              <a:lnSpc>
                <a:spcPct val="80000"/>
              </a:lnSpc>
              <a:buFontTx/>
              <a:buNone/>
            </a:pPr>
            <a:endParaRPr lang="en-US" altLang="en-US" sz="400" b="1"/>
          </a:p>
          <a:p>
            <a:pPr>
              <a:lnSpc>
                <a:spcPct val="80000"/>
              </a:lnSpc>
              <a:buFontTx/>
              <a:buNone/>
            </a:pPr>
            <a:endParaRPr lang="en-US" altLang="en-US" sz="400" b="1"/>
          </a:p>
          <a:p>
            <a:pPr>
              <a:lnSpc>
                <a:spcPct val="80000"/>
              </a:lnSpc>
              <a:buFontTx/>
              <a:buNone/>
            </a:pPr>
            <a:r>
              <a:rPr lang="en-US" altLang="en-US" sz="300" b="1"/>
              <a:t>                                                      </a:t>
            </a:r>
          </a:p>
        </p:txBody>
      </p:sp>
      <p:sp>
        <p:nvSpPr>
          <p:cNvPr id="30" name="Content Placeholder 3">
            <a:extLst>
              <a:ext uri="{FF2B5EF4-FFF2-40B4-BE49-F238E27FC236}">
                <a16:creationId xmlns="" xmlns:a16="http://schemas.microsoft.com/office/drawing/2014/main" id="{587E7099-7CA7-4B4C-8077-D055A0CD6176}"/>
              </a:ext>
            </a:extLst>
          </p:cNvPr>
          <p:cNvSpPr txBox="1">
            <a:spLocks/>
          </p:cNvSpPr>
          <p:nvPr/>
        </p:nvSpPr>
        <p:spPr>
          <a:xfrm>
            <a:off x="8145463" y="2970213"/>
            <a:ext cx="236537" cy="238125"/>
          </a:xfrm>
          <a:prstGeom prst="ellipse">
            <a:avLst/>
          </a:prstGeom>
          <a:solidFill>
            <a:schemeClr val="bg1">
              <a:lumMod val="95000"/>
              <a:alpha val="24000"/>
            </a:schemeClr>
          </a:solidFill>
          <a:ln>
            <a:solidFill>
              <a:schemeClr val="tx1"/>
            </a:solidFill>
          </a:ln>
        </p:spPr>
        <p:txBody>
          <a:bodyPr>
            <a:normAutofit fontScale="32500" lnSpcReduction="20000"/>
          </a:bodyPr>
          <a:lstStyle>
            <a:lvl1pPr marL="342900" indent="-342900">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nSpc>
                <a:spcPct val="80000"/>
              </a:lnSpc>
              <a:buFontTx/>
              <a:buNone/>
            </a:pPr>
            <a:endParaRPr lang="en-US" altLang="en-US" sz="400" b="1"/>
          </a:p>
          <a:p>
            <a:pPr>
              <a:lnSpc>
                <a:spcPct val="80000"/>
              </a:lnSpc>
              <a:buFontTx/>
              <a:buNone/>
            </a:pPr>
            <a:endParaRPr lang="en-US" altLang="en-US" sz="400" b="1"/>
          </a:p>
          <a:p>
            <a:pPr>
              <a:lnSpc>
                <a:spcPct val="80000"/>
              </a:lnSpc>
              <a:buFontTx/>
              <a:buNone/>
            </a:pPr>
            <a:endParaRPr lang="en-US" altLang="en-US" sz="400" b="1"/>
          </a:p>
          <a:p>
            <a:pPr>
              <a:lnSpc>
                <a:spcPct val="80000"/>
              </a:lnSpc>
              <a:buFontTx/>
              <a:buNone/>
            </a:pPr>
            <a:endParaRPr lang="en-US" altLang="en-US" sz="400" b="1"/>
          </a:p>
          <a:p>
            <a:pPr>
              <a:lnSpc>
                <a:spcPct val="80000"/>
              </a:lnSpc>
              <a:buFontTx/>
              <a:buNone/>
            </a:pPr>
            <a:endParaRPr lang="en-US" altLang="en-US" sz="400" b="1"/>
          </a:p>
          <a:p>
            <a:pPr>
              <a:lnSpc>
                <a:spcPct val="80000"/>
              </a:lnSpc>
              <a:buFontTx/>
              <a:buNone/>
            </a:pPr>
            <a:r>
              <a:rPr lang="en-US" altLang="en-US" sz="300" b="1"/>
              <a:t>                                                      </a:t>
            </a:r>
          </a:p>
        </p:txBody>
      </p:sp>
    </p:spTree>
    <p:extLst>
      <p:ext uri="{BB962C8B-B14F-4D97-AF65-F5344CB8AC3E}">
        <p14:creationId xmlns:p14="http://schemas.microsoft.com/office/powerpoint/2010/main" val="2017538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Times" charset="0"/>
            </a:endParaRPr>
          </a:p>
        </p:txBody>
      </p:sp>
      <p:sp>
        <p:nvSpPr>
          <p:cNvPr id="15362"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Times" charset="0"/>
            </a:endParaRPr>
          </a:p>
        </p:txBody>
      </p:sp>
      <p:sp>
        <p:nvSpPr>
          <p:cNvPr id="15366"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Rectangle 75"/>
          <p:cNvSpPr>
            <a:spLocks noGrp="1" noChangeArrowheads="1"/>
          </p:cNvSpPr>
          <p:nvPr>
            <p:ph type="title"/>
          </p:nvPr>
        </p:nvSpPr>
        <p:spPr>
          <a:xfrm>
            <a:off x="895350" y="111125"/>
            <a:ext cx="7299325" cy="3810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fontScale="90000"/>
          </a:bodyPr>
          <a:lstStyle/>
          <a:p>
            <a:pPr eaLnBrk="1" hangingPunct="1"/>
            <a:r>
              <a:rPr lang="en-US" altLang="en-US" sz="1800" smtClean="0">
                <a:latin typeface="Comic Sans MS" pitchFamily="66" charset="0"/>
              </a:rPr>
              <a:t>Quality Control and Impact Assessment of Aircraft Observations in the GDAS/GFS</a:t>
            </a:r>
            <a:endParaRPr lang="en-US" altLang="en-US" sz="1800" b="1" smtClean="0">
              <a:latin typeface="Comic Sans MS" pitchFamily="66" charset="0"/>
            </a:endParaRPr>
          </a:p>
        </p:txBody>
      </p:sp>
      <p:sp>
        <p:nvSpPr>
          <p:cNvPr id="15369"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a:latin typeface="Comic Sans MS" pitchFamily="66" charset="0"/>
            </a:endParaRPr>
          </a:p>
        </p:txBody>
      </p:sp>
      <p:sp>
        <p:nvSpPr>
          <p:cNvPr id="15370" name="Text Box 77"/>
          <p:cNvSpPr txBox="1">
            <a:spLocks noChangeArrowheads="1"/>
          </p:cNvSpPr>
          <p:nvPr/>
        </p:nvSpPr>
        <p:spPr bwMode="auto">
          <a:xfrm>
            <a:off x="2209800" y="53975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400" b="1" dirty="0">
                <a:latin typeface="Comic Sans MS" pitchFamily="66" charset="0"/>
              </a:rPr>
              <a:t>PI: Dave </a:t>
            </a:r>
            <a:r>
              <a:rPr lang="en-US" altLang="en-US" sz="1400" b="1" dirty="0" err="1" smtClean="0">
                <a:latin typeface="Comic Sans MS" pitchFamily="66" charset="0"/>
              </a:rPr>
              <a:t>Santek</a:t>
            </a:r>
            <a:r>
              <a:rPr lang="en-US" altLang="en-US" sz="1400" b="1" dirty="0" smtClean="0">
                <a:latin typeface="Comic Sans MS" pitchFamily="66" charset="0"/>
              </a:rPr>
              <a:t> (UW-Madison, SSEC)</a:t>
            </a:r>
            <a:endParaRPr lang="en-US" altLang="en-US" sz="1400" dirty="0">
              <a:latin typeface="Comic Sans MS" pitchFamily="66" charset="0"/>
            </a:endParaRPr>
          </a:p>
        </p:txBody>
      </p:sp>
      <p:sp>
        <p:nvSpPr>
          <p:cNvPr id="15371" name="Text Box 78"/>
          <p:cNvSpPr txBox="1">
            <a:spLocks noChangeArrowheads="1"/>
          </p:cNvSpPr>
          <p:nvPr/>
        </p:nvSpPr>
        <p:spPr bwMode="auto">
          <a:xfrm>
            <a:off x="76200" y="5719763"/>
            <a:ext cx="4267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7475" indent="-117475" defTabSz="339725">
              <a:spcBef>
                <a:spcPct val="20000"/>
              </a:spcBef>
              <a:buChar char="•"/>
              <a:defRPr sz="3200">
                <a:solidFill>
                  <a:schemeClr val="tx1"/>
                </a:solidFill>
                <a:latin typeface="Times New Roman" pitchFamily="18" charset="0"/>
              </a:defRPr>
            </a:lvl1pPr>
            <a:lvl2pPr marL="339725" indent="169863" defTabSz="339725">
              <a:spcBef>
                <a:spcPct val="20000"/>
              </a:spcBef>
              <a:buChar char="–"/>
              <a:defRPr sz="2800">
                <a:solidFill>
                  <a:schemeClr val="tx1"/>
                </a:solidFill>
                <a:latin typeface="Times New Roman" pitchFamily="18" charset="0"/>
              </a:defRPr>
            </a:lvl2pPr>
            <a:lvl3pPr marL="1143000" indent="-228600" defTabSz="339725">
              <a:spcBef>
                <a:spcPct val="20000"/>
              </a:spcBef>
              <a:buChar char="•"/>
              <a:defRPr sz="2400">
                <a:solidFill>
                  <a:schemeClr val="tx1"/>
                </a:solidFill>
                <a:latin typeface="Times New Roman" pitchFamily="18" charset="0"/>
              </a:defRPr>
            </a:lvl3pPr>
            <a:lvl4pPr marL="1600200" indent="-228600" defTabSz="339725">
              <a:spcBef>
                <a:spcPct val="20000"/>
              </a:spcBef>
              <a:buChar char="–"/>
              <a:defRPr sz="2000">
                <a:solidFill>
                  <a:schemeClr val="tx1"/>
                </a:solidFill>
                <a:latin typeface="Times New Roman" pitchFamily="18" charset="0"/>
              </a:defRPr>
            </a:lvl4pPr>
            <a:lvl5pPr marL="2057400" indent="-228600" defTabSz="339725">
              <a:spcBef>
                <a:spcPct val="20000"/>
              </a:spcBef>
              <a:buChar char="»"/>
              <a:defRPr sz="2000">
                <a:solidFill>
                  <a:schemeClr val="tx1"/>
                </a:solidFill>
                <a:latin typeface="Times New Roman" pitchFamily="18" charset="0"/>
              </a:defRPr>
            </a:lvl5pPr>
            <a:lvl6pPr marL="2514600" indent="-228600" defTabSz="33972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33972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33972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339725"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a:latin typeface="Comic Sans MS" pitchFamily="66" charset="0"/>
              </a:rPr>
              <a:t>CoIs:	</a:t>
            </a:r>
            <a:r>
              <a:rPr lang="en-US" altLang="en-US" sz="1200">
                <a:solidFill>
                  <a:srgbClr val="000000"/>
                </a:solidFill>
                <a:latin typeface="Comic Sans MS" pitchFamily="66" charset="0"/>
              </a:rPr>
              <a:t>SSEC:	</a:t>
            </a:r>
            <a:r>
              <a:rPr lang="en-US" altLang="en-US" sz="1100">
                <a:solidFill>
                  <a:srgbClr val="000000"/>
                </a:solidFill>
                <a:latin typeface="Comic Sans MS" pitchFamily="66" charset="0"/>
              </a:rPr>
              <a:t>Brett Hoover, Anne-Sophie Daloz,</a:t>
            </a:r>
          </a:p>
          <a:p>
            <a:pPr>
              <a:spcBef>
                <a:spcPct val="0"/>
              </a:spcBef>
              <a:buFontTx/>
              <a:buNone/>
            </a:pPr>
            <a:r>
              <a:rPr lang="en-US" altLang="en-US" sz="1100">
                <a:solidFill>
                  <a:srgbClr val="000000"/>
                </a:solidFill>
                <a:latin typeface="Comic Sans MS" pitchFamily="66" charset="0"/>
              </a:rPr>
              <a:t>					Yafang Zhong, Richard Dworak, Ralph </a:t>
            </a:r>
          </a:p>
          <a:p>
            <a:pPr>
              <a:spcBef>
                <a:spcPct val="0"/>
              </a:spcBef>
              <a:buFontTx/>
              <a:buNone/>
            </a:pPr>
            <a:r>
              <a:rPr lang="en-US" altLang="en-US" sz="1100">
                <a:solidFill>
                  <a:srgbClr val="000000"/>
                </a:solidFill>
                <a:latin typeface="Comic Sans MS" pitchFamily="66" charset="0"/>
              </a:rPr>
              <a:t>					Petersen</a:t>
            </a:r>
          </a:p>
          <a:p>
            <a:pPr>
              <a:spcBef>
                <a:spcPct val="0"/>
              </a:spcBef>
              <a:buFontTx/>
              <a:buNone/>
            </a:pPr>
            <a:r>
              <a:rPr lang="en-US" altLang="en-US" sz="1200">
                <a:solidFill>
                  <a:srgbClr val="000000"/>
                </a:solidFill>
                <a:latin typeface="Comic Sans MS" pitchFamily="66" charset="0"/>
              </a:rPr>
              <a:t>			NOAA:	</a:t>
            </a:r>
            <a:r>
              <a:rPr lang="en-US" altLang="en-US" sz="1100">
                <a:solidFill>
                  <a:srgbClr val="000000"/>
                </a:solidFill>
                <a:latin typeface="Comic Sans MS" pitchFamily="66" charset="0"/>
              </a:rPr>
              <a:t>Andrew Collard (NCEP/EMC)</a:t>
            </a:r>
          </a:p>
        </p:txBody>
      </p:sp>
      <p:sp>
        <p:nvSpPr>
          <p:cNvPr id="15372"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u="sng">
              <a:latin typeface="Comic Sans MS" pitchFamily="66" charset="0"/>
            </a:endParaRPr>
          </a:p>
        </p:txBody>
      </p:sp>
      <p:sp>
        <p:nvSpPr>
          <p:cNvPr id="15373"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u="sng">
                <a:latin typeface="Comic Sans MS" pitchFamily="66" charset="0"/>
              </a:rPr>
              <a:t>Benefits and Outcomes</a:t>
            </a:r>
          </a:p>
        </p:txBody>
      </p:sp>
      <p:sp>
        <p:nvSpPr>
          <p:cNvPr id="15374" name="Line 81"/>
          <p:cNvSpPr>
            <a:spLocks noChangeShapeType="1"/>
          </p:cNvSpPr>
          <p:nvPr/>
        </p:nvSpPr>
        <p:spPr bwMode="auto">
          <a:xfrm>
            <a:off x="76200" y="3516313"/>
            <a:ext cx="8991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4300" indent="-114300">
              <a:spcBef>
                <a:spcPct val="20000"/>
              </a:spcBef>
              <a:buChar char="•"/>
              <a:tabLst>
                <a:tab pos="1830388" algn="ctr"/>
                <a:tab pos="2514600" algn="ctr"/>
                <a:tab pos="3200400" algn="ctr"/>
              </a:tabLst>
              <a:defRPr sz="3200">
                <a:solidFill>
                  <a:schemeClr val="tx1"/>
                </a:solidFill>
                <a:latin typeface="Times New Roman" pitchFamily="18" charset="0"/>
              </a:defRPr>
            </a:lvl1pPr>
            <a:lvl2pPr marL="742950" indent="-285750">
              <a:spcBef>
                <a:spcPct val="20000"/>
              </a:spcBef>
              <a:buChar char="–"/>
              <a:tabLst>
                <a:tab pos="1830388" algn="ctr"/>
                <a:tab pos="2514600" algn="ctr"/>
                <a:tab pos="3200400" algn="ctr"/>
              </a:tabLst>
              <a:defRPr sz="2800">
                <a:solidFill>
                  <a:schemeClr val="tx1"/>
                </a:solidFill>
                <a:latin typeface="Times New Roman" pitchFamily="18" charset="0"/>
              </a:defRPr>
            </a:lvl2pPr>
            <a:lvl3pPr marL="1143000" indent="-228600">
              <a:spcBef>
                <a:spcPct val="20000"/>
              </a:spcBef>
              <a:buChar char="•"/>
              <a:tabLst>
                <a:tab pos="1830388" algn="ctr"/>
                <a:tab pos="2514600" algn="ctr"/>
                <a:tab pos="3200400" algn="ctr"/>
              </a:tabLst>
              <a:defRPr sz="2400">
                <a:solidFill>
                  <a:schemeClr val="tx1"/>
                </a:solidFill>
                <a:latin typeface="Times New Roman" pitchFamily="18" charset="0"/>
              </a:defRPr>
            </a:lvl3pPr>
            <a:lvl4pPr marL="1600200" indent="-228600">
              <a:spcBef>
                <a:spcPct val="20000"/>
              </a:spcBef>
              <a:buChar char="–"/>
              <a:tabLst>
                <a:tab pos="1830388" algn="ctr"/>
                <a:tab pos="2514600" algn="ctr"/>
                <a:tab pos="3200400" algn="ctr"/>
              </a:tabLst>
              <a:defRPr sz="2000">
                <a:solidFill>
                  <a:schemeClr val="tx1"/>
                </a:solidFill>
                <a:latin typeface="Times New Roman" pitchFamily="18" charset="0"/>
              </a:defRPr>
            </a:lvl4pPr>
            <a:lvl5pPr marL="2057400" indent="-228600">
              <a:spcBef>
                <a:spcPct val="20000"/>
              </a:spcBef>
              <a:buChar char="»"/>
              <a:tabLst>
                <a:tab pos="1830388" algn="ctr"/>
                <a:tab pos="2514600" algn="ctr"/>
                <a:tab pos="3200400" algn="ctr"/>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8" charset="0"/>
              </a:defRPr>
            </a:lvl9pPr>
          </a:lstStyle>
          <a:p>
            <a:pPr>
              <a:lnSpc>
                <a:spcPct val="80000"/>
              </a:lnSpc>
              <a:spcBef>
                <a:spcPct val="25000"/>
              </a:spcBef>
              <a:buFontTx/>
              <a:buNone/>
            </a:pPr>
            <a:r>
              <a:rPr lang="en-US" altLang="en-US" sz="1400" b="1" u="sng">
                <a:latin typeface="Comic Sans MS" pitchFamily="66" charset="0"/>
              </a:rPr>
              <a:t>Objective</a:t>
            </a:r>
            <a:r>
              <a:rPr lang="en-US" altLang="en-US" sz="1400" b="1">
                <a:latin typeface="Comic Sans MS" pitchFamily="66" charset="0"/>
              </a:rPr>
              <a:t> </a:t>
            </a:r>
            <a:r>
              <a:rPr lang="en-US" altLang="en-US" sz="1400">
                <a:latin typeface="Comic Sans MS" pitchFamily="66" charset="0"/>
                <a:cs typeface="Times New Roman" pitchFamily="18" charset="0"/>
              </a:rPr>
              <a:t> </a:t>
            </a:r>
          </a:p>
          <a:p>
            <a:pPr algn="just">
              <a:lnSpc>
                <a:spcPct val="80000"/>
              </a:lnSpc>
              <a:spcBef>
                <a:spcPct val="25000"/>
              </a:spcBef>
              <a:buFontTx/>
              <a:buNone/>
            </a:pPr>
            <a:r>
              <a:rPr lang="en-US" altLang="en-US" sz="1200">
                <a:latin typeface="Comic Sans MS" pitchFamily="66" charset="0"/>
              </a:rPr>
              <a:t>	Evaluate the impact of assimilating WVSS-II moisture observations from sensors onboard US commercial aircraft in the GDAS and determine the impact on the GFS forecast</a:t>
            </a:r>
          </a:p>
          <a:p>
            <a:pPr algn="just">
              <a:lnSpc>
                <a:spcPct val="80000"/>
              </a:lnSpc>
              <a:spcBef>
                <a:spcPct val="25000"/>
              </a:spcBef>
              <a:buFontTx/>
              <a:buNone/>
            </a:pPr>
            <a:endParaRPr lang="en-US" altLang="en-US" sz="1200">
              <a:latin typeface="Comic Sans MS" pitchFamily="66" charset="0"/>
            </a:endParaRPr>
          </a:p>
          <a:p>
            <a:pPr algn="just">
              <a:lnSpc>
                <a:spcPct val="80000"/>
              </a:lnSpc>
              <a:spcBef>
                <a:spcPct val="25000"/>
              </a:spcBef>
              <a:buFontTx/>
              <a:buNone/>
            </a:pPr>
            <a:r>
              <a:rPr lang="en-US" altLang="en-US" sz="1200">
                <a:latin typeface="Comic Sans MS" pitchFamily="66" charset="0"/>
              </a:rPr>
              <a:t>	Assess forecast impact for recommendation of R2O transfer of code changes</a:t>
            </a:r>
            <a:endParaRPr lang="en-US" altLang="en-US" sz="1400">
              <a:latin typeface="Comic Sans MS" pitchFamily="66" charset="0"/>
            </a:endParaRPr>
          </a:p>
        </p:txBody>
      </p:sp>
      <p:sp>
        <p:nvSpPr>
          <p:cNvPr id="15376"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200"/>
          </a:p>
        </p:txBody>
      </p:sp>
      <p:sp>
        <p:nvSpPr>
          <p:cNvPr id="15377"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u="sng">
                <a:latin typeface="Comic Sans MS" pitchFamily="66" charset="0"/>
              </a:rPr>
              <a:t>Approach:</a:t>
            </a:r>
            <a:endParaRPr lang="en-US" altLang="en-US" sz="1800" u="sng">
              <a:latin typeface="Comic Sans MS" pitchFamily="66" charset="0"/>
            </a:endParaRPr>
          </a:p>
        </p:txBody>
      </p:sp>
      <p:sp>
        <p:nvSpPr>
          <p:cNvPr id="15378" name="Text Box 85"/>
          <p:cNvSpPr txBox="1">
            <a:spLocks noChangeArrowheads="1"/>
          </p:cNvSpPr>
          <p:nvPr/>
        </p:nvSpPr>
        <p:spPr bwMode="auto">
          <a:xfrm>
            <a:off x="76200" y="3908425"/>
            <a:ext cx="4191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9725">
              <a:spcBef>
                <a:spcPct val="20000"/>
              </a:spcBef>
              <a:buChar char="•"/>
              <a:defRPr sz="3200">
                <a:solidFill>
                  <a:schemeClr val="tx1"/>
                </a:solidFill>
                <a:latin typeface="Times New Roman" pitchFamily="18" charset="0"/>
              </a:defRPr>
            </a:lvl1pPr>
            <a:lvl2pPr marL="287338" indent="-173038" defTabSz="339725">
              <a:spcBef>
                <a:spcPct val="20000"/>
              </a:spcBef>
              <a:buChar char="–"/>
              <a:defRPr sz="2800">
                <a:solidFill>
                  <a:schemeClr val="tx1"/>
                </a:solidFill>
                <a:latin typeface="Times New Roman" pitchFamily="18" charset="0"/>
              </a:defRPr>
            </a:lvl2pPr>
            <a:lvl3pPr marL="1546225" indent="-457200" defTabSz="339725">
              <a:spcBef>
                <a:spcPct val="20000"/>
              </a:spcBef>
              <a:buChar char="•"/>
              <a:defRPr sz="2400">
                <a:solidFill>
                  <a:schemeClr val="tx1"/>
                </a:solidFill>
                <a:latin typeface="Times New Roman" pitchFamily="18" charset="0"/>
              </a:defRPr>
            </a:lvl3pPr>
            <a:lvl4pPr marL="2117725" indent="-457200" defTabSz="339725">
              <a:spcBef>
                <a:spcPct val="20000"/>
              </a:spcBef>
              <a:buChar char="–"/>
              <a:defRPr sz="2000">
                <a:solidFill>
                  <a:schemeClr val="tx1"/>
                </a:solidFill>
                <a:latin typeface="Times New Roman" pitchFamily="18" charset="0"/>
              </a:defRPr>
            </a:lvl4pPr>
            <a:lvl5pPr marL="2689225" indent="-457200" defTabSz="339725">
              <a:spcBef>
                <a:spcPct val="20000"/>
              </a:spcBef>
              <a:buChar char="»"/>
              <a:defRPr sz="2000">
                <a:solidFill>
                  <a:schemeClr val="tx1"/>
                </a:solidFill>
                <a:latin typeface="Times New Roman" pitchFamily="18" charset="0"/>
              </a:defRPr>
            </a:lvl5pPr>
            <a:lvl6pPr marL="3146425" indent="-457200" defTabSz="339725" eaLnBrk="0" fontAlgn="base" hangingPunct="0">
              <a:spcBef>
                <a:spcPct val="20000"/>
              </a:spcBef>
              <a:spcAft>
                <a:spcPct val="0"/>
              </a:spcAft>
              <a:buChar char="»"/>
              <a:defRPr sz="2000">
                <a:solidFill>
                  <a:schemeClr val="tx1"/>
                </a:solidFill>
                <a:latin typeface="Times New Roman" pitchFamily="18" charset="0"/>
              </a:defRPr>
            </a:lvl6pPr>
            <a:lvl7pPr marL="3603625" indent="-457200" defTabSz="339725" eaLnBrk="0" fontAlgn="base" hangingPunct="0">
              <a:spcBef>
                <a:spcPct val="20000"/>
              </a:spcBef>
              <a:spcAft>
                <a:spcPct val="0"/>
              </a:spcAft>
              <a:buChar char="»"/>
              <a:defRPr sz="2000">
                <a:solidFill>
                  <a:schemeClr val="tx1"/>
                </a:solidFill>
                <a:latin typeface="Times New Roman" pitchFamily="18" charset="0"/>
              </a:defRPr>
            </a:lvl7pPr>
            <a:lvl8pPr marL="4060825" indent="-457200" defTabSz="339725" eaLnBrk="0" fontAlgn="base" hangingPunct="0">
              <a:spcBef>
                <a:spcPct val="20000"/>
              </a:spcBef>
              <a:spcAft>
                <a:spcPct val="0"/>
              </a:spcAft>
              <a:buChar char="»"/>
              <a:defRPr sz="2000">
                <a:solidFill>
                  <a:schemeClr val="tx1"/>
                </a:solidFill>
                <a:latin typeface="Times New Roman" pitchFamily="18" charset="0"/>
              </a:defRPr>
            </a:lvl8pPr>
            <a:lvl9pPr marL="4518025" indent="-457200" defTabSz="339725" eaLnBrk="0" fontAlgn="base" hangingPunct="0">
              <a:spcBef>
                <a:spcPct val="20000"/>
              </a:spcBef>
              <a:spcAft>
                <a:spcPct val="0"/>
              </a:spcAft>
              <a:buChar char="»"/>
              <a:defRPr sz="2000">
                <a:solidFill>
                  <a:schemeClr val="tx1"/>
                </a:solidFill>
                <a:latin typeface="Times New Roman" pitchFamily="18" charset="0"/>
              </a:defRPr>
            </a:lvl9pPr>
          </a:lstStyle>
          <a:p>
            <a:pPr algn="just">
              <a:lnSpc>
                <a:spcPct val="90000"/>
              </a:lnSpc>
              <a:spcBef>
                <a:spcPct val="25000"/>
              </a:spcBef>
              <a:buFontTx/>
              <a:buNone/>
            </a:pPr>
            <a:r>
              <a:rPr lang="en-US" altLang="en-US" sz="1200">
                <a:latin typeface="Comic Sans MS" pitchFamily="66" charset="0"/>
              </a:rPr>
              <a:t>Assimilation experiments were carried out on NOAA computing resources for a warm-season (April – May 2014) and cold-season (December 2014 – January 2015) cycling experiment, ingesting and assimilating the WVSS-II observations using an observation error profile borrowed from the NDAS. The precipitation forecast for the 12-36 hour forecast over the continental US was scored using standard VSDB metrics for equitable threat score and bias, and the forecast total precipitable water (TPW) field was scored against available GPSmet ground station observations.</a:t>
            </a:r>
          </a:p>
        </p:txBody>
      </p:sp>
      <p:sp>
        <p:nvSpPr>
          <p:cNvPr id="15379" name="Text Box 87"/>
          <p:cNvSpPr txBox="1">
            <a:spLocks noChangeArrowheads="1"/>
          </p:cNvSpPr>
          <p:nvPr/>
        </p:nvSpPr>
        <p:spPr bwMode="auto">
          <a:xfrm>
            <a:off x="5765800" y="6143625"/>
            <a:ext cx="1270000" cy="307975"/>
          </a:xfrm>
          <a:prstGeom prst="rect">
            <a:avLst/>
          </a:prstGeom>
          <a:noFill/>
          <a:ln>
            <a:noFill/>
          </a:ln>
          <a:effectLst/>
          <a:extLst>
            <a:ext uri="{909E8E84-426E-40DD-AFC4-6F175D3DCCD1}">
              <a14:hiddenFill xmlns:a14="http://schemas.microsoft.com/office/drawing/2010/main">
                <a:solidFill>
                  <a:srgbClr val="B5B5B5"/>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b="1">
                <a:solidFill>
                  <a:schemeClr val="tx2"/>
                </a:solidFill>
                <a:latin typeface="Comic Sans MS" pitchFamily="66" charset="0"/>
              </a:rPr>
              <a:t>TRL</a:t>
            </a:r>
            <a:r>
              <a:rPr lang="en-US" altLang="en-US" sz="1400" b="1" baseline="-25000">
                <a:solidFill>
                  <a:schemeClr val="tx2"/>
                </a:solidFill>
                <a:latin typeface="Comic Sans MS" pitchFamily="66" charset="0"/>
              </a:rPr>
              <a:t>in </a:t>
            </a:r>
            <a:r>
              <a:rPr lang="en-US" altLang="en-US" sz="1400" b="1">
                <a:solidFill>
                  <a:schemeClr val="tx2"/>
                </a:solidFill>
                <a:latin typeface="Comic Sans MS" pitchFamily="66" charset="0"/>
              </a:rPr>
              <a:t>= 7-9</a:t>
            </a:r>
          </a:p>
        </p:txBody>
      </p:sp>
      <p:sp>
        <p:nvSpPr>
          <p:cNvPr id="15380" name="Rectangle 88"/>
          <p:cNvSpPr>
            <a:spLocks noChangeArrowheads="1"/>
          </p:cNvSpPr>
          <p:nvPr/>
        </p:nvSpPr>
        <p:spPr bwMode="auto">
          <a:xfrm>
            <a:off x="4419600" y="3921125"/>
            <a:ext cx="4495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pPr>
            <a:r>
              <a:rPr lang="en-US" altLang="en-US" sz="1200">
                <a:latin typeface="Comic Sans MS" pitchFamily="66" charset="0"/>
              </a:rPr>
              <a:t>Experiment demonstrated positive impact on the cold-season precipitation forecast from 12-36 hrs and on the cold-season total precipitable water forecast as far out as 66 hrs depending on the measurement</a:t>
            </a:r>
          </a:p>
          <a:p>
            <a:pPr algn="just">
              <a:spcBef>
                <a:spcPct val="0"/>
              </a:spcBef>
            </a:pPr>
            <a:r>
              <a:rPr lang="en-US" altLang="en-US" sz="1200">
                <a:latin typeface="Comic Sans MS" pitchFamily="66" charset="0"/>
              </a:rPr>
              <a:t>Published results in </a:t>
            </a:r>
            <a:r>
              <a:rPr lang="en-US" altLang="en-US" sz="1200" i="1">
                <a:latin typeface="Comic Sans MS" pitchFamily="66" charset="0"/>
              </a:rPr>
              <a:t>Weather and Forecasting</a:t>
            </a:r>
            <a:r>
              <a:rPr lang="en-US" altLang="en-US" sz="1200">
                <a:latin typeface="Comic Sans MS" pitchFamily="66" charset="0"/>
              </a:rPr>
              <a:t>, doi: 10.1175/WAF-D-16-0202.1	</a:t>
            </a:r>
          </a:p>
          <a:p>
            <a:pPr algn="just">
              <a:spcBef>
                <a:spcPct val="0"/>
              </a:spcBef>
            </a:pPr>
            <a:r>
              <a:rPr lang="en-US" altLang="en-US" sz="1200">
                <a:latin typeface="Comic Sans MS" pitchFamily="66" charset="0"/>
              </a:rPr>
              <a:t>Based on recommendations from this study, operational implementation of WVSS-II moisture observation assimilation was adopted by GDAS operations in the May 2016 upgrade		</a:t>
            </a:r>
            <a:endParaRPr lang="en-US" altLang="en-US" sz="1400">
              <a:latin typeface="Comic Sans MS" pitchFamily="66" charset="0"/>
            </a:endParaRPr>
          </a:p>
        </p:txBody>
      </p:sp>
      <p:sp>
        <p:nvSpPr>
          <p:cNvPr id="15381" name="Text Box 92"/>
          <p:cNvSpPr txBox="1">
            <a:spLocks noChangeArrowheads="1"/>
          </p:cNvSpPr>
          <p:nvPr/>
        </p:nvSpPr>
        <p:spPr bwMode="auto">
          <a:xfrm>
            <a:off x="4402138" y="2673350"/>
            <a:ext cx="470058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50000"/>
              </a:spcBef>
              <a:buFontTx/>
              <a:buNone/>
            </a:pPr>
            <a:r>
              <a:rPr lang="en-US" altLang="en-US" sz="1000">
                <a:latin typeface="Comic Sans MS" pitchFamily="66" charset="0"/>
              </a:rPr>
              <a:t>Forecast (mean) absolute error of total precipitable water field relative to TPW observations available from GPSmet ground stations over the continental US, with the control in blue and the experiment assimilating WVSS-II moisture observations in red. Dots are placed where the difference exceeds a student’s t-test at 95% confidence.</a:t>
            </a:r>
          </a:p>
        </p:txBody>
      </p:sp>
      <p:sp>
        <p:nvSpPr>
          <p:cNvPr id="15382" name="Text Box 94"/>
          <p:cNvSpPr txBox="1">
            <a:spLocks noChangeArrowheads="1"/>
          </p:cNvSpPr>
          <p:nvPr/>
        </p:nvSpPr>
        <p:spPr bwMode="auto">
          <a:xfrm>
            <a:off x="228600" y="6584950"/>
            <a:ext cx="6667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000" b="1">
                <a:latin typeface="Comic Sans MS" pitchFamily="66" charset="0"/>
              </a:rPr>
              <a:t>09/18</a:t>
            </a:r>
          </a:p>
        </p:txBody>
      </p:sp>
      <p:pic>
        <p:nvPicPr>
          <p:cNvPr id="15383"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4"/>
          <p:cNvPicPr>
            <a:picLocks noChangeAspect="1" noChangeArrowheads="1"/>
          </p:cNvPicPr>
          <p:nvPr/>
        </p:nvPicPr>
        <p:blipFill>
          <a:blip r:embed="rId5">
            <a:extLst>
              <a:ext uri="{28A0092B-C50C-407E-A947-70E740481C1C}">
                <a14:useLocalDpi xmlns:a14="http://schemas.microsoft.com/office/drawing/2010/main" val="0"/>
              </a:ext>
            </a:extLst>
          </a:blip>
          <a:srcRect t="33061" b="33389"/>
          <a:stretch>
            <a:fillRect/>
          </a:stretch>
        </p:blipFill>
        <p:spPr bwMode="auto">
          <a:xfrm>
            <a:off x="4419600" y="1055688"/>
            <a:ext cx="46482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35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Instrument Design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Radiance Calibration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Algorithm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tx1"/>
                </a:solidFill>
                <a:latin typeface="Times New Roman" panose="02020603050405020304" pitchFamily="18" charset="0"/>
                <a:cs typeface="Times New Roman" panose="02020603050405020304" pitchFamily="18" charset="0"/>
              </a:rPr>
              <a:t>(Impact Assessment)</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Model Verification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037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Down Arrow 15"/>
          <p:cNvSpPr/>
          <p:nvPr/>
        </p:nvSpPr>
        <p:spPr>
          <a:xfrm rot="19651488">
            <a:off x="6844747" y="1539710"/>
            <a:ext cx="533400" cy="341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a:off x="4305301" y="2190800"/>
            <a:ext cx="533400" cy="24958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rot="1906082">
            <a:off x="1793253" y="1556603"/>
            <a:ext cx="533400" cy="341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SSE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2508"/>
            <a:ext cx="2873047" cy="20282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O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3386" y="4772697"/>
            <a:ext cx="2070614" cy="20706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NAS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 y="4953000"/>
            <a:ext cx="2300593" cy="19040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543" y="3082880"/>
            <a:ext cx="2964457"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r>
              <a:rPr lang="en-US" b="1" dirty="0" smtClean="0">
                <a:latin typeface="Times New Roman" panose="02020603050405020304" pitchFamily="18" charset="0"/>
                <a:cs typeface="Times New Roman" panose="02020603050405020304" pitchFamily="18" charset="0"/>
              </a:rPr>
              <a:t>Atmosphere Science </a:t>
            </a:r>
            <a:r>
              <a:rPr lang="en-US" b="1" dirty="0">
                <a:latin typeface="Times New Roman" panose="02020603050405020304" pitchFamily="18" charset="0"/>
                <a:cs typeface="Times New Roman" panose="02020603050405020304" pitchFamily="18" charset="0"/>
              </a:rPr>
              <a:t>Investigator-led Processing Systems (SIPS)</a:t>
            </a:r>
          </a:p>
        </p:txBody>
      </p:sp>
      <p:sp>
        <p:nvSpPr>
          <p:cNvPr id="5" name="TextBox 4"/>
          <p:cNvSpPr txBox="1"/>
          <p:nvPr/>
        </p:nvSpPr>
        <p:spPr>
          <a:xfrm>
            <a:off x="6073447" y="3082880"/>
            <a:ext cx="291815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Cooperative Institute for Meteorological Satellite Studies (CIMSS)</a:t>
            </a:r>
            <a:endParaRPr lang="en-US" b="1" dirty="0">
              <a:latin typeface="Times New Roman" panose="02020603050405020304" pitchFamily="18" charset="0"/>
              <a:cs typeface="Times New Roman" panose="02020603050405020304" pitchFamily="18" charset="0"/>
            </a:endParaRPr>
          </a:p>
        </p:txBody>
      </p:sp>
      <p:pic>
        <p:nvPicPr>
          <p:cNvPr id="4106" name="Picture 10" descr="Image result for NS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686670"/>
            <a:ext cx="2161908" cy="21713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00401" y="3074519"/>
            <a:ext cx="2743200" cy="94897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pPr>
              <a:spcBef>
                <a:spcPts val="100"/>
              </a:spcBef>
              <a:spcAft>
                <a:spcPts val="100"/>
              </a:spcAft>
            </a:pPr>
            <a:r>
              <a:rPr lang="en-US" b="1" dirty="0" smtClean="0">
                <a:latin typeface="Times New Roman" panose="02020603050405020304" pitchFamily="18" charset="0"/>
                <a:cs typeface="Times New Roman" panose="02020603050405020304" pitchFamily="18" charset="0"/>
              </a:rPr>
              <a:t>Ice </a:t>
            </a:r>
            <a:r>
              <a:rPr lang="en-US" b="1" dirty="0">
                <a:latin typeface="Times New Roman" panose="02020603050405020304" pitchFamily="18" charset="0"/>
                <a:cs typeface="Times New Roman" panose="02020603050405020304" pitchFamily="18" charset="0"/>
              </a:rPr>
              <a:t>Drilling Design and Operations (IDDO</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spcBef>
                <a:spcPts val="100"/>
              </a:spcBef>
              <a:spcAft>
                <a:spcPts val="100"/>
              </a:spcAft>
            </a:pPr>
            <a:endParaRPr lang="en-US" b="1"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117512" y="162508"/>
            <a:ext cx="318792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SSEC Large Programs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131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1"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2"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3"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4"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5"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6"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7" name="Rectangle 75"/>
          <p:cNvSpPr>
            <a:spLocks noGrp="1" noChangeArrowheads="1"/>
          </p:cNvSpPr>
          <p:nvPr>
            <p:ph type="title"/>
          </p:nvPr>
        </p:nvSpPr>
        <p:spPr>
          <a:xfrm>
            <a:off x="1143000" y="111125"/>
            <a:ext cx="6705600" cy="381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sz="1800" b="1" dirty="0" smtClean="0">
                <a:latin typeface="Comic Sans MS" charset="0"/>
                <a:ea typeface="ＭＳ Ｐゴシック" charset="0"/>
              </a:rPr>
              <a:t>Numerical Weather Prediction Model Verification</a:t>
            </a:r>
            <a:endParaRPr lang="en-US" sz="4000" b="1" dirty="0">
              <a:latin typeface="Comic Sans MS" charset="0"/>
              <a:ea typeface="ＭＳ Ｐゴシック" charset="0"/>
            </a:endParaRPr>
          </a:p>
        </p:txBody>
      </p:sp>
      <p:sp>
        <p:nvSpPr>
          <p:cNvPr id="2058"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Comic Sans MS" charset="0"/>
            </a:endParaRPr>
          </a:p>
        </p:txBody>
      </p:sp>
      <p:sp>
        <p:nvSpPr>
          <p:cNvPr id="2059" name="Text Box 77"/>
          <p:cNvSpPr txBox="1">
            <a:spLocks noChangeArrowheads="1"/>
          </p:cNvSpPr>
          <p:nvPr/>
        </p:nvSpPr>
        <p:spPr bwMode="auto">
          <a:xfrm>
            <a:off x="2209800" y="4032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eaLnBrk="0" hangingPunct="0">
              <a:spcBef>
                <a:spcPct val="50000"/>
              </a:spcBef>
              <a:defRPr/>
            </a:pPr>
            <a:r>
              <a:rPr lang="en-US" sz="1400" b="1" dirty="0" smtClean="0">
                <a:latin typeface="Comic Sans MS" charset="0"/>
              </a:rPr>
              <a:t>PI: Jason </a:t>
            </a:r>
            <a:r>
              <a:rPr lang="en-US" sz="1400" b="1" dirty="0" err="1" smtClean="0">
                <a:latin typeface="Comic Sans MS" charset="0"/>
              </a:rPr>
              <a:t>Otkin</a:t>
            </a:r>
            <a:r>
              <a:rPr lang="en-US" sz="1400" b="1" dirty="0" smtClean="0">
                <a:latin typeface="Comic Sans MS" charset="0"/>
              </a:rPr>
              <a:t> (UW-Madison, CIMSS)</a:t>
            </a:r>
            <a:endParaRPr lang="en-US" sz="1400" dirty="0" smtClean="0">
              <a:latin typeface="Comic Sans MS" charset="0"/>
            </a:endParaRPr>
          </a:p>
        </p:txBody>
      </p:sp>
      <p:sp>
        <p:nvSpPr>
          <p:cNvPr id="2060" name="Text Box 78"/>
          <p:cNvSpPr txBox="1">
            <a:spLocks noChangeArrowheads="1"/>
          </p:cNvSpPr>
          <p:nvPr/>
        </p:nvSpPr>
        <p:spPr bwMode="auto">
          <a:xfrm>
            <a:off x="152400" y="60579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defTabSz="339725">
              <a:defRPr sz="3200">
                <a:solidFill>
                  <a:schemeClr val="tx1"/>
                </a:solidFill>
                <a:latin typeface="Times New Roman" charset="0"/>
                <a:ea typeface="ＭＳ Ｐゴシック" charset="0"/>
              </a:defRPr>
            </a:lvl1pPr>
            <a:lvl2pPr marL="339725" indent="169863" defTabSz="339725">
              <a:defRPr sz="2800">
                <a:solidFill>
                  <a:schemeClr val="tx1"/>
                </a:solidFill>
                <a:latin typeface="Times New Roman" charset="0"/>
                <a:ea typeface="ＭＳ Ｐゴシック" charset="0"/>
              </a:defRPr>
            </a:lvl2pPr>
            <a:lvl3pPr defTabSz="339725">
              <a:defRPr sz="2400">
                <a:solidFill>
                  <a:schemeClr val="tx1"/>
                </a:solidFill>
                <a:latin typeface="Times New Roman" charset="0"/>
                <a:ea typeface="ＭＳ Ｐゴシック" charset="0"/>
              </a:defRPr>
            </a:lvl3pPr>
            <a:lvl4pPr defTabSz="339725">
              <a:defRPr sz="2000">
                <a:solidFill>
                  <a:schemeClr val="tx1"/>
                </a:solidFill>
                <a:latin typeface="Times New Roman" charset="0"/>
                <a:ea typeface="ＭＳ Ｐゴシック" charset="0"/>
              </a:defRPr>
            </a:lvl4pPr>
            <a:lvl5pPr defTabSz="339725">
              <a:defRPr sz="2000">
                <a:solidFill>
                  <a:schemeClr val="tx1"/>
                </a:solidFill>
                <a:latin typeface="Times New Roman" charset="0"/>
                <a:ea typeface="ＭＳ Ｐゴシック" charset="0"/>
              </a:defRPr>
            </a:lvl5pPr>
            <a:lvl6pPr defTabSz="339725" eaLnBrk="0" hangingPunct="0">
              <a:defRPr sz="2000">
                <a:solidFill>
                  <a:schemeClr val="tx1"/>
                </a:solidFill>
                <a:latin typeface="Times New Roman" charset="0"/>
                <a:ea typeface="ＭＳ Ｐゴシック" charset="0"/>
              </a:defRPr>
            </a:lvl6pPr>
            <a:lvl7pPr defTabSz="339725" eaLnBrk="0" hangingPunct="0">
              <a:defRPr sz="2000">
                <a:solidFill>
                  <a:schemeClr val="tx1"/>
                </a:solidFill>
                <a:latin typeface="Times New Roman" charset="0"/>
                <a:ea typeface="ＭＳ Ｐゴシック" charset="0"/>
              </a:defRPr>
            </a:lvl7pPr>
            <a:lvl8pPr defTabSz="339725" eaLnBrk="0" hangingPunct="0">
              <a:defRPr sz="2000">
                <a:solidFill>
                  <a:schemeClr val="tx1"/>
                </a:solidFill>
                <a:latin typeface="Times New Roman" charset="0"/>
                <a:ea typeface="ＭＳ Ｐゴシック" charset="0"/>
              </a:defRPr>
            </a:lvl8pPr>
            <a:lvl9pPr defTabSz="339725" eaLnBrk="0" hangingPunct="0">
              <a:defRPr sz="2000">
                <a:solidFill>
                  <a:schemeClr val="tx1"/>
                </a:solidFill>
                <a:latin typeface="Times New Roman" charset="0"/>
                <a:ea typeface="ＭＳ Ｐゴシック" charset="0"/>
              </a:defRPr>
            </a:lvl9pPr>
          </a:lstStyle>
          <a:p>
            <a:pPr eaLnBrk="0" hangingPunct="0">
              <a:defRPr/>
            </a:pPr>
            <a:r>
              <a:rPr lang="en-US" sz="1600" b="1" dirty="0" err="1" smtClean="0">
                <a:latin typeface="Comic Sans MS" charset="0"/>
              </a:rPr>
              <a:t>CoIs</a:t>
            </a:r>
            <a:r>
              <a:rPr lang="en-US" sz="1600" b="1" dirty="0" smtClean="0">
                <a:latin typeface="Comic Sans MS" charset="0"/>
              </a:rPr>
              <a:t>: </a:t>
            </a:r>
            <a:r>
              <a:rPr lang="en-US" sz="1200" dirty="0" smtClean="0">
                <a:solidFill>
                  <a:srgbClr val="000000"/>
                </a:solidFill>
                <a:latin typeface="Comic Sans MS" charset="0"/>
              </a:rPr>
              <a:t>NOAA partners include ESRL/GSD and EMC</a:t>
            </a:r>
          </a:p>
        </p:txBody>
      </p:sp>
      <p:sp>
        <p:nvSpPr>
          <p:cNvPr id="2061"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u="sng" smtClean="0">
              <a:latin typeface="Comic Sans MS" charset="0"/>
            </a:endParaRPr>
          </a:p>
        </p:txBody>
      </p:sp>
      <p:sp>
        <p:nvSpPr>
          <p:cNvPr id="2062"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800" b="1" u="sng" smtClean="0">
                <a:latin typeface="Comic Sans MS" charset="0"/>
              </a:rPr>
              <a:t>Benefits and Outcomes</a:t>
            </a:r>
          </a:p>
        </p:txBody>
      </p:sp>
      <p:sp>
        <p:nvSpPr>
          <p:cNvPr id="2063"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64"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eaLnBrk="0" hangingPunct="0">
              <a:tabLst>
                <a:tab pos="1830388" algn="ctr"/>
                <a:tab pos="2514600" algn="ctr"/>
                <a:tab pos="3200400" algn="ctr"/>
              </a:tabLst>
              <a:defRPr sz="2400">
                <a:solidFill>
                  <a:schemeClr val="tx1"/>
                </a:solidFill>
                <a:latin typeface="Times New Roman" pitchFamily="18" charset="0"/>
                <a:ea typeface="MS PGothic" pitchFamily="34" charset="-128"/>
              </a:defRPr>
            </a:lvl1pPr>
            <a:lvl2pPr marL="742950" indent="-285750" eaLnBrk="0" hangingPunct="0">
              <a:tabLst>
                <a:tab pos="1830388" algn="ctr"/>
                <a:tab pos="2514600" algn="ctr"/>
                <a:tab pos="3200400" algn="ctr"/>
              </a:tabLst>
              <a:defRPr sz="2400">
                <a:solidFill>
                  <a:schemeClr val="tx1"/>
                </a:solidFill>
                <a:latin typeface="Times New Roman" pitchFamily="18" charset="0"/>
                <a:ea typeface="MS PGothic" pitchFamily="34" charset="-128"/>
              </a:defRPr>
            </a:lvl2pPr>
            <a:lvl3pPr marL="1143000" indent="-228600" eaLnBrk="0" hangingPunct="0">
              <a:tabLst>
                <a:tab pos="1830388" algn="ctr"/>
                <a:tab pos="2514600" algn="ctr"/>
                <a:tab pos="3200400" algn="ctr"/>
              </a:tabLst>
              <a:defRPr sz="2400">
                <a:solidFill>
                  <a:schemeClr val="tx1"/>
                </a:solidFill>
                <a:latin typeface="Times New Roman" pitchFamily="18" charset="0"/>
                <a:ea typeface="MS PGothic" pitchFamily="34" charset="-128"/>
              </a:defRPr>
            </a:lvl3pPr>
            <a:lvl4pPr marL="1600200" indent="-228600" eaLnBrk="0" hangingPunct="0">
              <a:tabLst>
                <a:tab pos="1830388" algn="ctr"/>
                <a:tab pos="2514600" algn="ctr"/>
                <a:tab pos="3200400" algn="ctr"/>
              </a:tabLst>
              <a:defRPr sz="2400">
                <a:solidFill>
                  <a:schemeClr val="tx1"/>
                </a:solidFill>
                <a:latin typeface="Times New Roman" pitchFamily="18" charset="0"/>
                <a:ea typeface="MS PGothic" pitchFamily="34" charset="-128"/>
              </a:defRPr>
            </a:lvl4pPr>
            <a:lvl5pPr marL="2057400" indent="-228600" eaLnBrk="0" hangingPunct="0">
              <a:tabLst>
                <a:tab pos="1830388" algn="ctr"/>
                <a:tab pos="2514600" algn="ctr"/>
                <a:tab pos="3200400" algn="ctr"/>
              </a:tabLst>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tabLst>
                <a:tab pos="1830388" algn="ctr"/>
                <a:tab pos="2514600" algn="ctr"/>
                <a:tab pos="3200400" algn="ctr"/>
              </a:tabLs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tabLst>
                <a:tab pos="1830388" algn="ctr"/>
                <a:tab pos="2514600" algn="ctr"/>
                <a:tab pos="3200400" algn="ctr"/>
              </a:tabLs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tabLst>
                <a:tab pos="1830388" algn="ctr"/>
                <a:tab pos="2514600" algn="ctr"/>
                <a:tab pos="3200400" algn="ctr"/>
              </a:tabLs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tabLst>
                <a:tab pos="1830388" algn="ctr"/>
                <a:tab pos="2514600" algn="ctr"/>
                <a:tab pos="3200400" algn="ctr"/>
              </a:tabLst>
              <a:defRPr sz="2400">
                <a:solidFill>
                  <a:schemeClr val="tx1"/>
                </a:solidFill>
                <a:latin typeface="Times New Roman" pitchFamily="18" charset="0"/>
                <a:ea typeface="MS PGothic" pitchFamily="34" charset="-128"/>
              </a:defRPr>
            </a:lvl9pPr>
          </a:lstStyle>
          <a:p>
            <a:pPr>
              <a:lnSpc>
                <a:spcPct val="80000"/>
              </a:lnSpc>
              <a:spcBef>
                <a:spcPct val="25000"/>
              </a:spcBef>
            </a:pPr>
            <a:r>
              <a:rPr lang="en-US" altLang="en-US" sz="1400" b="1" u="sng">
                <a:latin typeface="Comic Sans MS" pitchFamily="66" charset="0"/>
              </a:rPr>
              <a:t>Objective</a:t>
            </a:r>
            <a:r>
              <a:rPr lang="en-US" altLang="en-US" sz="1400" b="1">
                <a:latin typeface="Comic Sans MS" pitchFamily="66" charset="0"/>
              </a:rPr>
              <a:t> </a:t>
            </a:r>
            <a:r>
              <a:rPr lang="en-US" altLang="en-US" sz="1400">
                <a:latin typeface="Comic Sans MS" pitchFamily="66" charset="0"/>
                <a:cs typeface="Times New Roman" pitchFamily="18" charset="0"/>
              </a:rPr>
              <a:t> </a:t>
            </a:r>
          </a:p>
          <a:p>
            <a:pPr>
              <a:lnSpc>
                <a:spcPct val="80000"/>
              </a:lnSpc>
              <a:spcBef>
                <a:spcPct val="25000"/>
              </a:spcBef>
            </a:pPr>
            <a:endParaRPr lang="en-US" altLang="en-US" sz="1200">
              <a:latin typeface="Comic Sans MS" pitchFamily="66" charset="0"/>
            </a:endParaRPr>
          </a:p>
          <a:p>
            <a:pPr>
              <a:lnSpc>
                <a:spcPct val="80000"/>
              </a:lnSpc>
              <a:spcBef>
                <a:spcPct val="25000"/>
              </a:spcBef>
            </a:pPr>
            <a:r>
              <a:rPr lang="en-US" altLang="en-US" sz="1200">
                <a:latin typeface="Comic Sans MS" pitchFamily="66" charset="0"/>
              </a:rPr>
              <a:t>The objective is to use satellite observations to assess the accuracy of NOAA operational numerical weather prediction model forecasts (HRRR, GFS, FV3, HWRF), with an emphasis on evaluating the cloud, precipitation, and water vapor fields over different regions and forecast periods</a:t>
            </a:r>
          </a:p>
          <a:p>
            <a:pPr>
              <a:lnSpc>
                <a:spcPct val="80000"/>
              </a:lnSpc>
              <a:spcBef>
                <a:spcPct val="25000"/>
              </a:spcBef>
            </a:pPr>
            <a:r>
              <a:rPr lang="en-US" altLang="en-US" sz="1200">
                <a:latin typeface="Comic Sans MS" pitchFamily="66" charset="0"/>
              </a:rPr>
              <a:t>This can be accomplished using infrared and microwave brightness temperatures from various geostationary and polar-orbiting satellite sensors</a:t>
            </a:r>
          </a:p>
          <a:p>
            <a:pPr>
              <a:lnSpc>
                <a:spcPct val="80000"/>
              </a:lnSpc>
              <a:spcBef>
                <a:spcPct val="25000"/>
              </a:spcBef>
            </a:pPr>
            <a:r>
              <a:rPr lang="en-US" altLang="en-US" sz="1200">
                <a:latin typeface="Comic Sans MS" pitchFamily="66" charset="0"/>
              </a:rPr>
              <a:t>Satellite observations are very useful for verification because they provide high-resolution information over the entire globe not available using conventional data</a:t>
            </a:r>
            <a:endParaRPr lang="en-US" altLang="en-US" sz="1400">
              <a:latin typeface="Comic Sans MS" pitchFamily="66" charset="0"/>
            </a:endParaRPr>
          </a:p>
        </p:txBody>
      </p:sp>
      <p:sp>
        <p:nvSpPr>
          <p:cNvPr id="2065"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200">
              <a:latin typeface="Times New Roman" charset="0"/>
              <a:ea typeface="ＭＳ Ｐゴシック" charset="0"/>
            </a:endParaRPr>
          </a:p>
        </p:txBody>
      </p:sp>
      <p:sp>
        <p:nvSpPr>
          <p:cNvPr id="2066"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600" b="1" u="sng" smtClean="0">
                <a:latin typeface="Comic Sans MS" charset="0"/>
              </a:rPr>
              <a:t>Approach:</a:t>
            </a:r>
            <a:endParaRPr lang="en-US" sz="1800" u="sng" smtClean="0">
              <a:latin typeface="Comic Sans MS" charset="0"/>
            </a:endParaRPr>
          </a:p>
        </p:txBody>
      </p:sp>
      <p:sp>
        <p:nvSpPr>
          <p:cNvPr id="2067" name="Text Box 85"/>
          <p:cNvSpPr txBox="1">
            <a:spLocks noChangeArrowheads="1"/>
          </p:cNvSpPr>
          <p:nvPr/>
        </p:nvSpPr>
        <p:spPr bwMode="auto">
          <a:xfrm>
            <a:off x="76200" y="3908425"/>
            <a:ext cx="41910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339725">
              <a:defRPr sz="3200">
                <a:solidFill>
                  <a:schemeClr val="tx1"/>
                </a:solidFill>
                <a:latin typeface="Times New Roman" charset="0"/>
                <a:ea typeface="ＭＳ Ｐゴシック" charset="0"/>
              </a:defRPr>
            </a:lvl1pPr>
            <a:lvl2pPr marL="287338" indent="-173038" defTabSz="339725">
              <a:defRPr sz="2800">
                <a:solidFill>
                  <a:schemeClr val="tx1"/>
                </a:solidFill>
                <a:latin typeface="Times New Roman" charset="0"/>
                <a:ea typeface="ＭＳ Ｐゴシック" charset="0"/>
              </a:defRPr>
            </a:lvl2pPr>
            <a:lvl3pPr marL="1546225" indent="-457200" defTabSz="339725">
              <a:defRPr sz="2400">
                <a:solidFill>
                  <a:schemeClr val="tx1"/>
                </a:solidFill>
                <a:latin typeface="Times New Roman" charset="0"/>
                <a:ea typeface="ＭＳ Ｐゴシック" charset="0"/>
              </a:defRPr>
            </a:lvl3pPr>
            <a:lvl4pPr marL="2117725" indent="-457200" defTabSz="339725">
              <a:defRPr sz="2000">
                <a:solidFill>
                  <a:schemeClr val="tx1"/>
                </a:solidFill>
                <a:latin typeface="Times New Roman" charset="0"/>
                <a:ea typeface="ＭＳ Ｐゴシック" charset="0"/>
              </a:defRPr>
            </a:lvl4pPr>
            <a:lvl5pPr marL="2689225" indent="-457200" defTabSz="339725">
              <a:defRPr sz="2000">
                <a:solidFill>
                  <a:schemeClr val="tx1"/>
                </a:solidFill>
                <a:latin typeface="Times New Roman" charset="0"/>
                <a:ea typeface="ＭＳ Ｐゴシック" charset="0"/>
              </a:defRPr>
            </a:lvl5pPr>
            <a:lvl6pPr marL="3146425" indent="-457200" defTabSz="339725" eaLnBrk="0" hangingPunct="0">
              <a:defRPr sz="2000">
                <a:solidFill>
                  <a:schemeClr val="tx1"/>
                </a:solidFill>
                <a:latin typeface="Times New Roman" charset="0"/>
                <a:ea typeface="ＭＳ Ｐゴシック" charset="0"/>
              </a:defRPr>
            </a:lvl6pPr>
            <a:lvl7pPr marL="3603625" indent="-457200" defTabSz="339725" eaLnBrk="0" hangingPunct="0">
              <a:defRPr sz="2000">
                <a:solidFill>
                  <a:schemeClr val="tx1"/>
                </a:solidFill>
                <a:latin typeface="Times New Roman" charset="0"/>
                <a:ea typeface="ＭＳ Ｐゴシック" charset="0"/>
              </a:defRPr>
            </a:lvl7pPr>
            <a:lvl8pPr marL="4060825" indent="-457200" defTabSz="339725" eaLnBrk="0" hangingPunct="0">
              <a:defRPr sz="2000">
                <a:solidFill>
                  <a:schemeClr val="tx1"/>
                </a:solidFill>
                <a:latin typeface="Times New Roman" charset="0"/>
                <a:ea typeface="ＭＳ Ｐゴシック" charset="0"/>
              </a:defRPr>
            </a:lvl8pPr>
            <a:lvl9pPr marL="4518025" indent="-457200" defTabSz="339725" eaLnBrk="0" hangingPunct="0">
              <a:defRPr sz="2000">
                <a:solidFill>
                  <a:schemeClr val="tx1"/>
                </a:solidFill>
                <a:latin typeface="Times New Roman" charset="0"/>
                <a:ea typeface="ＭＳ Ｐゴシック" charset="0"/>
              </a:defRPr>
            </a:lvl9pPr>
          </a:lstStyle>
          <a:p>
            <a:pPr marL="118872" indent="-118872" eaLnBrk="0" hangingPunct="0">
              <a:lnSpc>
                <a:spcPct val="90000"/>
              </a:lnSpc>
              <a:spcBef>
                <a:spcPct val="25000"/>
              </a:spcBef>
              <a:defRPr/>
            </a:pPr>
            <a:r>
              <a:rPr lang="en-US" sz="1200" dirty="0" smtClean="0">
                <a:latin typeface="Comic Sans MS" charset="0"/>
              </a:rPr>
              <a:t>The first step is to use a forward radiative transfer model (such as the CRTM) to convert NWP model forecasts into simulated brightness temperatures</a:t>
            </a:r>
          </a:p>
          <a:p>
            <a:pPr marL="118872" indent="-118872" eaLnBrk="0" hangingPunct="0">
              <a:lnSpc>
                <a:spcPct val="90000"/>
              </a:lnSpc>
              <a:spcBef>
                <a:spcPct val="25000"/>
              </a:spcBef>
              <a:defRPr/>
            </a:pPr>
            <a:r>
              <a:rPr lang="en-US" sz="1200" dirty="0" smtClean="0">
                <a:latin typeface="Comic Sans MS" charset="0"/>
              </a:rPr>
              <a:t>Various statistical methods ranging from simple grid point statistics (RMSE, bias) to more sophisticated neighborhood (Fractions Skill Score) and object-based verification (MODE) tools are then used to assess the forecast accuracy</a:t>
            </a:r>
          </a:p>
          <a:p>
            <a:pPr marL="118872" indent="-118872" eaLnBrk="0" hangingPunct="0">
              <a:lnSpc>
                <a:spcPct val="90000"/>
              </a:lnSpc>
              <a:spcBef>
                <a:spcPct val="25000"/>
              </a:spcBef>
              <a:defRPr/>
            </a:pPr>
            <a:r>
              <a:rPr lang="en-US" sz="1200" dirty="0" smtClean="0">
                <a:latin typeface="Comic Sans MS" charset="0"/>
              </a:rPr>
              <a:t>Multiple satellite sensors and channels are used to examine cloud characteristics (3-D distribution, optical depth, etc.)  </a:t>
            </a:r>
          </a:p>
        </p:txBody>
      </p:sp>
      <p:sp>
        <p:nvSpPr>
          <p:cNvPr id="2069" name="Rectangle 88"/>
          <p:cNvSpPr>
            <a:spLocks noChangeArrowheads="1"/>
          </p:cNvSpPr>
          <p:nvPr/>
        </p:nvSpPr>
        <p:spPr bwMode="auto">
          <a:xfrm>
            <a:off x="4419600" y="3921125"/>
            <a:ext cx="4495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119063" indent="-119063" eaLnBrk="0" hangingPunct="0">
              <a:buFontTx/>
              <a:buChar char="•"/>
              <a:defRPr/>
            </a:pPr>
            <a:r>
              <a:rPr lang="en-US" sz="1200" dirty="0">
                <a:latin typeface="Comic Sans MS" charset="0"/>
                <a:ea typeface="ＭＳ Ｐゴシック" charset="0"/>
              </a:rPr>
              <a:t>An important benefit of cloud and water vapor sensitive satellite observations is that they provide the only global information that can be used to improve the accuracy of cloud microphysics parameterization schemes</a:t>
            </a:r>
          </a:p>
          <a:p>
            <a:pPr marL="119063" indent="-119063" eaLnBrk="0" hangingPunct="0">
              <a:buFontTx/>
              <a:buChar char="•"/>
              <a:defRPr/>
            </a:pPr>
            <a:r>
              <a:rPr lang="en-US" sz="1200" dirty="0">
                <a:latin typeface="Comic Sans MS" charset="0"/>
                <a:ea typeface="ＭＳ Ｐゴシック" charset="0"/>
              </a:rPr>
              <a:t>Satellite-based verification promotes model development efforts by identifying areas that need improvement and by examining physical processes causing those larger errors</a:t>
            </a:r>
          </a:p>
          <a:p>
            <a:pPr marL="119063" indent="-119063" eaLnBrk="0" hangingPunct="0">
              <a:buFontTx/>
              <a:buChar char="•"/>
              <a:defRPr/>
            </a:pPr>
            <a:r>
              <a:rPr lang="en-US" sz="1200" dirty="0">
                <a:latin typeface="Comic Sans MS" charset="0"/>
                <a:ea typeface="ＭＳ Ｐゴシック" charset="0"/>
              </a:rPr>
              <a:t>Improvements made to microphysics schemes also lead to more accurate precipitation forecasts during high impact weather events</a:t>
            </a:r>
          </a:p>
        </p:txBody>
      </p:sp>
      <p:sp>
        <p:nvSpPr>
          <p:cNvPr id="2071" name="Text Box 94"/>
          <p:cNvSpPr txBox="1">
            <a:spLocks noChangeArrowheads="1"/>
          </p:cNvSpPr>
          <p:nvPr/>
        </p:nvSpPr>
        <p:spPr bwMode="auto">
          <a:xfrm>
            <a:off x="228600" y="6584950"/>
            <a:ext cx="13335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spcBef>
                <a:spcPct val="50000"/>
              </a:spcBef>
              <a:defRPr/>
            </a:pPr>
            <a:r>
              <a:rPr lang="en-US" sz="1000" b="1" dirty="0" smtClean="0">
                <a:latin typeface="Comic Sans MS" charset="0"/>
              </a:rPr>
              <a:t>September 2018</a:t>
            </a:r>
          </a:p>
        </p:txBody>
      </p:sp>
      <p:pic>
        <p:nvPicPr>
          <p:cNvPr id="15381"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5"/>
          <p:cNvPicPr>
            <a:picLocks noChangeAspect="1" noChangeArrowheads="1"/>
          </p:cNvPicPr>
          <p:nvPr/>
        </p:nvPicPr>
        <p:blipFill>
          <a:blip r:embed="rId5">
            <a:extLst>
              <a:ext uri="{28A0092B-C50C-407E-A947-70E740481C1C}">
                <a14:useLocalDpi xmlns:a14="http://schemas.microsoft.com/office/drawing/2010/main" val="0"/>
              </a:ext>
            </a:extLst>
          </a:blip>
          <a:srcRect t="9386" b="3658"/>
          <a:stretch>
            <a:fillRect/>
          </a:stretch>
        </p:blipFill>
        <p:spPr bwMode="auto">
          <a:xfrm>
            <a:off x="4400550" y="1066800"/>
            <a:ext cx="3086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82"/>
          <p:cNvSpPr txBox="1">
            <a:spLocks noChangeArrowheads="1"/>
          </p:cNvSpPr>
          <p:nvPr/>
        </p:nvSpPr>
        <p:spPr bwMode="auto">
          <a:xfrm>
            <a:off x="7493000" y="1106488"/>
            <a:ext cx="1562100" cy="2157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tabLst>
                <a:tab pos="1830388" algn="ctr"/>
                <a:tab pos="2514600" algn="ctr"/>
                <a:tab pos="3200400" algn="ctr"/>
              </a:tabLst>
              <a:defRPr sz="3200">
                <a:solidFill>
                  <a:schemeClr val="tx1"/>
                </a:solidFill>
                <a:latin typeface="Times New Roman" charset="0"/>
                <a:ea typeface="ＭＳ Ｐゴシック" charset="0"/>
              </a:defRPr>
            </a:lvl1pPr>
            <a:lvl2pPr>
              <a:tabLst>
                <a:tab pos="1830388" algn="ctr"/>
                <a:tab pos="2514600" algn="ctr"/>
                <a:tab pos="3200400" algn="ctr"/>
              </a:tabLst>
              <a:defRPr sz="2800">
                <a:solidFill>
                  <a:schemeClr val="tx1"/>
                </a:solidFill>
                <a:latin typeface="Times New Roman" charset="0"/>
                <a:ea typeface="ＭＳ Ｐゴシック" charset="0"/>
              </a:defRPr>
            </a:lvl2pPr>
            <a:lvl3pPr>
              <a:tabLst>
                <a:tab pos="1830388" algn="ctr"/>
                <a:tab pos="2514600" algn="ctr"/>
                <a:tab pos="3200400" algn="ctr"/>
              </a:tabLst>
              <a:defRPr sz="2400">
                <a:solidFill>
                  <a:schemeClr val="tx1"/>
                </a:solidFill>
                <a:latin typeface="Times New Roman" charset="0"/>
                <a:ea typeface="ＭＳ Ｐゴシック" charset="0"/>
              </a:defRPr>
            </a:lvl3pPr>
            <a:lvl4pPr>
              <a:tabLst>
                <a:tab pos="1830388" algn="ctr"/>
                <a:tab pos="2514600" algn="ctr"/>
                <a:tab pos="3200400" algn="ctr"/>
              </a:tabLst>
              <a:defRPr sz="2000">
                <a:solidFill>
                  <a:schemeClr val="tx1"/>
                </a:solidFill>
                <a:latin typeface="Times New Roman" charset="0"/>
                <a:ea typeface="ＭＳ Ｐゴシック" charset="0"/>
              </a:defRPr>
            </a:lvl4pPr>
            <a:lvl5pPr>
              <a:tabLst>
                <a:tab pos="1830388" algn="ctr"/>
                <a:tab pos="2514600" algn="ctr"/>
                <a:tab pos="3200400" algn="ctr"/>
              </a:tabLst>
              <a:defRPr sz="2000">
                <a:solidFill>
                  <a:schemeClr val="tx1"/>
                </a:solidFill>
                <a:latin typeface="Times New Roman" charset="0"/>
                <a:ea typeface="ＭＳ Ｐゴシック" charset="0"/>
              </a:defRPr>
            </a:lvl5pPr>
            <a:lvl6pPr eaLnBrk="0" hangingPunct="0">
              <a:tabLst>
                <a:tab pos="1830388" algn="ctr"/>
                <a:tab pos="2514600" algn="ctr"/>
                <a:tab pos="3200400" algn="ctr"/>
              </a:tabLst>
              <a:defRPr sz="2000">
                <a:solidFill>
                  <a:schemeClr val="tx1"/>
                </a:solidFill>
                <a:latin typeface="Times New Roman" charset="0"/>
                <a:ea typeface="ＭＳ Ｐゴシック" charset="0"/>
              </a:defRPr>
            </a:lvl6pPr>
            <a:lvl7pPr eaLnBrk="0" hangingPunct="0">
              <a:tabLst>
                <a:tab pos="1830388" algn="ctr"/>
                <a:tab pos="2514600" algn="ctr"/>
                <a:tab pos="3200400" algn="ctr"/>
              </a:tabLst>
              <a:defRPr sz="2000">
                <a:solidFill>
                  <a:schemeClr val="tx1"/>
                </a:solidFill>
                <a:latin typeface="Times New Roman" charset="0"/>
                <a:ea typeface="ＭＳ Ｐゴシック" charset="0"/>
              </a:defRPr>
            </a:lvl7pPr>
            <a:lvl8pPr eaLnBrk="0" hangingPunct="0">
              <a:tabLst>
                <a:tab pos="1830388" algn="ctr"/>
                <a:tab pos="2514600" algn="ctr"/>
                <a:tab pos="3200400" algn="ctr"/>
              </a:tabLst>
              <a:defRPr sz="2000">
                <a:solidFill>
                  <a:schemeClr val="tx1"/>
                </a:solidFill>
                <a:latin typeface="Times New Roman" charset="0"/>
                <a:ea typeface="ＭＳ Ｐゴシック" charset="0"/>
              </a:defRPr>
            </a:lvl8pPr>
            <a:lvl9pPr eaLnBrk="0" hangingPunct="0">
              <a:tabLst>
                <a:tab pos="1830388" algn="ctr"/>
                <a:tab pos="2514600" algn="ctr"/>
                <a:tab pos="3200400" algn="ctr"/>
              </a:tabLst>
              <a:defRPr sz="2000">
                <a:solidFill>
                  <a:schemeClr val="tx1"/>
                </a:solidFill>
                <a:latin typeface="Times New Roman" charset="0"/>
                <a:ea typeface="ＭＳ Ｐゴシック" charset="0"/>
              </a:defRPr>
            </a:lvl9pPr>
          </a:lstStyle>
          <a:p>
            <a:pPr marL="0" indent="0" eaLnBrk="0" hangingPunct="0">
              <a:lnSpc>
                <a:spcPct val="80000"/>
              </a:lnSpc>
              <a:spcBef>
                <a:spcPct val="25000"/>
              </a:spcBef>
              <a:defRPr/>
            </a:pPr>
            <a:r>
              <a:rPr lang="en-US" sz="1200" dirty="0" smtClean="0">
                <a:latin typeface="Comic Sans MS" charset="0"/>
              </a:rPr>
              <a:t>Observed (upper left) and simulated 10.7 </a:t>
            </a:r>
            <a:r>
              <a:rPr lang="en-US" sz="1200" dirty="0" smtClean="0">
                <a:latin typeface="Symbol" charset="2"/>
                <a:cs typeface="Symbol" charset="2"/>
              </a:rPr>
              <a:t>m</a:t>
            </a:r>
            <a:r>
              <a:rPr lang="en-US" sz="1200" dirty="0" smtClean="0">
                <a:latin typeface="Comic Sans MS" charset="0"/>
              </a:rPr>
              <a:t>m brightness temperatures when different cloud schemes are used in high-resolution model simulations; </a:t>
            </a:r>
          </a:p>
          <a:p>
            <a:pPr marL="0" indent="0" eaLnBrk="0" hangingPunct="0">
              <a:lnSpc>
                <a:spcPct val="80000"/>
              </a:lnSpc>
              <a:spcBef>
                <a:spcPct val="25000"/>
              </a:spcBef>
              <a:defRPr/>
            </a:pPr>
            <a:r>
              <a:rPr lang="en-US" sz="1200" dirty="0" smtClean="0">
                <a:latin typeface="Comic Sans MS" charset="0"/>
              </a:rPr>
              <a:t>the images depict large differences in the horizontal and vertical extent of the upper level clouds</a:t>
            </a:r>
            <a:endParaRPr lang="en-US" sz="1400" dirty="0" smtClean="0">
              <a:latin typeface="Comic Sans MS" charset="0"/>
            </a:endParaRPr>
          </a:p>
        </p:txBody>
      </p:sp>
    </p:spTree>
    <p:extLst>
      <p:ext uri="{BB962C8B-B14F-4D97-AF65-F5344CB8AC3E}">
        <p14:creationId xmlns:p14="http://schemas.microsoft.com/office/powerpoint/2010/main" val="3556012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88"/>
          <p:cNvSpPr>
            <a:spLocks noChangeArrowheads="1"/>
          </p:cNvSpPr>
          <p:nvPr/>
        </p:nvSpPr>
        <p:spPr bwMode="auto">
          <a:xfrm>
            <a:off x="4419600" y="3921125"/>
            <a:ext cx="4495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9063" indent="-119063" eaLnBrk="0" hangingPunct="0">
              <a:spcBef>
                <a:spcPct val="20000"/>
              </a:spcBef>
              <a:buChar char="•"/>
              <a:defRPr sz="3200">
                <a:solidFill>
                  <a:schemeClr val="tx1"/>
                </a:solidFill>
                <a:latin typeface="Times New Roman" pitchFamily="-16" charset="0"/>
              </a:defRPr>
            </a:lvl1pPr>
            <a:lvl2pPr marL="742950" indent="-285750" eaLnBrk="0" hangingPunct="0">
              <a:spcBef>
                <a:spcPct val="20000"/>
              </a:spcBef>
              <a:buChar char="–"/>
              <a:defRPr sz="2800">
                <a:solidFill>
                  <a:schemeClr val="tx1"/>
                </a:solidFill>
                <a:latin typeface="Times New Roman" pitchFamily="-16" charset="0"/>
              </a:defRPr>
            </a:lvl2pPr>
            <a:lvl3pPr marL="1143000" indent="-228600" eaLnBrk="0" hangingPunct="0">
              <a:spcBef>
                <a:spcPct val="20000"/>
              </a:spcBef>
              <a:buChar char="•"/>
              <a:defRPr sz="2400">
                <a:solidFill>
                  <a:schemeClr val="tx1"/>
                </a:solidFill>
                <a:latin typeface="Times New Roman" pitchFamily="-16" charset="0"/>
              </a:defRPr>
            </a:lvl3pPr>
            <a:lvl4pPr marL="1600200" indent="-228600" eaLnBrk="0" hangingPunct="0">
              <a:spcBef>
                <a:spcPct val="20000"/>
              </a:spcBef>
              <a:buChar char="–"/>
              <a:defRPr sz="2000">
                <a:solidFill>
                  <a:schemeClr val="tx1"/>
                </a:solidFill>
                <a:latin typeface="Times New Roman" pitchFamily="-16" charset="0"/>
              </a:defRPr>
            </a:lvl4pPr>
            <a:lvl5pPr marL="2057400" indent="-228600" eaLnBrk="0" hangingPunct="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marL="0" indent="0">
              <a:spcBef>
                <a:spcPct val="0"/>
              </a:spcBef>
              <a:buFontTx/>
              <a:buNone/>
              <a:defRPr/>
            </a:pPr>
            <a:r>
              <a:rPr lang="en-US" altLang="en-US" sz="1200" b="1" dirty="0" smtClean="0">
                <a:latin typeface="Comic Sans MS" pitchFamily="-16" charset="0"/>
                <a:ea typeface="+mn-ea"/>
              </a:rPr>
              <a:t>Benefits: </a:t>
            </a:r>
            <a:r>
              <a:rPr lang="en-US" altLang="en-US" sz="1200" dirty="0" smtClean="0">
                <a:latin typeface="Comic Sans MS" pitchFamily="-16" charset="0"/>
                <a:ea typeface="+mn-ea"/>
              </a:rPr>
              <a:t>Development of a national unified modeling system across spatial and temporal scales: from high-resolution, convective-resolving scales to the global scale, and from short-range forecasts (hours-days) to the seasonal to </a:t>
            </a:r>
            <a:r>
              <a:rPr lang="en-US" altLang="en-US" sz="1200" dirty="0" err="1" smtClean="0">
                <a:latin typeface="Comic Sans MS" pitchFamily="-16" charset="0"/>
                <a:ea typeface="+mn-ea"/>
              </a:rPr>
              <a:t>subseasonal</a:t>
            </a:r>
            <a:r>
              <a:rPr lang="en-US" altLang="en-US" sz="1200" dirty="0" smtClean="0">
                <a:latin typeface="Comic Sans MS" pitchFamily="-16" charset="0"/>
                <a:ea typeface="+mn-ea"/>
              </a:rPr>
              <a:t> scales (weeks-months).</a:t>
            </a:r>
          </a:p>
          <a:p>
            <a:pPr marL="0" indent="0">
              <a:spcBef>
                <a:spcPct val="0"/>
              </a:spcBef>
              <a:buFontTx/>
              <a:buNone/>
              <a:defRPr/>
            </a:pPr>
            <a:endParaRPr lang="en-US" altLang="en-US" sz="1200" dirty="0" smtClean="0">
              <a:latin typeface="Comic Sans MS" pitchFamily="-16" charset="0"/>
              <a:ea typeface="+mn-ea"/>
            </a:endParaRPr>
          </a:p>
          <a:p>
            <a:pPr marL="0" indent="0">
              <a:spcBef>
                <a:spcPct val="0"/>
              </a:spcBef>
              <a:buFontTx/>
              <a:buNone/>
              <a:defRPr/>
            </a:pPr>
            <a:r>
              <a:rPr lang="en-US" altLang="en-US" sz="1200" b="1" dirty="0" smtClean="0">
                <a:latin typeface="Comic Sans MS" pitchFamily="-16" charset="0"/>
                <a:ea typeface="+mn-ea"/>
              </a:rPr>
              <a:t>Outcomes: </a:t>
            </a:r>
          </a:p>
          <a:p>
            <a:pPr>
              <a:spcBef>
                <a:spcPct val="0"/>
              </a:spcBef>
              <a:defRPr/>
            </a:pPr>
            <a:r>
              <a:rPr lang="en-US" altLang="en-US" sz="1200" dirty="0" smtClean="0">
                <a:latin typeface="Comic Sans MS" pitchFamily="-16" charset="0"/>
                <a:ea typeface="+mn-ea"/>
              </a:rPr>
              <a:t>Increase rate of improvement of skill for global numerical weather prediction</a:t>
            </a:r>
          </a:p>
          <a:p>
            <a:pPr>
              <a:spcBef>
                <a:spcPct val="0"/>
              </a:spcBef>
              <a:defRPr/>
            </a:pPr>
            <a:r>
              <a:rPr lang="en-US" altLang="en-US" sz="1200" dirty="0" smtClean="0">
                <a:latin typeface="Comic Sans MS" pitchFamily="-16" charset="0"/>
                <a:ea typeface="+mn-ea"/>
              </a:rPr>
              <a:t>Extend forecast skill of numerical weather prediction out to 30 days</a:t>
            </a:r>
          </a:p>
          <a:p>
            <a:pPr>
              <a:spcBef>
                <a:spcPct val="0"/>
              </a:spcBef>
              <a:defRPr/>
            </a:pPr>
            <a:r>
              <a:rPr lang="en-US" altLang="en-US" sz="1200" dirty="0" smtClean="0">
                <a:latin typeface="Comic Sans MS" pitchFamily="-16" charset="0"/>
                <a:ea typeface="+mn-ea"/>
              </a:rPr>
              <a:t>Improve overall accuracy and reliability of </a:t>
            </a:r>
          </a:p>
          <a:p>
            <a:pPr marL="0" indent="0">
              <a:spcBef>
                <a:spcPct val="0"/>
              </a:spcBef>
              <a:buFontTx/>
              <a:buNone/>
              <a:defRPr/>
            </a:pPr>
            <a:r>
              <a:rPr lang="en-US" altLang="en-US" sz="1200" dirty="0" smtClean="0">
                <a:latin typeface="Comic Sans MS" pitchFamily="-16" charset="0"/>
                <a:ea typeface="+mn-ea"/>
              </a:rPr>
              <a:t>   </a:t>
            </a:r>
            <a:r>
              <a:rPr lang="en-US" altLang="en-US" sz="1200" smtClean="0">
                <a:latin typeface="Comic Sans MS" pitchFamily="-16" charset="0"/>
                <a:ea typeface="+mn-ea"/>
              </a:rPr>
              <a:t>probabilistic forecasts</a:t>
            </a:r>
            <a:r>
              <a:rPr lang="en-US" altLang="en-US" sz="1200" dirty="0" smtClean="0">
                <a:latin typeface="Comic Sans MS" pitchFamily="-16" charset="0"/>
                <a:ea typeface="+mn-ea"/>
              </a:rPr>
              <a:t>		</a:t>
            </a:r>
            <a:endParaRPr lang="en-US" altLang="en-US" sz="1400" dirty="0" smtClean="0">
              <a:latin typeface="Comic Sans MS" pitchFamily="-16" charset="0"/>
              <a:ea typeface="+mn-ea"/>
            </a:endParaRPr>
          </a:p>
        </p:txBody>
      </p:sp>
      <p:sp>
        <p:nvSpPr>
          <p:cNvPr id="2051"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2"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3"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4"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5"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6"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7"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8" name="Rectangle 75"/>
          <p:cNvSpPr>
            <a:spLocks noGrp="1" noChangeArrowheads="1"/>
          </p:cNvSpPr>
          <p:nvPr>
            <p:ph type="title"/>
          </p:nvPr>
        </p:nvSpPr>
        <p:spPr>
          <a:xfrm>
            <a:off x="1143000" y="111125"/>
            <a:ext cx="6705600" cy="381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fontScale="90000"/>
          </a:bodyPr>
          <a:lstStyle/>
          <a:p>
            <a:pPr eaLnBrk="1" hangingPunct="1">
              <a:defRPr/>
            </a:pPr>
            <a:r>
              <a:rPr lang="en-US" sz="1800" b="1">
                <a:latin typeface="Comic Sans MS" charset="0"/>
              </a:rPr>
              <a:t>Unified Modeling Strategic Implementation Plan (SIP) Participation </a:t>
            </a:r>
            <a:endParaRPr lang="en-US" sz="4000" b="1">
              <a:latin typeface="Comic Sans MS" charset="0"/>
            </a:endParaRPr>
          </a:p>
        </p:txBody>
      </p:sp>
      <p:sp>
        <p:nvSpPr>
          <p:cNvPr id="2059"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Comic Sans MS" charset="0"/>
            </a:endParaRPr>
          </a:p>
        </p:txBody>
      </p:sp>
      <p:sp>
        <p:nvSpPr>
          <p:cNvPr id="2060" name="Text Box 77"/>
          <p:cNvSpPr txBox="1">
            <a:spLocks noChangeArrowheads="1"/>
          </p:cNvSpPr>
          <p:nvPr/>
        </p:nvSpPr>
        <p:spPr bwMode="auto">
          <a:xfrm>
            <a:off x="1752600" y="525463"/>
            <a:ext cx="5638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eaLnBrk="0" hangingPunct="0">
              <a:spcBef>
                <a:spcPct val="50000"/>
              </a:spcBef>
              <a:defRPr/>
            </a:pPr>
            <a:r>
              <a:rPr lang="en-US" sz="1400" b="1" dirty="0" smtClean="0">
                <a:latin typeface="Comic Sans MS" charset="0"/>
              </a:rPr>
              <a:t>Brad Pierce and Jason </a:t>
            </a:r>
            <a:r>
              <a:rPr lang="en-US" sz="1400" b="1" dirty="0" err="1" smtClean="0">
                <a:latin typeface="Comic Sans MS" charset="0"/>
              </a:rPr>
              <a:t>Otkin</a:t>
            </a:r>
            <a:r>
              <a:rPr lang="en-US" sz="1400" b="1" dirty="0" smtClean="0">
                <a:latin typeface="Comic Sans MS" charset="0"/>
              </a:rPr>
              <a:t> (UW-Madison, SSEC/CIMSS) </a:t>
            </a:r>
            <a:endParaRPr lang="en-US" sz="1400" dirty="0" smtClean="0">
              <a:latin typeface="Comic Sans MS" charset="0"/>
            </a:endParaRPr>
          </a:p>
        </p:txBody>
      </p:sp>
      <p:sp>
        <p:nvSpPr>
          <p:cNvPr id="2061" name="Text Box 78"/>
          <p:cNvSpPr txBox="1">
            <a:spLocks noChangeArrowheads="1"/>
          </p:cNvSpPr>
          <p:nvPr/>
        </p:nvSpPr>
        <p:spPr bwMode="auto">
          <a:xfrm>
            <a:off x="92075" y="5943600"/>
            <a:ext cx="4191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defTabSz="339725">
              <a:defRPr sz="3200">
                <a:solidFill>
                  <a:schemeClr val="tx1"/>
                </a:solidFill>
                <a:latin typeface="Times New Roman" charset="0"/>
                <a:ea typeface="ＭＳ Ｐゴシック" charset="0"/>
              </a:defRPr>
            </a:lvl1pPr>
            <a:lvl2pPr marL="339725" indent="169863" defTabSz="339725">
              <a:defRPr sz="2800">
                <a:solidFill>
                  <a:schemeClr val="tx1"/>
                </a:solidFill>
                <a:latin typeface="Times New Roman" charset="0"/>
                <a:ea typeface="ＭＳ Ｐゴシック" charset="0"/>
              </a:defRPr>
            </a:lvl2pPr>
            <a:lvl3pPr defTabSz="339725">
              <a:defRPr sz="2400">
                <a:solidFill>
                  <a:schemeClr val="tx1"/>
                </a:solidFill>
                <a:latin typeface="Times New Roman" charset="0"/>
                <a:ea typeface="ＭＳ Ｐゴシック" charset="0"/>
              </a:defRPr>
            </a:lvl3pPr>
            <a:lvl4pPr defTabSz="339725">
              <a:defRPr sz="2000">
                <a:solidFill>
                  <a:schemeClr val="tx1"/>
                </a:solidFill>
                <a:latin typeface="Times New Roman" charset="0"/>
                <a:ea typeface="ＭＳ Ｐゴシック" charset="0"/>
              </a:defRPr>
            </a:lvl4pPr>
            <a:lvl5pPr defTabSz="339725">
              <a:defRPr sz="2000">
                <a:solidFill>
                  <a:schemeClr val="tx1"/>
                </a:solidFill>
                <a:latin typeface="Times New Roman" charset="0"/>
                <a:ea typeface="ＭＳ Ｐゴシック" charset="0"/>
              </a:defRPr>
            </a:lvl5pPr>
            <a:lvl6pPr defTabSz="339725" eaLnBrk="0" hangingPunct="0">
              <a:defRPr sz="2000">
                <a:solidFill>
                  <a:schemeClr val="tx1"/>
                </a:solidFill>
                <a:latin typeface="Times New Roman" charset="0"/>
                <a:ea typeface="ＭＳ Ｐゴシック" charset="0"/>
              </a:defRPr>
            </a:lvl6pPr>
            <a:lvl7pPr defTabSz="339725" eaLnBrk="0" hangingPunct="0">
              <a:defRPr sz="2000">
                <a:solidFill>
                  <a:schemeClr val="tx1"/>
                </a:solidFill>
                <a:latin typeface="Times New Roman" charset="0"/>
                <a:ea typeface="ＭＳ Ｐゴシック" charset="0"/>
              </a:defRPr>
            </a:lvl7pPr>
            <a:lvl8pPr defTabSz="339725" eaLnBrk="0" hangingPunct="0">
              <a:defRPr sz="2000">
                <a:solidFill>
                  <a:schemeClr val="tx1"/>
                </a:solidFill>
                <a:latin typeface="Times New Roman" charset="0"/>
                <a:ea typeface="ＭＳ Ｐゴシック" charset="0"/>
              </a:defRPr>
            </a:lvl8pPr>
            <a:lvl9pPr defTabSz="339725" eaLnBrk="0" hangingPunct="0">
              <a:defRPr sz="2000">
                <a:solidFill>
                  <a:schemeClr val="tx1"/>
                </a:solidFill>
                <a:latin typeface="Times New Roman" charset="0"/>
                <a:ea typeface="ＭＳ Ｐゴシック" charset="0"/>
              </a:defRPr>
            </a:lvl9pPr>
          </a:lstStyle>
          <a:p>
            <a:pPr eaLnBrk="0" hangingPunct="0">
              <a:defRPr/>
            </a:pPr>
            <a:r>
              <a:rPr lang="en-US" sz="1600" b="1" smtClean="0">
                <a:latin typeface="Comic Sans MS" charset="0"/>
              </a:rPr>
              <a:t>CoIs: </a:t>
            </a:r>
            <a:r>
              <a:rPr lang="en-US" sz="1200" smtClean="0">
                <a:solidFill>
                  <a:srgbClr val="000000"/>
                </a:solidFill>
                <a:latin typeface="Comic Sans MS" charset="0"/>
              </a:rPr>
              <a:t>Allen Lenzen (SSEC) </a:t>
            </a:r>
          </a:p>
          <a:p>
            <a:pPr eaLnBrk="0" hangingPunct="0">
              <a:defRPr/>
            </a:pPr>
            <a:r>
              <a:rPr lang="en-US" sz="1600" b="1" smtClean="0">
                <a:solidFill>
                  <a:srgbClr val="000000"/>
                </a:solidFill>
                <a:latin typeface="Comic Sans MS" charset="0"/>
              </a:rPr>
              <a:t>Partners: </a:t>
            </a:r>
            <a:r>
              <a:rPr lang="en-US" sz="1200" smtClean="0">
                <a:solidFill>
                  <a:srgbClr val="000000"/>
                </a:solidFill>
                <a:latin typeface="Comic Sans MS" charset="0"/>
              </a:rPr>
              <a:t>Ivanka Stajner (NWS)</a:t>
            </a:r>
          </a:p>
        </p:txBody>
      </p:sp>
      <p:sp>
        <p:nvSpPr>
          <p:cNvPr id="2062"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u="sng" smtClean="0">
              <a:latin typeface="Comic Sans MS" charset="0"/>
            </a:endParaRPr>
          </a:p>
        </p:txBody>
      </p:sp>
      <p:sp>
        <p:nvSpPr>
          <p:cNvPr id="2063"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800" b="1" u="sng" smtClean="0">
                <a:latin typeface="Comic Sans MS" charset="0"/>
              </a:rPr>
              <a:t>Benefits and Outcomes</a:t>
            </a:r>
          </a:p>
        </p:txBody>
      </p:sp>
      <p:sp>
        <p:nvSpPr>
          <p:cNvPr id="2064"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65"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tabLst>
                <a:tab pos="1830388" algn="ctr"/>
                <a:tab pos="2514600" algn="ctr"/>
                <a:tab pos="3200400" algn="ctr"/>
              </a:tabLst>
              <a:defRPr sz="3200">
                <a:solidFill>
                  <a:schemeClr val="tx1"/>
                </a:solidFill>
                <a:latin typeface="Times New Roman" charset="0"/>
                <a:ea typeface="ＭＳ Ｐゴシック" charset="0"/>
              </a:defRPr>
            </a:lvl1pPr>
            <a:lvl2pPr>
              <a:tabLst>
                <a:tab pos="1830388" algn="ctr"/>
                <a:tab pos="2514600" algn="ctr"/>
                <a:tab pos="3200400" algn="ctr"/>
              </a:tabLst>
              <a:defRPr sz="2800">
                <a:solidFill>
                  <a:schemeClr val="tx1"/>
                </a:solidFill>
                <a:latin typeface="Times New Roman" charset="0"/>
                <a:ea typeface="ＭＳ Ｐゴシック" charset="0"/>
              </a:defRPr>
            </a:lvl2pPr>
            <a:lvl3pPr>
              <a:tabLst>
                <a:tab pos="1830388" algn="ctr"/>
                <a:tab pos="2514600" algn="ctr"/>
                <a:tab pos="3200400" algn="ctr"/>
              </a:tabLst>
              <a:defRPr sz="2400">
                <a:solidFill>
                  <a:schemeClr val="tx1"/>
                </a:solidFill>
                <a:latin typeface="Times New Roman" charset="0"/>
                <a:ea typeface="ＭＳ Ｐゴシック" charset="0"/>
              </a:defRPr>
            </a:lvl3pPr>
            <a:lvl4pPr>
              <a:tabLst>
                <a:tab pos="1830388" algn="ctr"/>
                <a:tab pos="2514600" algn="ctr"/>
                <a:tab pos="3200400" algn="ctr"/>
              </a:tabLst>
              <a:defRPr sz="2000">
                <a:solidFill>
                  <a:schemeClr val="tx1"/>
                </a:solidFill>
                <a:latin typeface="Times New Roman" charset="0"/>
                <a:ea typeface="ＭＳ Ｐゴシック" charset="0"/>
              </a:defRPr>
            </a:lvl4pPr>
            <a:lvl5pPr>
              <a:tabLst>
                <a:tab pos="1830388" algn="ctr"/>
                <a:tab pos="2514600" algn="ctr"/>
                <a:tab pos="3200400" algn="ctr"/>
              </a:tabLst>
              <a:defRPr sz="2000">
                <a:solidFill>
                  <a:schemeClr val="tx1"/>
                </a:solidFill>
                <a:latin typeface="Times New Roman" charset="0"/>
                <a:ea typeface="ＭＳ Ｐゴシック" charset="0"/>
              </a:defRPr>
            </a:lvl5pPr>
            <a:lvl6pPr eaLnBrk="0" hangingPunct="0">
              <a:tabLst>
                <a:tab pos="1830388" algn="ctr"/>
                <a:tab pos="2514600" algn="ctr"/>
                <a:tab pos="3200400" algn="ctr"/>
              </a:tabLst>
              <a:defRPr sz="2000">
                <a:solidFill>
                  <a:schemeClr val="tx1"/>
                </a:solidFill>
                <a:latin typeface="Times New Roman" charset="0"/>
                <a:ea typeface="ＭＳ Ｐゴシック" charset="0"/>
              </a:defRPr>
            </a:lvl6pPr>
            <a:lvl7pPr eaLnBrk="0" hangingPunct="0">
              <a:tabLst>
                <a:tab pos="1830388" algn="ctr"/>
                <a:tab pos="2514600" algn="ctr"/>
                <a:tab pos="3200400" algn="ctr"/>
              </a:tabLst>
              <a:defRPr sz="2000">
                <a:solidFill>
                  <a:schemeClr val="tx1"/>
                </a:solidFill>
                <a:latin typeface="Times New Roman" charset="0"/>
                <a:ea typeface="ＭＳ Ｐゴシック" charset="0"/>
              </a:defRPr>
            </a:lvl7pPr>
            <a:lvl8pPr eaLnBrk="0" hangingPunct="0">
              <a:tabLst>
                <a:tab pos="1830388" algn="ctr"/>
                <a:tab pos="2514600" algn="ctr"/>
                <a:tab pos="3200400" algn="ctr"/>
              </a:tabLst>
              <a:defRPr sz="2000">
                <a:solidFill>
                  <a:schemeClr val="tx1"/>
                </a:solidFill>
                <a:latin typeface="Times New Roman" charset="0"/>
                <a:ea typeface="ＭＳ Ｐゴシック" charset="0"/>
              </a:defRPr>
            </a:lvl8pPr>
            <a:lvl9pPr eaLnBrk="0" hangingPunct="0">
              <a:tabLst>
                <a:tab pos="1830388" algn="ctr"/>
                <a:tab pos="2514600" algn="ctr"/>
                <a:tab pos="3200400" algn="ctr"/>
              </a:tabLst>
              <a:defRPr sz="2000">
                <a:solidFill>
                  <a:schemeClr val="tx1"/>
                </a:solidFill>
                <a:latin typeface="Times New Roman" charset="0"/>
                <a:ea typeface="ＭＳ Ｐゴシック" charset="0"/>
              </a:defRPr>
            </a:lvl9pPr>
          </a:lstStyle>
          <a:p>
            <a:pPr eaLnBrk="0" hangingPunct="0">
              <a:lnSpc>
                <a:spcPct val="80000"/>
              </a:lnSpc>
              <a:spcBef>
                <a:spcPct val="25000"/>
              </a:spcBef>
              <a:defRPr/>
            </a:pPr>
            <a:r>
              <a:rPr lang="en-US" sz="1400" b="1" u="sng" dirty="0" smtClean="0">
                <a:latin typeface="Comic Sans MS" charset="0"/>
              </a:rPr>
              <a:t>Objective</a:t>
            </a:r>
            <a:r>
              <a:rPr lang="en-US" sz="1400" b="1" dirty="0" smtClean="0">
                <a:latin typeface="Comic Sans MS" charset="0"/>
              </a:rPr>
              <a:t> </a:t>
            </a:r>
            <a:r>
              <a:rPr lang="en-US" sz="1400" dirty="0" smtClean="0">
                <a:latin typeface="Comic Sans MS" charset="0"/>
                <a:cs typeface="Times New Roman" charset="0"/>
              </a:rPr>
              <a:t> </a:t>
            </a:r>
          </a:p>
          <a:p>
            <a:pPr eaLnBrk="0" hangingPunct="0">
              <a:lnSpc>
                <a:spcPct val="80000"/>
              </a:lnSpc>
              <a:spcBef>
                <a:spcPct val="25000"/>
              </a:spcBef>
              <a:defRPr/>
            </a:pPr>
            <a:r>
              <a:rPr lang="en-US" sz="1200" dirty="0" smtClean="0">
                <a:latin typeface="Comic Sans MS" charset="0"/>
              </a:rPr>
              <a:t>The National Weather Service is designing, developing, and implementing a global prediction system to address growing service demands, and to increase the accuracy of weather forecasts out to 30 days. </a:t>
            </a:r>
          </a:p>
          <a:p>
            <a:pPr eaLnBrk="0" hangingPunct="0">
              <a:lnSpc>
                <a:spcPct val="80000"/>
              </a:lnSpc>
              <a:spcBef>
                <a:spcPct val="25000"/>
              </a:spcBef>
              <a:defRPr/>
            </a:pPr>
            <a:r>
              <a:rPr lang="en-US" sz="1200" dirty="0" smtClean="0">
                <a:latin typeface="Comic Sans MS" charset="0"/>
              </a:rPr>
              <a:t>Contributions from research and operational numerical weather prediction communities are being incorporated to deliver a Next Generation Global Prediction System (NGGPS) </a:t>
            </a:r>
          </a:p>
          <a:p>
            <a:pPr eaLnBrk="0" hangingPunct="0">
              <a:lnSpc>
                <a:spcPct val="80000"/>
              </a:lnSpc>
              <a:spcBef>
                <a:spcPct val="25000"/>
              </a:spcBef>
              <a:defRPr/>
            </a:pPr>
            <a:r>
              <a:rPr lang="en-US" sz="1200" dirty="0" smtClean="0">
                <a:latin typeface="Comic Sans MS" charset="0"/>
              </a:rPr>
              <a:t>The Strategic Implementation Plan (SIP) focuses on how the community can exploit the opportunities provided by the NGGPS and to evolve towards a national unified Earth system modeling system </a:t>
            </a:r>
            <a:endParaRPr lang="en-US" sz="1400" dirty="0" smtClean="0">
              <a:latin typeface="Comic Sans MS" charset="0"/>
            </a:endParaRPr>
          </a:p>
        </p:txBody>
      </p:sp>
      <p:sp>
        <p:nvSpPr>
          <p:cNvPr id="2066"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200">
              <a:latin typeface="Times New Roman" charset="0"/>
              <a:ea typeface="ＭＳ Ｐゴシック" charset="0"/>
            </a:endParaRPr>
          </a:p>
        </p:txBody>
      </p:sp>
      <p:sp>
        <p:nvSpPr>
          <p:cNvPr id="2067"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600" b="1" u="sng" smtClean="0">
                <a:latin typeface="Comic Sans MS" charset="0"/>
              </a:rPr>
              <a:t>Approach:</a:t>
            </a:r>
            <a:endParaRPr lang="en-US" sz="1800" u="sng" smtClean="0">
              <a:latin typeface="Comic Sans MS" charset="0"/>
            </a:endParaRPr>
          </a:p>
        </p:txBody>
      </p:sp>
      <p:sp>
        <p:nvSpPr>
          <p:cNvPr id="2068" name="Text Box 85"/>
          <p:cNvSpPr txBox="1">
            <a:spLocks noChangeArrowheads="1"/>
          </p:cNvSpPr>
          <p:nvPr/>
        </p:nvSpPr>
        <p:spPr bwMode="auto">
          <a:xfrm>
            <a:off x="76200" y="3908425"/>
            <a:ext cx="419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339725" eaLnBrk="0" hangingPunct="0">
              <a:defRPr sz="2400">
                <a:solidFill>
                  <a:schemeClr val="tx1"/>
                </a:solidFill>
                <a:latin typeface="Times New Roman" pitchFamily="18" charset="0"/>
                <a:ea typeface="ＭＳ Ｐゴシック" pitchFamily="34" charset="-128"/>
              </a:defRPr>
            </a:lvl1pPr>
            <a:lvl2pPr marL="742950" indent="-285750" defTabSz="339725" eaLnBrk="0" hangingPunct="0">
              <a:defRPr sz="2400">
                <a:solidFill>
                  <a:schemeClr val="tx1"/>
                </a:solidFill>
                <a:latin typeface="Times New Roman" pitchFamily="18" charset="0"/>
                <a:ea typeface="ＭＳ Ｐゴシック" pitchFamily="34" charset="-128"/>
              </a:defRPr>
            </a:lvl2pPr>
            <a:lvl3pPr marL="1143000" indent="-228600" defTabSz="339725" eaLnBrk="0" hangingPunct="0">
              <a:defRPr sz="2400">
                <a:solidFill>
                  <a:schemeClr val="tx1"/>
                </a:solidFill>
                <a:latin typeface="Times New Roman" pitchFamily="18" charset="0"/>
                <a:ea typeface="ＭＳ Ｐゴシック" pitchFamily="34" charset="-128"/>
              </a:defRPr>
            </a:lvl3pPr>
            <a:lvl4pPr marL="1600200" indent="-228600" defTabSz="339725" eaLnBrk="0" hangingPunct="0">
              <a:defRPr sz="2400">
                <a:solidFill>
                  <a:schemeClr val="tx1"/>
                </a:solidFill>
                <a:latin typeface="Times New Roman" pitchFamily="18" charset="0"/>
                <a:ea typeface="ＭＳ Ｐゴシック" pitchFamily="34" charset="-128"/>
              </a:defRPr>
            </a:lvl4pPr>
            <a:lvl5pPr marL="2057400" indent="-228600" defTabSz="339725" eaLnBrk="0" hangingPunct="0">
              <a:defRPr sz="2400">
                <a:solidFill>
                  <a:schemeClr val="tx1"/>
                </a:solidFill>
                <a:latin typeface="Times New Roman" pitchFamily="18" charset="0"/>
                <a:ea typeface="ＭＳ Ｐゴシック" pitchFamily="34" charset="-128"/>
              </a:defRPr>
            </a:lvl5pPr>
            <a:lvl6pPr marL="25146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90000"/>
              </a:lnSpc>
              <a:spcBef>
                <a:spcPct val="25000"/>
              </a:spcBef>
            </a:pPr>
            <a:r>
              <a:rPr lang="en-US" altLang="en-US" sz="1200" dirty="0">
                <a:latin typeface="Comic Sans MS" pitchFamily="66" charset="0"/>
              </a:rPr>
              <a:t>Participation in NGGPS SIP Working Groups by </a:t>
            </a:r>
            <a:r>
              <a:rPr lang="en-US" altLang="en-US" sz="1200" dirty="0" smtClean="0">
                <a:latin typeface="Comic Sans MS" pitchFamily="66" charset="0"/>
              </a:rPr>
              <a:t>SSEC </a:t>
            </a:r>
            <a:r>
              <a:rPr lang="en-US" altLang="en-US" sz="1200" dirty="0">
                <a:latin typeface="Comic Sans MS" pitchFamily="66" charset="0"/>
              </a:rPr>
              <a:t>staff provides the expertise needed to support NGGPS development. </a:t>
            </a:r>
          </a:p>
          <a:p>
            <a:pPr>
              <a:lnSpc>
                <a:spcPct val="90000"/>
              </a:lnSpc>
              <a:spcBef>
                <a:spcPct val="25000"/>
              </a:spcBef>
            </a:pPr>
            <a:endParaRPr lang="en-US" altLang="en-US" sz="1200" dirty="0">
              <a:latin typeface="Comic Sans MS" pitchFamily="66" charset="0"/>
            </a:endParaRPr>
          </a:p>
          <a:p>
            <a:pPr>
              <a:lnSpc>
                <a:spcPct val="90000"/>
              </a:lnSpc>
              <a:spcBef>
                <a:spcPct val="25000"/>
              </a:spcBef>
            </a:pPr>
            <a:r>
              <a:rPr lang="en-US" altLang="en-US" sz="1200" dirty="0">
                <a:latin typeface="Comic Sans MS" pitchFamily="66" charset="0"/>
              </a:rPr>
              <a:t>Jason </a:t>
            </a:r>
            <a:r>
              <a:rPr lang="en-US" altLang="en-US" sz="1200" dirty="0" err="1">
                <a:latin typeface="Comic Sans MS" pitchFamily="66" charset="0"/>
              </a:rPr>
              <a:t>Otkin</a:t>
            </a:r>
            <a:r>
              <a:rPr lang="en-US" altLang="en-US" sz="1200" dirty="0">
                <a:latin typeface="Comic Sans MS" pitchFamily="66" charset="0"/>
              </a:rPr>
              <a:t> (UW-Madison, SSEC) Co-Chair of Verification and Validation (V&amp;V) Working Group</a:t>
            </a:r>
          </a:p>
          <a:p>
            <a:pPr>
              <a:lnSpc>
                <a:spcPct val="90000"/>
              </a:lnSpc>
              <a:spcBef>
                <a:spcPct val="25000"/>
              </a:spcBef>
            </a:pPr>
            <a:r>
              <a:rPr lang="en-US" altLang="en-US" sz="1200" dirty="0">
                <a:latin typeface="Comic Sans MS" pitchFamily="66" charset="0"/>
              </a:rPr>
              <a:t>​</a:t>
            </a:r>
          </a:p>
          <a:p>
            <a:pPr>
              <a:lnSpc>
                <a:spcPct val="90000"/>
              </a:lnSpc>
              <a:spcBef>
                <a:spcPct val="25000"/>
              </a:spcBef>
            </a:pPr>
            <a:r>
              <a:rPr lang="en-US" altLang="en-US" sz="1200" dirty="0">
                <a:latin typeface="Comic Sans MS" pitchFamily="66" charset="0"/>
              </a:rPr>
              <a:t>Brad Pierce </a:t>
            </a:r>
            <a:r>
              <a:rPr lang="en-US" altLang="en-US" sz="1200" dirty="0" smtClean="0">
                <a:latin typeface="Comic Sans MS" pitchFamily="66" charset="0"/>
              </a:rPr>
              <a:t>(UW-Madison, SSEC) </a:t>
            </a:r>
            <a:r>
              <a:rPr lang="en-US" altLang="en-US" sz="1200" dirty="0">
                <a:latin typeface="Comic Sans MS" pitchFamily="66" charset="0"/>
              </a:rPr>
              <a:t>member of the Aerosol and Atmospheric Composition Component/Discipline Working Group </a:t>
            </a:r>
          </a:p>
        </p:txBody>
      </p:sp>
      <p:sp>
        <p:nvSpPr>
          <p:cNvPr id="2" name="Text Box 94"/>
          <p:cNvSpPr txBox="1">
            <a:spLocks noChangeArrowheads="1"/>
          </p:cNvSpPr>
          <p:nvPr/>
        </p:nvSpPr>
        <p:spPr bwMode="auto">
          <a:xfrm>
            <a:off x="228600" y="6584950"/>
            <a:ext cx="66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spcBef>
                <a:spcPct val="50000"/>
              </a:spcBef>
              <a:defRPr/>
            </a:pPr>
            <a:r>
              <a:rPr lang="en-US" sz="1000" b="1" smtClean="0">
                <a:latin typeface="Comic Sans MS" charset="0"/>
              </a:rPr>
              <a:t>Mo/Yr</a:t>
            </a:r>
          </a:p>
        </p:txBody>
      </p:sp>
      <p:pic>
        <p:nvPicPr>
          <p:cNvPr id="15381"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 descr="link to NGGPS implementation p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463" y="1055688"/>
            <a:ext cx="45370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Box 1"/>
          <p:cNvSpPr txBox="1">
            <a:spLocks noChangeArrowheads="1"/>
          </p:cNvSpPr>
          <p:nvPr/>
        </p:nvSpPr>
        <p:spPr bwMode="auto">
          <a:xfrm>
            <a:off x="5154613" y="3132138"/>
            <a:ext cx="302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sz="1800">
                <a:latin typeface="Comic Sans MS" pitchFamily="66" charset="0"/>
              </a:rPr>
              <a:t>NGGPS Model Components</a:t>
            </a:r>
          </a:p>
        </p:txBody>
      </p:sp>
    </p:spTree>
    <p:extLst>
      <p:ext uri="{BB962C8B-B14F-4D97-AF65-F5344CB8AC3E}">
        <p14:creationId xmlns:p14="http://schemas.microsoft.com/office/powerpoint/2010/main" val="464771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Down Arrow 15"/>
          <p:cNvSpPr/>
          <p:nvPr/>
        </p:nvSpPr>
        <p:spPr>
          <a:xfrm rot="19651488">
            <a:off x="6844747" y="1539710"/>
            <a:ext cx="533400" cy="341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a:off x="4305301" y="2190800"/>
            <a:ext cx="533400" cy="24958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rot="1906082">
            <a:off x="1793253" y="1556603"/>
            <a:ext cx="533400" cy="341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SSE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2508"/>
            <a:ext cx="2873047" cy="20282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O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3386" y="4772697"/>
            <a:ext cx="2070614" cy="20706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NAS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 y="4953000"/>
            <a:ext cx="2300593" cy="190408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NS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686670"/>
            <a:ext cx="2161908" cy="21713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7512" y="162508"/>
            <a:ext cx="2800575" cy="830997"/>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SSEC Science Team</a:t>
            </a:r>
          </a:p>
          <a:p>
            <a:r>
              <a:rPr lang="en-US" sz="2400" b="1" dirty="0" smtClean="0">
                <a:latin typeface="Times New Roman" panose="02020603050405020304" pitchFamily="18" charset="0"/>
                <a:cs typeface="Times New Roman" panose="02020603050405020304" pitchFamily="18" charset="0"/>
              </a:rPr>
              <a:t>Participation</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0" y="2062877"/>
            <a:ext cx="3292771" cy="2585323"/>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S-NPP </a:t>
            </a:r>
          </a:p>
          <a:p>
            <a:r>
              <a:rPr lang="en-US" b="1" dirty="0" smtClean="0">
                <a:latin typeface="Times New Roman" panose="02020603050405020304" pitchFamily="18" charset="0"/>
                <a:cs typeface="Times New Roman" panose="02020603050405020304" pitchFamily="18" charset="0"/>
              </a:rPr>
              <a:t>AIRS</a:t>
            </a:r>
          </a:p>
          <a:p>
            <a:r>
              <a:rPr lang="en-US" b="1" dirty="0" smtClean="0">
                <a:latin typeface="Times New Roman" panose="02020603050405020304" pitchFamily="18" charset="0"/>
                <a:cs typeface="Times New Roman" panose="02020603050405020304" pitchFamily="18" charset="0"/>
              </a:rPr>
              <a:t>MODIS</a:t>
            </a:r>
          </a:p>
          <a:p>
            <a:r>
              <a:rPr lang="en-US" b="1" dirty="0" smtClean="0">
                <a:latin typeface="Times New Roman" panose="02020603050405020304" pitchFamily="18" charset="0"/>
                <a:cs typeface="Times New Roman" panose="02020603050405020304" pitchFamily="18" charset="0"/>
              </a:rPr>
              <a:t>Applied Sciences</a:t>
            </a:r>
          </a:p>
          <a:p>
            <a:r>
              <a:rPr lang="en-US" b="1" dirty="0" smtClean="0">
                <a:latin typeface="Times New Roman" panose="02020603050405020304" pitchFamily="18" charset="0"/>
                <a:cs typeface="Times New Roman" panose="02020603050405020304" pitchFamily="18" charset="0"/>
              </a:rPr>
              <a:t>GPM</a:t>
            </a:r>
          </a:p>
          <a:p>
            <a:r>
              <a:rPr lang="en-US" b="1" dirty="0" err="1" smtClean="0">
                <a:latin typeface="Times New Roman" panose="02020603050405020304" pitchFamily="18" charset="0"/>
                <a:cs typeface="Times New Roman" panose="02020603050405020304" pitchFamily="18" charset="0"/>
              </a:rPr>
              <a:t>CloudSat</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OCO-2</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3257426" y="2870030"/>
            <a:ext cx="1180772" cy="923330"/>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FRAPPE</a:t>
            </a:r>
          </a:p>
          <a:p>
            <a:r>
              <a:rPr lang="en-US" b="1" dirty="0" smtClean="0">
                <a:latin typeface="Times New Roman" panose="02020603050405020304" pitchFamily="18" charset="0"/>
                <a:cs typeface="Times New Roman" panose="02020603050405020304" pitchFamily="18" charset="0"/>
              </a:rPr>
              <a:t>PECAN</a:t>
            </a:r>
          </a:p>
          <a:p>
            <a:r>
              <a:rPr lang="en-US" b="1" dirty="0">
                <a:latin typeface="Times New Roman" panose="02020603050405020304" pitchFamily="18" charset="0"/>
                <a:cs typeface="Times New Roman" panose="02020603050405020304" pitchFamily="18" charset="0"/>
              </a:rPr>
              <a:t>TORERO</a:t>
            </a:r>
          </a:p>
        </p:txBody>
      </p:sp>
      <p:sp>
        <p:nvSpPr>
          <p:cNvPr id="7" name="TextBox 6"/>
          <p:cNvSpPr txBox="1"/>
          <p:nvPr/>
        </p:nvSpPr>
        <p:spPr>
          <a:xfrm>
            <a:off x="6667616" y="2133600"/>
            <a:ext cx="2476384" cy="1477328"/>
          </a:xfrm>
          <a:prstGeom prst="rect">
            <a:avLst/>
          </a:prstGeom>
          <a:noFill/>
        </p:spPr>
        <p:txBody>
          <a:bodyPr wrap="none" rtlCol="0">
            <a:spAutoFit/>
          </a:bodyPr>
          <a:lstStyle/>
          <a:p>
            <a:pPr algn="r"/>
            <a:r>
              <a:rPr lang="en-US" b="1" dirty="0">
                <a:latin typeface="Times New Roman" panose="02020603050405020304" pitchFamily="18" charset="0"/>
                <a:cs typeface="Times New Roman" panose="02020603050405020304" pitchFamily="18" charset="0"/>
              </a:rPr>
              <a:t>Hazardous </a:t>
            </a:r>
            <a:r>
              <a:rPr lang="en-US" b="1" dirty="0" err="1">
                <a:latin typeface="Times New Roman" panose="02020603050405020304" pitchFamily="18" charset="0"/>
                <a:cs typeface="Times New Roman" panose="02020603050405020304" pitchFamily="18" charset="0"/>
              </a:rPr>
              <a:t>Wx</a:t>
            </a:r>
            <a:r>
              <a:rPr lang="en-US" b="1" dirty="0">
                <a:latin typeface="Times New Roman" panose="02020603050405020304" pitchFamily="18" charset="0"/>
                <a:cs typeface="Times New Roman" panose="02020603050405020304" pitchFamily="18" charset="0"/>
              </a:rPr>
              <a:t> Testbed</a:t>
            </a:r>
          </a:p>
          <a:p>
            <a:pPr algn="r"/>
            <a:r>
              <a:rPr lang="en-US" b="1" dirty="0">
                <a:latin typeface="Times New Roman" panose="02020603050405020304" pitchFamily="18" charset="0"/>
                <a:cs typeface="Times New Roman" panose="02020603050405020304" pitchFamily="18" charset="0"/>
              </a:rPr>
              <a:t>Proving Ground</a:t>
            </a:r>
          </a:p>
          <a:p>
            <a:pPr algn="r"/>
            <a:r>
              <a:rPr lang="en-US" b="1" dirty="0" smtClean="0">
                <a:latin typeface="Times New Roman" panose="02020603050405020304" pitchFamily="18" charset="0"/>
                <a:cs typeface="Times New Roman" panose="02020603050405020304" pitchFamily="18" charset="0"/>
              </a:rPr>
              <a:t>GOES-R AWG</a:t>
            </a:r>
            <a:endParaRPr lang="en-US" b="1" dirty="0">
              <a:latin typeface="Times New Roman" panose="02020603050405020304" pitchFamily="18" charset="0"/>
              <a:cs typeface="Times New Roman" panose="02020603050405020304" pitchFamily="18" charset="0"/>
            </a:endParaRPr>
          </a:p>
          <a:p>
            <a:pPr algn="r"/>
            <a:r>
              <a:rPr lang="en-US" b="1" dirty="0" smtClean="0">
                <a:latin typeface="Times New Roman" panose="02020603050405020304" pitchFamily="18" charset="0"/>
                <a:cs typeface="Times New Roman" panose="02020603050405020304" pitchFamily="18" charset="0"/>
              </a:rPr>
              <a:t>JPSS</a:t>
            </a:r>
          </a:p>
          <a:p>
            <a:pPr algn="r"/>
            <a:r>
              <a:rPr lang="en-US" b="1" dirty="0" smtClean="0">
                <a:latin typeface="Times New Roman" panose="02020603050405020304" pitchFamily="18" charset="0"/>
                <a:cs typeface="Times New Roman" panose="02020603050405020304" pitchFamily="18" charset="0"/>
              </a:rPr>
              <a:t>RTAP</a:t>
            </a:r>
          </a:p>
        </p:txBody>
      </p:sp>
    </p:spTree>
    <p:extLst>
      <p:ext uri="{BB962C8B-B14F-4D97-AF65-F5344CB8AC3E}">
        <p14:creationId xmlns:p14="http://schemas.microsoft.com/office/powerpoint/2010/main" val="55017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6695" y="2819400"/>
            <a:ext cx="8001000" cy="1754326"/>
          </a:xfrm>
          <a:prstGeom prst="rect">
            <a:avLst/>
          </a:prstGeom>
          <a:noFill/>
        </p:spPr>
        <p:txBody>
          <a:bodyPr wrap="square" rtlCol="0">
            <a:spAutoFit/>
          </a:bodyPr>
          <a:lstStyle/>
          <a:p>
            <a:pPr algn="ctr"/>
            <a:r>
              <a:rPr lang="en-US" b="1" dirty="0" smtClean="0">
                <a:latin typeface="Comic Sans MS" panose="030F0702030302020204" pitchFamily="66" charset="0"/>
                <a:cs typeface="Times New Roman" panose="02020603050405020304" pitchFamily="18" charset="0"/>
              </a:rPr>
              <a:t>SSEC </a:t>
            </a:r>
            <a:r>
              <a:rPr lang="en-US" b="1" dirty="0">
                <a:latin typeface="Comic Sans MS" panose="030F0702030302020204" pitchFamily="66" charset="0"/>
                <a:cs typeface="Times New Roman" panose="02020603050405020304" pitchFamily="18" charset="0"/>
              </a:rPr>
              <a:t>and CIMSS scientists </a:t>
            </a:r>
            <a:r>
              <a:rPr lang="en-US" b="1" dirty="0" smtClean="0">
                <a:latin typeface="Comic Sans MS" panose="030F0702030302020204" pitchFamily="66" charset="0"/>
                <a:cs typeface="Times New Roman" panose="02020603050405020304" pitchFamily="18" charset="0"/>
              </a:rPr>
              <a:t>collaborate with our NOAA colleagues to conduct </a:t>
            </a:r>
            <a:r>
              <a:rPr lang="en-US" b="1" dirty="0">
                <a:latin typeface="Comic Sans MS" panose="030F0702030302020204" pitchFamily="66" charset="0"/>
                <a:cs typeface="Times New Roman" panose="02020603050405020304" pitchFamily="18" charset="0"/>
              </a:rPr>
              <a:t>end-to-end research, </a:t>
            </a:r>
            <a:r>
              <a:rPr lang="en-US" b="1" dirty="0" smtClean="0">
                <a:latin typeface="Comic Sans MS" panose="030F0702030302020204" pitchFamily="66" charset="0"/>
                <a:cs typeface="Times New Roman" panose="02020603050405020304" pitchFamily="18" charset="0"/>
              </a:rPr>
              <a:t>designing instruments, calibrating </a:t>
            </a:r>
            <a:r>
              <a:rPr lang="en-US" b="1" dirty="0">
                <a:latin typeface="Comic Sans MS" panose="030F0702030302020204" pitchFamily="66" charset="0"/>
                <a:cs typeface="Times New Roman" panose="02020603050405020304" pitchFamily="18" charset="0"/>
              </a:rPr>
              <a:t>radiances, developing algorithms, products, and data assimilation techniques that are transitioned from research to operational use by NOAA and other international weather agencies. </a:t>
            </a:r>
            <a:endParaRPr lang="en-US" b="1" dirty="0" smtClean="0">
              <a:latin typeface="Comic Sans MS" panose="030F0702030302020204" pitchFamily="66" charset="0"/>
              <a:cs typeface="Times New Roman" panose="02020603050405020304" pitchFamily="18" charset="0"/>
            </a:endParaRPr>
          </a:p>
          <a:p>
            <a:pPr marL="285750" indent="-285750">
              <a:buFont typeface="Wingdings" panose="05000000000000000000" pitchFamily="2" charset="2"/>
              <a:buChar char="§"/>
            </a:pPr>
            <a:endParaRPr lang="en-US" b="1" dirty="0" smtClean="0">
              <a:latin typeface="Comic Sans MS" panose="030F0702030302020204" pitchFamily="66" charset="0"/>
              <a:cs typeface="Times New Roman" panose="02020603050405020304" pitchFamily="18" charset="0"/>
            </a:endParaRPr>
          </a:p>
        </p:txBody>
      </p:sp>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7449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Instrument Design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Radiance Calibration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Algorithm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tx1"/>
                </a:solidFill>
                <a:latin typeface="Times New Roman" panose="02020603050405020304" pitchFamily="18" charset="0"/>
                <a:cs typeface="Times New Roman" panose="02020603050405020304" pitchFamily="18" charset="0"/>
              </a:rPr>
              <a:t>(Impact Assessment)</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Verification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2657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Instrument Design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Radiance Calibration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Algorithm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tx1"/>
                </a:solidFill>
                <a:latin typeface="Times New Roman" panose="02020603050405020304" pitchFamily="18" charset="0"/>
                <a:cs typeface="Times New Roman" panose="02020603050405020304" pitchFamily="18" charset="0"/>
              </a:rPr>
              <a:t>(Impact Assessment)</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Verification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170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19"/>
          <p:cNvSpPr txBox="1">
            <a:spLocks noChangeArrowheads="1"/>
          </p:cNvSpPr>
          <p:nvPr/>
        </p:nvSpPr>
        <p:spPr bwMode="auto">
          <a:xfrm>
            <a:off x="1295400" y="-17463"/>
            <a:ext cx="66294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6"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6"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6"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6" charset="0"/>
                <a:ea typeface="ＭＳ Ｐゴシック" charset="0"/>
              </a:defRPr>
            </a:lvl5pPr>
            <a:lvl6pPr marL="457200" algn="ctr" rtl="0" fontAlgn="base">
              <a:spcBef>
                <a:spcPct val="0"/>
              </a:spcBef>
              <a:spcAft>
                <a:spcPct val="0"/>
              </a:spcAft>
              <a:defRPr sz="4400">
                <a:solidFill>
                  <a:schemeClr val="tx2"/>
                </a:solidFill>
                <a:latin typeface="Times New Roman" pitchFamily="-16" charset="0"/>
              </a:defRPr>
            </a:lvl6pPr>
            <a:lvl7pPr marL="914400" algn="ctr" rtl="0" fontAlgn="base">
              <a:spcBef>
                <a:spcPct val="0"/>
              </a:spcBef>
              <a:spcAft>
                <a:spcPct val="0"/>
              </a:spcAft>
              <a:defRPr sz="4400">
                <a:solidFill>
                  <a:schemeClr val="tx2"/>
                </a:solidFill>
                <a:latin typeface="Times New Roman" pitchFamily="-16" charset="0"/>
              </a:defRPr>
            </a:lvl7pPr>
            <a:lvl8pPr marL="1371600" algn="ctr" rtl="0" fontAlgn="base">
              <a:spcBef>
                <a:spcPct val="0"/>
              </a:spcBef>
              <a:spcAft>
                <a:spcPct val="0"/>
              </a:spcAft>
              <a:defRPr sz="4400">
                <a:solidFill>
                  <a:schemeClr val="tx2"/>
                </a:solidFill>
                <a:latin typeface="Times New Roman" pitchFamily="-16" charset="0"/>
              </a:defRPr>
            </a:lvl8pPr>
            <a:lvl9pPr marL="1828800" algn="ctr" rtl="0" fontAlgn="base">
              <a:spcBef>
                <a:spcPct val="0"/>
              </a:spcBef>
              <a:spcAft>
                <a:spcPct val="0"/>
              </a:spcAft>
              <a:defRPr sz="4400">
                <a:solidFill>
                  <a:schemeClr val="tx2"/>
                </a:solidFill>
                <a:latin typeface="Times New Roman" pitchFamily="-16" charset="0"/>
              </a:defRPr>
            </a:lvl9pPr>
          </a:lstStyle>
          <a:p>
            <a:pPr eaLnBrk="1" hangingPunct="1">
              <a:defRPr/>
            </a:pPr>
            <a:r>
              <a:rPr lang="en-US" sz="1800" b="1" kern="0" dirty="0" smtClean="0">
                <a:latin typeface="Comic Sans MS" charset="0"/>
                <a:ea typeface="+mj-ea"/>
              </a:rPr>
              <a:t>Verification Tests of the UW Absolute Radiance Interferometer (ARI) in a Vacuum Environment</a:t>
            </a:r>
            <a:endParaRPr lang="en-US" sz="4000" b="1" kern="0" dirty="0" smtClean="0">
              <a:latin typeface="Comic Sans MS" charset="0"/>
              <a:ea typeface="+mj-ea"/>
            </a:endParaRPr>
          </a:p>
        </p:txBody>
      </p:sp>
      <p:sp>
        <p:nvSpPr>
          <p:cNvPr id="2050"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1"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2"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3"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4"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Times" charset="0"/>
            </a:endParaRPr>
          </a:p>
        </p:txBody>
      </p:sp>
      <p:sp>
        <p:nvSpPr>
          <p:cNvPr id="2055"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6"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8"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smtClean="0">
              <a:latin typeface="Comic Sans MS" charset="0"/>
            </a:endParaRPr>
          </a:p>
        </p:txBody>
      </p:sp>
      <p:sp>
        <p:nvSpPr>
          <p:cNvPr id="2060" name="Text Box 78"/>
          <p:cNvSpPr txBox="1">
            <a:spLocks noChangeArrowheads="1"/>
          </p:cNvSpPr>
          <p:nvPr/>
        </p:nvSpPr>
        <p:spPr bwMode="auto">
          <a:xfrm>
            <a:off x="152400" y="6057900"/>
            <a:ext cx="419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defTabSz="339725">
              <a:defRPr sz="3200">
                <a:solidFill>
                  <a:schemeClr val="tx1"/>
                </a:solidFill>
                <a:latin typeface="Times New Roman" charset="0"/>
                <a:ea typeface="ＭＳ Ｐゴシック" charset="0"/>
              </a:defRPr>
            </a:lvl1pPr>
            <a:lvl2pPr marL="339725" indent="169863" defTabSz="339725">
              <a:defRPr sz="2800">
                <a:solidFill>
                  <a:schemeClr val="tx1"/>
                </a:solidFill>
                <a:latin typeface="Times New Roman" charset="0"/>
                <a:ea typeface="ＭＳ Ｐゴシック" charset="0"/>
              </a:defRPr>
            </a:lvl2pPr>
            <a:lvl3pPr defTabSz="339725">
              <a:defRPr sz="2400">
                <a:solidFill>
                  <a:schemeClr val="tx1"/>
                </a:solidFill>
                <a:latin typeface="Times New Roman" charset="0"/>
                <a:ea typeface="ＭＳ Ｐゴシック" charset="0"/>
              </a:defRPr>
            </a:lvl3pPr>
            <a:lvl4pPr defTabSz="339725">
              <a:defRPr sz="2000">
                <a:solidFill>
                  <a:schemeClr val="tx1"/>
                </a:solidFill>
                <a:latin typeface="Times New Roman" charset="0"/>
                <a:ea typeface="ＭＳ Ｐゴシック" charset="0"/>
              </a:defRPr>
            </a:lvl4pPr>
            <a:lvl5pPr defTabSz="339725">
              <a:defRPr sz="2000">
                <a:solidFill>
                  <a:schemeClr val="tx1"/>
                </a:solidFill>
                <a:latin typeface="Times New Roman" charset="0"/>
                <a:ea typeface="ＭＳ Ｐゴシック" charset="0"/>
              </a:defRPr>
            </a:lvl5pPr>
            <a:lvl6pPr defTabSz="339725" eaLnBrk="0" hangingPunct="0">
              <a:defRPr sz="2000">
                <a:solidFill>
                  <a:schemeClr val="tx1"/>
                </a:solidFill>
                <a:latin typeface="Times New Roman" charset="0"/>
                <a:ea typeface="ＭＳ Ｐゴシック" charset="0"/>
              </a:defRPr>
            </a:lvl6pPr>
            <a:lvl7pPr defTabSz="339725" eaLnBrk="0" hangingPunct="0">
              <a:defRPr sz="2000">
                <a:solidFill>
                  <a:schemeClr val="tx1"/>
                </a:solidFill>
                <a:latin typeface="Times New Roman" charset="0"/>
                <a:ea typeface="ＭＳ Ｐゴシック" charset="0"/>
              </a:defRPr>
            </a:lvl7pPr>
            <a:lvl8pPr defTabSz="339725" eaLnBrk="0" hangingPunct="0">
              <a:defRPr sz="2000">
                <a:solidFill>
                  <a:schemeClr val="tx1"/>
                </a:solidFill>
                <a:latin typeface="Times New Roman" charset="0"/>
                <a:ea typeface="ＭＳ Ｐゴシック" charset="0"/>
              </a:defRPr>
            </a:lvl8pPr>
            <a:lvl9pPr defTabSz="339725" eaLnBrk="0" hangingPunct="0">
              <a:defRPr sz="2000">
                <a:solidFill>
                  <a:schemeClr val="tx1"/>
                </a:solidFill>
                <a:latin typeface="Times New Roman" charset="0"/>
                <a:ea typeface="ＭＳ Ｐゴシック" charset="0"/>
              </a:defRPr>
            </a:lvl9pPr>
          </a:lstStyle>
          <a:p>
            <a:r>
              <a:rPr lang="en-US" sz="1600" b="1" dirty="0" err="1" smtClean="0">
                <a:latin typeface="Comic Sans MS" charset="0"/>
              </a:rPr>
              <a:t>CoIs</a:t>
            </a:r>
            <a:r>
              <a:rPr lang="en-US" sz="1600" b="1" dirty="0" smtClean="0">
                <a:latin typeface="Comic Sans MS" charset="0"/>
              </a:rPr>
              <a:t>: </a:t>
            </a:r>
            <a:r>
              <a:rPr lang="en-US" altLang="en-US" sz="1200" dirty="0">
                <a:solidFill>
                  <a:srgbClr val="000000"/>
                </a:solidFill>
                <a:latin typeface="Comic Sans MS" pitchFamily="66" charset="0"/>
              </a:rPr>
              <a:t>Fred Best, John </a:t>
            </a:r>
            <a:r>
              <a:rPr lang="en-US" altLang="en-US" sz="1200" dirty="0" err="1">
                <a:solidFill>
                  <a:srgbClr val="000000"/>
                </a:solidFill>
                <a:latin typeface="Comic Sans MS" pitchFamily="66" charset="0"/>
              </a:rPr>
              <a:t>Perepezko</a:t>
            </a:r>
            <a:r>
              <a:rPr lang="en-US" altLang="en-US" sz="1200" dirty="0">
                <a:solidFill>
                  <a:srgbClr val="000000"/>
                </a:solidFill>
                <a:latin typeface="Comic Sans MS" pitchFamily="66" charset="0"/>
              </a:rPr>
              <a:t>, Univ. of Wisconsin;</a:t>
            </a:r>
          </a:p>
          <a:p>
            <a:r>
              <a:rPr lang="en-US" altLang="en-US" sz="1200" dirty="0">
                <a:solidFill>
                  <a:srgbClr val="000000"/>
                </a:solidFill>
                <a:latin typeface="Comic Sans MS" pitchFamily="66" charset="0"/>
              </a:rPr>
              <a:t>                                John  </a:t>
            </a:r>
            <a:r>
              <a:rPr lang="en-US" altLang="en-US" sz="1200" dirty="0" err="1">
                <a:solidFill>
                  <a:srgbClr val="000000"/>
                </a:solidFill>
                <a:latin typeface="Comic Sans MS" pitchFamily="66" charset="0"/>
              </a:rPr>
              <a:t>Dykema</a:t>
            </a:r>
            <a:r>
              <a:rPr lang="en-US" altLang="en-US" sz="1200" dirty="0">
                <a:solidFill>
                  <a:srgbClr val="000000"/>
                </a:solidFill>
                <a:latin typeface="Comic Sans MS" pitchFamily="66" charset="0"/>
              </a:rPr>
              <a:t>, Harvard Univ.</a:t>
            </a:r>
          </a:p>
          <a:p>
            <a:pPr eaLnBrk="0" hangingPunct="0">
              <a:defRPr/>
            </a:pPr>
            <a:endParaRPr lang="en-US" sz="1200" dirty="0" smtClean="0">
              <a:solidFill>
                <a:srgbClr val="000000"/>
              </a:solidFill>
              <a:latin typeface="Comic Sans MS" charset="0"/>
            </a:endParaRPr>
          </a:p>
        </p:txBody>
      </p:sp>
      <p:sp>
        <p:nvSpPr>
          <p:cNvPr id="2061"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endParaRPr lang="en-US" sz="1800" u="sng" smtClean="0">
              <a:latin typeface="Comic Sans MS" charset="0"/>
            </a:endParaRPr>
          </a:p>
        </p:txBody>
      </p:sp>
      <p:sp>
        <p:nvSpPr>
          <p:cNvPr id="2062"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800" b="1" u="sng" smtClean="0">
                <a:latin typeface="Comic Sans MS" charset="0"/>
              </a:rPr>
              <a:t>Benefits and Outcomes</a:t>
            </a:r>
          </a:p>
        </p:txBody>
      </p:sp>
      <p:sp>
        <p:nvSpPr>
          <p:cNvPr id="2063"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65"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200">
              <a:latin typeface="Times New Roman" charset="0"/>
              <a:ea typeface="ＭＳ Ｐゴシック" charset="0"/>
            </a:endParaRPr>
          </a:p>
        </p:txBody>
      </p:sp>
      <p:sp>
        <p:nvSpPr>
          <p:cNvPr id="2066"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eaLnBrk="0" hangingPunct="0">
              <a:defRPr/>
            </a:pPr>
            <a:r>
              <a:rPr lang="en-US" sz="1600" b="1" u="sng" smtClean="0">
                <a:latin typeface="Comic Sans MS" charset="0"/>
              </a:rPr>
              <a:t>Approach:</a:t>
            </a:r>
            <a:endParaRPr lang="en-US" sz="1800" u="sng" smtClean="0">
              <a:latin typeface="Comic Sans MS" charset="0"/>
            </a:endParaRPr>
          </a:p>
        </p:txBody>
      </p:sp>
      <p:sp>
        <p:nvSpPr>
          <p:cNvPr id="2069" name="Rectangle 88"/>
          <p:cNvSpPr>
            <a:spLocks noChangeArrowheads="1"/>
          </p:cNvSpPr>
          <p:nvPr/>
        </p:nvSpPr>
        <p:spPr bwMode="auto">
          <a:xfrm>
            <a:off x="4419600" y="3921125"/>
            <a:ext cx="449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119063" indent="-119063" eaLnBrk="0" hangingPunct="0">
              <a:buFontTx/>
              <a:buChar char="•"/>
              <a:defRPr/>
            </a:pPr>
            <a:r>
              <a:rPr lang="en-US" sz="1200" dirty="0">
                <a:latin typeface="Comic Sans MS" charset="0"/>
                <a:ea typeface="ＭＳ Ｐゴシック" charset="0"/>
              </a:rPr>
              <a:t>Supports  </a:t>
            </a:r>
            <a:r>
              <a:rPr lang="en-US" sz="1200" dirty="0" smtClean="0">
                <a:latin typeface="Comic Sans MS" charset="0"/>
                <a:ea typeface="ＭＳ Ｐゴシック" charset="0"/>
              </a:rPr>
              <a:t>Climate    </a:t>
            </a:r>
            <a:r>
              <a:rPr lang="en-US" sz="1200" dirty="0">
                <a:latin typeface="Comic Sans MS" charset="0"/>
                <a:ea typeface="ＭＳ Ｐゴシック" charset="0"/>
              </a:rPr>
              <a:t>Absolute    Radiance    &amp;    </a:t>
            </a:r>
            <a:r>
              <a:rPr lang="en-US" sz="1200" dirty="0" err="1" smtClean="0">
                <a:latin typeface="Comic Sans MS" charset="0"/>
                <a:ea typeface="ＭＳ Ｐゴシック" charset="0"/>
              </a:rPr>
              <a:t>Refrac</a:t>
            </a:r>
            <a:r>
              <a:rPr lang="en-US" sz="1200" dirty="0" smtClean="0">
                <a:latin typeface="Comic Sans MS" charset="0"/>
                <a:ea typeface="ＭＳ Ｐゴシック" charset="0"/>
              </a:rPr>
              <a:t>&lt;</a:t>
            </a:r>
            <a:r>
              <a:rPr lang="en-US" sz="1200" dirty="0" err="1" smtClean="0">
                <a:latin typeface="Comic Sans MS" charset="0"/>
                <a:ea typeface="ＭＳ Ｐゴシック" charset="0"/>
              </a:rPr>
              <a:t>vity</a:t>
            </a:r>
            <a:r>
              <a:rPr lang="en-US" sz="1200" dirty="0" smtClean="0">
                <a:latin typeface="Comic Sans MS" charset="0"/>
                <a:ea typeface="ＭＳ Ｐゴシック" charset="0"/>
              </a:rPr>
              <a:t>    Observatory (CLARREO) by providing  an </a:t>
            </a:r>
            <a:r>
              <a:rPr lang="en-US" sz="1200" dirty="0">
                <a:latin typeface="Comic Sans MS" charset="0"/>
                <a:ea typeface="ＭＳ Ｐゴシック" charset="0"/>
              </a:rPr>
              <a:t>in-orbit </a:t>
            </a:r>
            <a:r>
              <a:rPr lang="en-US" sz="1200" dirty="0" smtClean="0">
                <a:latin typeface="Comic Sans MS" charset="0"/>
                <a:ea typeface="ＭＳ Ｐゴシック" charset="0"/>
              </a:rPr>
              <a:t>SI traceable IR calibration </a:t>
            </a:r>
            <a:r>
              <a:rPr lang="en-US" sz="1200" dirty="0">
                <a:latin typeface="Comic Sans MS" charset="0"/>
                <a:ea typeface="ＭＳ Ｐゴシック" charset="0"/>
              </a:rPr>
              <a:t>reference </a:t>
            </a:r>
            <a:r>
              <a:rPr lang="en-US" sz="1200" dirty="0" smtClean="0">
                <a:latin typeface="Comic Sans MS" charset="0"/>
                <a:ea typeface="ＭＳ Ｐゴシック" charset="0"/>
              </a:rPr>
              <a:t>for climate monitoring</a:t>
            </a:r>
          </a:p>
          <a:p>
            <a:pPr marL="119063" indent="-119063" eaLnBrk="0" hangingPunct="0">
              <a:buFontTx/>
              <a:buChar char="•"/>
              <a:defRPr/>
            </a:pPr>
            <a:endParaRPr lang="en-US" sz="1200" dirty="0" smtClean="0">
              <a:latin typeface="Comic Sans MS" charset="0"/>
              <a:ea typeface="ＭＳ Ｐゴシック" charset="0"/>
            </a:endParaRPr>
          </a:p>
          <a:p>
            <a:pPr marL="119063" indent="-119063" eaLnBrk="0" hangingPunct="0">
              <a:buFontTx/>
              <a:buChar char="•"/>
              <a:defRPr/>
            </a:pPr>
            <a:r>
              <a:rPr lang="en-US" sz="1200" dirty="0" smtClean="0">
                <a:latin typeface="Comic Sans MS" charset="0"/>
                <a:ea typeface="ＭＳ Ｐゴシック" charset="0"/>
              </a:rPr>
              <a:t>Reductions in uncertainty </a:t>
            </a:r>
            <a:r>
              <a:rPr lang="en-US" sz="1200" dirty="0">
                <a:latin typeface="Comic Sans MS" charset="0"/>
                <a:ea typeface="ＭＳ Ｐゴシック" charset="0"/>
              </a:rPr>
              <a:t>would reduce the time (number of </a:t>
            </a:r>
            <a:r>
              <a:rPr lang="en-US" sz="1200" dirty="0" smtClean="0">
                <a:latin typeface="Comic Sans MS" charset="0"/>
                <a:ea typeface="ＭＳ Ｐゴシック" charset="0"/>
              </a:rPr>
              <a:t>decades</a:t>
            </a:r>
            <a:r>
              <a:rPr lang="en-US" sz="1200" dirty="0">
                <a:latin typeface="Comic Sans MS" charset="0"/>
                <a:ea typeface="ＭＳ Ｐゴシック" charset="0"/>
              </a:rPr>
              <a:t>) necessary to assess climate trends. </a:t>
            </a:r>
            <a:endParaRPr lang="en-US" sz="1400" dirty="0">
              <a:latin typeface="Comic Sans MS" charset="0"/>
              <a:ea typeface="ＭＳ Ｐゴシック" charset="0"/>
            </a:endParaRPr>
          </a:p>
        </p:txBody>
      </p:sp>
      <p:sp>
        <p:nvSpPr>
          <p:cNvPr id="2071" name="Text Box 94"/>
          <p:cNvSpPr txBox="1">
            <a:spLocks noChangeArrowheads="1"/>
          </p:cNvSpPr>
          <p:nvPr/>
        </p:nvSpPr>
        <p:spPr bwMode="auto">
          <a:xfrm>
            <a:off x="228600" y="6584950"/>
            <a:ext cx="66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spcBef>
                <a:spcPct val="50000"/>
              </a:spcBef>
              <a:defRPr/>
            </a:pPr>
            <a:r>
              <a:rPr lang="en-US" sz="1000" b="1" dirty="0" smtClean="0">
                <a:latin typeface="Comic Sans MS" charset="0"/>
              </a:rPr>
              <a:t>Mo/</a:t>
            </a:r>
            <a:r>
              <a:rPr lang="en-US" sz="1000" b="1" dirty="0" err="1" smtClean="0">
                <a:latin typeface="Comic Sans MS" charset="0"/>
              </a:rPr>
              <a:t>Yr</a:t>
            </a:r>
            <a:endParaRPr lang="en-US" sz="1000" b="1" dirty="0" smtClean="0">
              <a:latin typeface="Comic Sans MS" charset="0"/>
            </a:endParaRPr>
          </a:p>
        </p:txBody>
      </p:sp>
      <p:pic>
        <p:nvPicPr>
          <p:cNvPr id="29719"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3"/>
          <p:cNvSpPr txBox="1">
            <a:spLocks noChangeArrowheads="1"/>
          </p:cNvSpPr>
          <p:nvPr/>
        </p:nvSpPr>
        <p:spPr bwMode="auto">
          <a:xfrm>
            <a:off x="0" y="1052513"/>
            <a:ext cx="4267200" cy="259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eaLnBrk="0" hangingPunct="0">
              <a:tabLst>
                <a:tab pos="400050" algn="l"/>
                <a:tab pos="2514600" algn="ctr"/>
                <a:tab pos="3200400" algn="ctr"/>
              </a:tabLst>
              <a:defRPr sz="2400">
                <a:solidFill>
                  <a:schemeClr val="tx1"/>
                </a:solidFill>
                <a:latin typeface="Times New Roman" pitchFamily="18" charset="0"/>
                <a:ea typeface="ＭＳ Ｐゴシック" pitchFamily="34" charset="-128"/>
              </a:defRPr>
            </a:lvl1pPr>
            <a:lvl2pPr marL="571500" indent="-114300" eaLnBrk="0" hangingPunct="0">
              <a:tabLst>
                <a:tab pos="400050" algn="l"/>
                <a:tab pos="2514600" algn="ctr"/>
                <a:tab pos="3200400" algn="ctr"/>
              </a:tabLst>
              <a:defRPr sz="2400">
                <a:solidFill>
                  <a:schemeClr val="tx1"/>
                </a:solidFill>
                <a:latin typeface="Times New Roman" pitchFamily="18" charset="0"/>
                <a:ea typeface="ＭＳ Ｐゴシック" pitchFamily="34" charset="-128"/>
              </a:defRPr>
            </a:lvl2pPr>
            <a:lvl3pPr marL="1143000" indent="-228600" eaLnBrk="0" hangingPunct="0">
              <a:tabLst>
                <a:tab pos="400050" algn="l"/>
                <a:tab pos="2514600" algn="ctr"/>
                <a:tab pos="3200400" algn="ctr"/>
              </a:tabLst>
              <a:defRPr sz="2400">
                <a:solidFill>
                  <a:schemeClr val="tx1"/>
                </a:solidFill>
                <a:latin typeface="Times New Roman" pitchFamily="18" charset="0"/>
                <a:ea typeface="ＭＳ Ｐゴシック" pitchFamily="34" charset="-128"/>
              </a:defRPr>
            </a:lvl3pPr>
            <a:lvl4pPr marL="1600200" indent="-228600" eaLnBrk="0" hangingPunct="0">
              <a:tabLst>
                <a:tab pos="400050" algn="l"/>
                <a:tab pos="2514600" algn="ctr"/>
                <a:tab pos="3200400" algn="ctr"/>
              </a:tabLst>
              <a:defRPr sz="2400">
                <a:solidFill>
                  <a:schemeClr val="tx1"/>
                </a:solidFill>
                <a:latin typeface="Times New Roman" pitchFamily="18" charset="0"/>
                <a:ea typeface="ＭＳ Ｐゴシック" pitchFamily="34" charset="-128"/>
              </a:defRPr>
            </a:lvl4pPr>
            <a:lvl5pPr marL="2057400" indent="-228600" eaLnBrk="0" hangingPunct="0">
              <a:tabLst>
                <a:tab pos="400050" algn="l"/>
                <a:tab pos="2514600" algn="ctr"/>
                <a:tab pos="3200400" algn="ctr"/>
              </a:tabLst>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tabLst>
                <a:tab pos="400050" algn="l"/>
                <a:tab pos="2514600" algn="ctr"/>
                <a:tab pos="3200400" algn="ctr"/>
              </a:tabLs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tabLst>
                <a:tab pos="400050" algn="l"/>
                <a:tab pos="2514600" algn="ctr"/>
                <a:tab pos="3200400" algn="ctr"/>
              </a:tabLs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tabLst>
                <a:tab pos="400050" algn="l"/>
                <a:tab pos="2514600" algn="ctr"/>
                <a:tab pos="3200400" algn="ctr"/>
              </a:tabLs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tabLst>
                <a:tab pos="400050" algn="l"/>
                <a:tab pos="2514600" algn="ctr"/>
                <a:tab pos="3200400" algn="ctr"/>
              </a:tabLst>
              <a:defRPr sz="2400">
                <a:solidFill>
                  <a:schemeClr val="tx1"/>
                </a:solidFill>
                <a:latin typeface="Times New Roman" pitchFamily="18" charset="0"/>
                <a:ea typeface="ＭＳ Ｐゴシック" pitchFamily="34" charset="-128"/>
              </a:defRPr>
            </a:lvl9pPr>
          </a:lstStyle>
          <a:p>
            <a:pPr>
              <a:lnSpc>
                <a:spcPct val="80000"/>
              </a:lnSpc>
              <a:spcBef>
                <a:spcPct val="25000"/>
              </a:spcBef>
            </a:pPr>
            <a:r>
              <a:rPr lang="en-US" altLang="en-US" sz="1400" b="1" u="sng" dirty="0">
                <a:latin typeface="Comic Sans MS" pitchFamily="66" charset="0"/>
              </a:rPr>
              <a:t>Objective</a:t>
            </a:r>
            <a:r>
              <a:rPr lang="en-US" altLang="en-US" sz="1400" b="1" dirty="0">
                <a:latin typeface="Comic Sans MS" pitchFamily="66" charset="0"/>
              </a:rPr>
              <a:t> </a:t>
            </a:r>
            <a:r>
              <a:rPr lang="en-US" altLang="en-US" sz="1400" dirty="0">
                <a:latin typeface="Comic Sans MS" pitchFamily="66" charset="0"/>
                <a:cs typeface="Times New Roman" pitchFamily="18" charset="0"/>
              </a:rPr>
              <a:t> </a:t>
            </a:r>
          </a:p>
          <a:p>
            <a:pPr>
              <a:lnSpc>
                <a:spcPct val="80000"/>
              </a:lnSpc>
              <a:spcBef>
                <a:spcPct val="25000"/>
              </a:spcBef>
              <a:buFont typeface="Arial" pitchFamily="34" charset="0"/>
              <a:buChar char="•"/>
            </a:pPr>
            <a:r>
              <a:rPr lang="en-US" altLang="en-US" sz="1200" dirty="0">
                <a:latin typeface="Comic Sans MS" pitchFamily="66" charset="0"/>
              </a:rPr>
              <a:t>Advance key technologies necessary to measure IR spectrally resolved radiances with ultra-high accuracy brightness temperature (&lt;0.1 K, 3 sigma at scene temperature) for crucial climate benchmark missions. </a:t>
            </a:r>
          </a:p>
          <a:p>
            <a:pPr lvl="1">
              <a:lnSpc>
                <a:spcPct val="80000"/>
              </a:lnSpc>
              <a:spcBef>
                <a:spcPct val="25000"/>
              </a:spcBef>
              <a:buFont typeface="Arial" pitchFamily="34" charset="0"/>
              <a:buChar char="•"/>
            </a:pPr>
            <a:r>
              <a:rPr lang="en-US" altLang="en-US" sz="1200" dirty="0">
                <a:latin typeface="Comic Sans MS" pitchFamily="66" charset="0"/>
              </a:rPr>
              <a:t> Perform vacuum testing of the ARI system, developed under a previous ESTO investment, to advance the TRL from 5 to 6</a:t>
            </a:r>
          </a:p>
          <a:p>
            <a:pPr lvl="1">
              <a:lnSpc>
                <a:spcPct val="80000"/>
              </a:lnSpc>
              <a:spcBef>
                <a:spcPct val="25000"/>
              </a:spcBef>
              <a:buFont typeface="Arial" pitchFamily="34" charset="0"/>
              <a:buChar char="•"/>
            </a:pPr>
            <a:r>
              <a:rPr lang="en-US" altLang="en-US" sz="1200" dirty="0">
                <a:latin typeface="Comic Sans MS" pitchFamily="66" charset="0"/>
              </a:rPr>
              <a:t>Demonstrate and characterize system performance under simulated space environment vacuum and thermal transient conditions. </a:t>
            </a:r>
          </a:p>
          <a:p>
            <a:pPr>
              <a:lnSpc>
                <a:spcPct val="80000"/>
              </a:lnSpc>
              <a:spcBef>
                <a:spcPct val="25000"/>
              </a:spcBef>
              <a:buFont typeface="Arial" pitchFamily="34" charset="0"/>
              <a:buChar char="•"/>
            </a:pPr>
            <a:r>
              <a:rPr lang="en-US" altLang="en-US" sz="1200" dirty="0">
                <a:latin typeface="Comic Sans MS" pitchFamily="66" charset="0"/>
              </a:rPr>
              <a:t>The ARI provides spectral coverage from 200-2600 cm-1 (3.9-50µm) using 2 output ports.</a:t>
            </a:r>
          </a:p>
          <a:p>
            <a:pPr>
              <a:lnSpc>
                <a:spcPct val="80000"/>
              </a:lnSpc>
              <a:spcBef>
                <a:spcPct val="25000"/>
              </a:spcBef>
              <a:buFont typeface="Arial" pitchFamily="34" charset="0"/>
              <a:buChar char="•"/>
            </a:pPr>
            <a:endParaRPr lang="en-US" altLang="en-US" sz="1200" dirty="0">
              <a:latin typeface="Comic Sans MS" pitchFamily="66" charset="0"/>
            </a:endParaRPr>
          </a:p>
          <a:p>
            <a:pPr>
              <a:lnSpc>
                <a:spcPct val="80000"/>
              </a:lnSpc>
              <a:spcBef>
                <a:spcPct val="25000"/>
              </a:spcBef>
            </a:pPr>
            <a:endParaRPr lang="en-US" altLang="en-US" sz="1200" dirty="0">
              <a:latin typeface="Comic Sans MS" pitchFamily="66" charset="0"/>
            </a:endParaRPr>
          </a:p>
        </p:txBody>
      </p:sp>
      <p:sp>
        <p:nvSpPr>
          <p:cNvPr id="29" name="Text Box 120"/>
          <p:cNvSpPr txBox="1">
            <a:spLocks noChangeArrowheads="1"/>
          </p:cNvSpPr>
          <p:nvPr/>
        </p:nvSpPr>
        <p:spPr bwMode="auto">
          <a:xfrm>
            <a:off x="1981200" y="609600"/>
            <a:ext cx="502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1400" b="1" dirty="0">
                <a:latin typeface="Comic Sans MS" charset="0"/>
                <a:ea typeface="ＭＳ Ｐゴシック" charset="0"/>
              </a:rPr>
              <a:t>PI: Hank Revercomb, </a:t>
            </a:r>
            <a:r>
              <a:rPr lang="en-US" sz="1400" b="1" dirty="0" smtClean="0">
                <a:latin typeface="Comic Sans MS" charset="0"/>
                <a:ea typeface="ＭＳ Ｐゴシック" charset="0"/>
              </a:rPr>
              <a:t>(UW-Madison, SSEC)</a:t>
            </a:r>
            <a:endParaRPr lang="en-US" sz="1400" dirty="0">
              <a:latin typeface="Comic Sans MS" charset="0"/>
              <a:ea typeface="ＭＳ Ｐゴシック" charset="0"/>
            </a:endParaRPr>
          </a:p>
        </p:txBody>
      </p:sp>
      <p:sp>
        <p:nvSpPr>
          <p:cNvPr id="30" name="Text Box 125"/>
          <p:cNvSpPr txBox="1">
            <a:spLocks noChangeArrowheads="1"/>
          </p:cNvSpPr>
          <p:nvPr/>
        </p:nvSpPr>
        <p:spPr bwMode="auto">
          <a:xfrm>
            <a:off x="0" y="3907473"/>
            <a:ext cx="4343400" cy="219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4300" indent="-114300" defTabSz="339725" eaLnBrk="0" hangingPunct="0">
              <a:defRPr sz="2400">
                <a:solidFill>
                  <a:schemeClr val="tx1"/>
                </a:solidFill>
                <a:latin typeface="Times New Roman" pitchFamily="18" charset="0"/>
                <a:ea typeface="ＭＳ Ｐゴシック" pitchFamily="34" charset="-128"/>
              </a:defRPr>
            </a:lvl1pPr>
            <a:lvl2pPr marL="742950" indent="-285750" defTabSz="339725" eaLnBrk="0" hangingPunct="0">
              <a:defRPr sz="2400">
                <a:solidFill>
                  <a:schemeClr val="tx1"/>
                </a:solidFill>
                <a:latin typeface="Times New Roman" pitchFamily="18" charset="0"/>
                <a:ea typeface="ＭＳ Ｐゴシック" pitchFamily="34" charset="-128"/>
              </a:defRPr>
            </a:lvl2pPr>
            <a:lvl3pPr marL="1143000" indent="-228600" defTabSz="339725" eaLnBrk="0" hangingPunct="0">
              <a:defRPr sz="2400">
                <a:solidFill>
                  <a:schemeClr val="tx1"/>
                </a:solidFill>
                <a:latin typeface="Times New Roman" pitchFamily="18" charset="0"/>
                <a:ea typeface="ＭＳ Ｐゴシック" pitchFamily="34" charset="-128"/>
              </a:defRPr>
            </a:lvl3pPr>
            <a:lvl4pPr marL="1600200" indent="-228600" defTabSz="339725" eaLnBrk="0" hangingPunct="0">
              <a:defRPr sz="2400">
                <a:solidFill>
                  <a:schemeClr val="tx1"/>
                </a:solidFill>
                <a:latin typeface="Times New Roman" pitchFamily="18" charset="0"/>
                <a:ea typeface="ＭＳ Ｐゴシック" pitchFamily="34" charset="-128"/>
              </a:defRPr>
            </a:lvl4pPr>
            <a:lvl5pPr marL="2057400" indent="-228600" defTabSz="339725" eaLnBrk="0" hangingPunct="0">
              <a:defRPr sz="2400">
                <a:solidFill>
                  <a:schemeClr val="tx1"/>
                </a:solidFill>
                <a:latin typeface="Times New Roman" pitchFamily="18" charset="0"/>
                <a:ea typeface="ＭＳ Ｐゴシック" pitchFamily="34" charset="-128"/>
              </a:defRPr>
            </a:lvl5pPr>
            <a:lvl6pPr marL="25146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339725"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90000"/>
              </a:lnSpc>
              <a:spcBef>
                <a:spcPct val="25000"/>
              </a:spcBef>
              <a:buFont typeface="Arial" pitchFamily="34" charset="0"/>
              <a:buChar char="•"/>
            </a:pPr>
            <a:r>
              <a:rPr lang="en-US" altLang="en-US" sz="1200" dirty="0">
                <a:latin typeface="Comic Sans MS" pitchFamily="66" charset="0"/>
              </a:rPr>
              <a:t>Ruggedize and configure the entire optical and validation system for testing in the thermal/vacuum chamber.</a:t>
            </a:r>
          </a:p>
          <a:p>
            <a:pPr>
              <a:lnSpc>
                <a:spcPct val="90000"/>
              </a:lnSpc>
              <a:spcBef>
                <a:spcPct val="25000"/>
              </a:spcBef>
              <a:buFont typeface="Arial" pitchFamily="34" charset="0"/>
              <a:buChar char="•"/>
            </a:pPr>
            <a:r>
              <a:rPr lang="en-US" altLang="en-US" sz="1200" dirty="0">
                <a:latin typeface="Comic Sans MS" pitchFamily="66" charset="0"/>
              </a:rPr>
              <a:t>Conduct end-to-end verification tests with the ARI under a vacuum environment using the integrated On-Orbit Verification and Test System (OVTS).</a:t>
            </a:r>
          </a:p>
          <a:p>
            <a:pPr>
              <a:lnSpc>
                <a:spcPct val="90000"/>
              </a:lnSpc>
              <a:spcBef>
                <a:spcPct val="25000"/>
              </a:spcBef>
              <a:buFont typeface="Arial" pitchFamily="34" charset="0"/>
              <a:buChar char="•"/>
            </a:pPr>
            <a:r>
              <a:rPr lang="en-US" altLang="en-US" sz="1200" dirty="0">
                <a:latin typeface="Comic Sans MS" pitchFamily="66" charset="0"/>
              </a:rPr>
              <a:t>Demonstrate operation and characterization of the On-Orbit Absolute Radiance Standard (OARS). </a:t>
            </a:r>
            <a:endParaRPr lang="en-US" altLang="en-US" sz="1200" dirty="0" smtClean="0">
              <a:latin typeface="Comic Sans MS" pitchFamily="66" charset="0"/>
            </a:endParaRPr>
          </a:p>
          <a:p>
            <a:pPr>
              <a:lnSpc>
                <a:spcPct val="90000"/>
              </a:lnSpc>
              <a:spcBef>
                <a:spcPct val="25000"/>
              </a:spcBef>
              <a:buFont typeface="Arial" pitchFamily="34" charset="0"/>
              <a:buChar char="•"/>
            </a:pPr>
            <a:r>
              <a:rPr lang="en-US" altLang="en-US" sz="1200" dirty="0" smtClean="0">
                <a:latin typeface="Comic Sans MS" pitchFamily="66" charset="0"/>
              </a:rPr>
              <a:t>Analyze </a:t>
            </a:r>
            <a:r>
              <a:rPr lang="en-US" altLang="en-US" sz="1200" dirty="0">
                <a:latin typeface="Comic Sans MS" pitchFamily="66" charset="0"/>
              </a:rPr>
              <a:t>and document the performance data and verify adequate system performance for future radiance missions. </a:t>
            </a:r>
          </a:p>
          <a:p>
            <a:pPr>
              <a:lnSpc>
                <a:spcPct val="90000"/>
              </a:lnSpc>
              <a:spcBef>
                <a:spcPct val="25000"/>
              </a:spcBef>
            </a:pPr>
            <a:endParaRPr lang="en-US" altLang="en-US" sz="1200" dirty="0">
              <a:latin typeface="Comic Sans MS" pitchFamily="66" charset="0"/>
            </a:endParaRPr>
          </a:p>
          <a:p>
            <a:pPr>
              <a:lnSpc>
                <a:spcPct val="90000"/>
              </a:lnSpc>
              <a:spcBef>
                <a:spcPct val="25000"/>
              </a:spcBef>
            </a:pPr>
            <a:endParaRPr lang="en-US" altLang="en-US" sz="500" dirty="0">
              <a:latin typeface="Comic Sans MS" pitchFamily="66" charset="0"/>
            </a:endParaRPr>
          </a:p>
        </p:txBody>
      </p:sp>
      <p:sp>
        <p:nvSpPr>
          <p:cNvPr id="31" name="Text Box 127"/>
          <p:cNvSpPr txBox="1">
            <a:spLocks noChangeArrowheads="1"/>
          </p:cNvSpPr>
          <p:nvPr/>
        </p:nvSpPr>
        <p:spPr bwMode="auto">
          <a:xfrm>
            <a:off x="5514975" y="6186805"/>
            <a:ext cx="1066800" cy="304800"/>
          </a:xfrm>
          <a:prstGeom prst="rect">
            <a:avLst/>
          </a:prstGeom>
          <a:noFill/>
          <a:ln>
            <a:noFill/>
          </a:ln>
          <a:effectLst/>
          <a:extLst>
            <a:ext uri="{909E8E84-426E-40DD-AFC4-6F175D3DCCD1}">
              <a14:hiddenFill xmlns:a14="http://schemas.microsoft.com/office/drawing/2010/main">
                <a:solidFill>
                  <a:srgbClr val="B5B5B5"/>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400" b="1" dirty="0">
                <a:solidFill>
                  <a:schemeClr val="tx2"/>
                </a:solidFill>
                <a:latin typeface="Comic Sans MS" charset="0"/>
                <a:ea typeface="ＭＳ Ｐゴシック" charset="0"/>
              </a:rPr>
              <a:t>TRL</a:t>
            </a:r>
            <a:r>
              <a:rPr lang="en-US" sz="1400" b="1" baseline="-25000" dirty="0">
                <a:solidFill>
                  <a:schemeClr val="tx2"/>
                </a:solidFill>
                <a:latin typeface="Comic Sans MS" charset="0"/>
                <a:ea typeface="ＭＳ Ｐゴシック" charset="0"/>
              </a:rPr>
              <a:t>in </a:t>
            </a:r>
            <a:r>
              <a:rPr lang="en-US" sz="1400" b="1" dirty="0">
                <a:solidFill>
                  <a:schemeClr val="tx2"/>
                </a:solidFill>
                <a:latin typeface="Comic Sans MS" charset="0"/>
                <a:ea typeface="ＭＳ Ｐゴシック" charset="0"/>
              </a:rPr>
              <a:t>= 5</a:t>
            </a:r>
          </a:p>
        </p:txBody>
      </p:sp>
      <p:sp>
        <p:nvSpPr>
          <p:cNvPr id="32" name="Text Box 127"/>
          <p:cNvSpPr txBox="1">
            <a:spLocks noChangeArrowheads="1"/>
          </p:cNvSpPr>
          <p:nvPr/>
        </p:nvSpPr>
        <p:spPr bwMode="auto">
          <a:xfrm>
            <a:off x="6667500" y="6180455"/>
            <a:ext cx="1066800" cy="304800"/>
          </a:xfrm>
          <a:prstGeom prst="rect">
            <a:avLst/>
          </a:prstGeom>
          <a:noFill/>
          <a:ln>
            <a:noFill/>
          </a:ln>
          <a:effectLst/>
          <a:extLst>
            <a:ext uri="{909E8E84-426E-40DD-AFC4-6F175D3DCCD1}">
              <a14:hiddenFill xmlns:a14="http://schemas.microsoft.com/office/drawing/2010/main">
                <a:solidFill>
                  <a:srgbClr val="B5B5B5"/>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400" b="1" dirty="0">
                <a:solidFill>
                  <a:schemeClr val="tx2"/>
                </a:solidFill>
                <a:latin typeface="Comic Sans MS" charset="0"/>
                <a:ea typeface="ＭＳ Ｐゴシック" charset="0"/>
              </a:rPr>
              <a:t>TRL</a:t>
            </a:r>
            <a:r>
              <a:rPr lang="en-US" sz="1400" b="1" baseline="-25000" dirty="0">
                <a:solidFill>
                  <a:schemeClr val="tx2"/>
                </a:solidFill>
                <a:latin typeface="Comic Sans MS" charset="0"/>
                <a:ea typeface="ＭＳ Ｐゴシック" charset="0"/>
              </a:rPr>
              <a:t>out </a:t>
            </a:r>
            <a:r>
              <a:rPr lang="en-US" sz="1400" b="1" dirty="0">
                <a:solidFill>
                  <a:schemeClr val="tx2"/>
                </a:solidFill>
                <a:latin typeface="Comic Sans MS" charset="0"/>
                <a:ea typeface="ＭＳ Ｐゴシック" charset="0"/>
              </a:rPr>
              <a:t>= 6</a:t>
            </a:r>
          </a:p>
        </p:txBody>
      </p:sp>
      <p:sp>
        <p:nvSpPr>
          <p:cNvPr id="33" name="Text Box 114"/>
          <p:cNvSpPr txBox="1">
            <a:spLocks noChangeArrowheads="1"/>
          </p:cNvSpPr>
          <p:nvPr/>
        </p:nvSpPr>
        <p:spPr bwMode="auto">
          <a:xfrm>
            <a:off x="4464050" y="3040380"/>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1000">
                <a:latin typeface="Comic Sans MS" pitchFamily="66" charset="0"/>
              </a:rPr>
              <a:t>Absolute Radiance Interferometer (ARI) and On-Orbit Verification and Test System (OVTS) Prototype integrated into Vacuum Chamber</a:t>
            </a:r>
          </a:p>
        </p:txBody>
      </p:sp>
      <p:pic>
        <p:nvPicPr>
          <p:cNvPr id="34" name="Picture 1" descr="ARI Back End in Chamb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8963" y="982980"/>
            <a:ext cx="2495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0" descr="ARI Front End in Chamb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6900" y="982980"/>
            <a:ext cx="213201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56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sec.wisc.edu/wordpress/wp-content/uploads/2018/02/SSEC_LOGO_L_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201" y="11516"/>
            <a:ext cx="1540798" cy="118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ans\users$\bpierce\Data\Documents\SSEC\Director\Neil_Jacob_visit\Quad_Charts\logo-color-center\color-center-UWlogo-pr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026" y="11516"/>
            <a:ext cx="1761974" cy="116169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CIM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IM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MS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05"/>
            <a:ext cx="1805292" cy="1289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2995308"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Instrument Design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7492" y="2056078"/>
            <a:ext cx="2811373" cy="1767963"/>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Times New Roman" panose="02020603050405020304" pitchFamily="18" charset="0"/>
                <a:cs typeface="Times New Roman" panose="02020603050405020304" pitchFamily="18" charset="0"/>
              </a:rPr>
              <a:t>Radiance Calibration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5858" y="2064218"/>
            <a:ext cx="2951942"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Algorithm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 y="4724400"/>
            <a:ext cx="2995308" cy="17419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Development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17492" y="4733658"/>
            <a:ext cx="2811373" cy="1732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Data Assimilation</a:t>
            </a:r>
          </a:p>
          <a:p>
            <a:pPr algn="ctr"/>
            <a:r>
              <a:rPr lang="en-US" b="1" i="1" dirty="0" smtClean="0">
                <a:solidFill>
                  <a:schemeClr val="tx1"/>
                </a:solidFill>
                <a:latin typeface="Times New Roman" panose="02020603050405020304" pitchFamily="18" charset="0"/>
                <a:cs typeface="Times New Roman" panose="02020603050405020304" pitchFamily="18" charset="0"/>
              </a:rPr>
              <a:t>(Impact Assessment)</a:t>
            </a:r>
            <a:endParaRPr lang="en-US" b="1" i="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857" y="4724400"/>
            <a:ext cx="2973625"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Model Verification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Left-Right Arrow 7"/>
          <p:cNvSpPr/>
          <p:nvPr/>
        </p:nvSpPr>
        <p:spPr>
          <a:xfrm>
            <a:off x="2743200"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5613162" y="2209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273536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664438" y="4876800"/>
            <a:ext cx="8382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Down Arrow 13"/>
          <p:cNvSpPr/>
          <p:nvPr/>
        </p:nvSpPr>
        <p:spPr>
          <a:xfrm>
            <a:off x="4321792" y="33528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7239000" y="3429000"/>
            <a:ext cx="484632" cy="175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1219200"/>
            <a:ext cx="8839199" cy="1384995"/>
          </a:xfrm>
          <a:prstGeom prst="rect">
            <a:avLst/>
          </a:prstGeom>
        </p:spPr>
        <p:txBody>
          <a:bodyPr wrap="square">
            <a:spAutoFit/>
          </a:bodyPr>
          <a:lstStyle/>
          <a:p>
            <a:pPr algn="ctr"/>
            <a:r>
              <a:rPr lang="en-US" sz="2800" b="1" dirty="0" smtClean="0">
                <a:latin typeface="Comic Sans MS" panose="030F0702030302020204" pitchFamily="66" charset="0"/>
                <a:cs typeface="Times New Roman" panose="02020603050405020304" pitchFamily="18" charset="0"/>
              </a:rPr>
              <a:t>End-to-end satellite, modeling and data assimilation capabilities at SSEC</a:t>
            </a:r>
            <a:endParaRPr lang="en-US" sz="2800" b="1" dirty="0">
              <a:latin typeface="Comic Sans MS" panose="030F0702030302020204" pitchFamily="66"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95040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651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defRPr/>
            </a:pPr>
            <a:endParaRPr lang="en-US" altLang="en-US" sz="1800" smtClean="0">
              <a:latin typeface="Times" pitchFamily="-16" charset="0"/>
            </a:endParaRPr>
          </a:p>
        </p:txBody>
      </p:sp>
      <p:sp>
        <p:nvSpPr>
          <p:cNvPr id="2051" name="Line 3"/>
          <p:cNvSpPr>
            <a:spLocks noChangeShapeType="1"/>
          </p:cNvSpPr>
          <p:nvPr/>
        </p:nvSpPr>
        <p:spPr bwMode="auto">
          <a:xfrm>
            <a:off x="4343400" y="1143000"/>
            <a:ext cx="0" cy="51958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2" name="Line 7"/>
          <p:cNvSpPr>
            <a:spLocks noChangeShapeType="1"/>
          </p:cNvSpPr>
          <p:nvPr/>
        </p:nvSpPr>
        <p:spPr bwMode="auto">
          <a:xfrm>
            <a:off x="304800" y="6605588"/>
            <a:ext cx="73152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3" name="Line 8"/>
          <p:cNvSpPr>
            <a:spLocks noChangeShapeType="1"/>
          </p:cNvSpPr>
          <p:nvPr/>
        </p:nvSpPr>
        <p:spPr bwMode="auto">
          <a:xfrm>
            <a:off x="304800" y="6553200"/>
            <a:ext cx="73914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4" name="Text Box 68"/>
          <p:cNvSpPr txBox="1">
            <a:spLocks noChangeArrowheads="1"/>
          </p:cNvSpPr>
          <p:nvPr/>
        </p:nvSpPr>
        <p:spPr bwMode="auto">
          <a:xfrm>
            <a:off x="365125" y="4225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defRPr/>
            </a:pPr>
            <a:endParaRPr lang="en-US" altLang="en-US" sz="1800" smtClean="0">
              <a:latin typeface="Times" pitchFamily="-16" charset="0"/>
            </a:endParaRPr>
          </a:p>
        </p:txBody>
      </p:sp>
      <p:sp>
        <p:nvSpPr>
          <p:cNvPr id="2055" name="Line 70"/>
          <p:cNvSpPr>
            <a:spLocks noChangeShapeType="1"/>
          </p:cNvSpPr>
          <p:nvPr/>
        </p:nvSpPr>
        <p:spPr bwMode="auto">
          <a:xfrm>
            <a:off x="381000" y="835025"/>
            <a:ext cx="8301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6" name="Line 71"/>
          <p:cNvSpPr>
            <a:spLocks noChangeShapeType="1"/>
          </p:cNvSpPr>
          <p:nvPr/>
        </p:nvSpPr>
        <p:spPr bwMode="auto">
          <a:xfrm>
            <a:off x="533400" y="887413"/>
            <a:ext cx="8301038" cy="0"/>
          </a:xfrm>
          <a:prstGeom prst="line">
            <a:avLst/>
          </a:prstGeom>
          <a:noFill/>
          <a:ln w="28575">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57" name="Rectangle 75"/>
          <p:cNvSpPr>
            <a:spLocks noGrp="1" noChangeArrowheads="1"/>
          </p:cNvSpPr>
          <p:nvPr>
            <p:ph type="title"/>
          </p:nvPr>
        </p:nvSpPr>
        <p:spPr>
          <a:xfrm>
            <a:off x="1143000" y="111125"/>
            <a:ext cx="6705600" cy="381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altLang="en-US" sz="1800" b="1" smtClean="0">
                <a:latin typeface="Comic Sans MS" pitchFamily="-16" charset="0"/>
              </a:rPr>
              <a:t>High Spectral Resolution Infrared Radiance Observations</a:t>
            </a:r>
            <a:endParaRPr lang="en-US" altLang="en-US" sz="4000" b="1" smtClean="0">
              <a:latin typeface="Comic Sans MS" pitchFamily="-16" charset="0"/>
            </a:endParaRPr>
          </a:p>
        </p:txBody>
      </p:sp>
      <p:sp>
        <p:nvSpPr>
          <p:cNvPr id="2058" name="Text Box 76"/>
          <p:cNvSpPr txBox="1">
            <a:spLocks noChangeArrowheads="1"/>
          </p:cNvSpPr>
          <p:nvPr/>
        </p:nvSpPr>
        <p:spPr bwMode="auto">
          <a:xfrm>
            <a:off x="228600" y="4187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defRPr/>
            </a:pPr>
            <a:endParaRPr lang="en-US" altLang="en-US" sz="1800" smtClean="0">
              <a:latin typeface="Comic Sans MS" pitchFamily="-16" charset="0"/>
            </a:endParaRPr>
          </a:p>
        </p:txBody>
      </p:sp>
      <p:sp>
        <p:nvSpPr>
          <p:cNvPr id="2059" name="Text Box 77"/>
          <p:cNvSpPr txBox="1">
            <a:spLocks noChangeArrowheads="1"/>
          </p:cNvSpPr>
          <p:nvPr/>
        </p:nvSpPr>
        <p:spPr bwMode="auto">
          <a:xfrm>
            <a:off x="2209800" y="403225"/>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lgn="ctr">
              <a:spcBef>
                <a:spcPct val="50000"/>
              </a:spcBef>
              <a:buFontTx/>
              <a:buNone/>
              <a:defRPr/>
            </a:pPr>
            <a:r>
              <a:rPr lang="en-US" altLang="en-US" sz="1400" b="1" dirty="0" smtClean="0">
                <a:latin typeface="Comic Sans MS" pitchFamily="-16" charset="0"/>
              </a:rPr>
              <a:t>PI: David Tobin (UW-Madison, SSEC)</a:t>
            </a:r>
            <a:endParaRPr lang="en-US" altLang="en-US" sz="1400" dirty="0" smtClean="0">
              <a:latin typeface="Comic Sans MS" pitchFamily="-16" charset="0"/>
            </a:endParaRPr>
          </a:p>
        </p:txBody>
      </p:sp>
      <p:sp>
        <p:nvSpPr>
          <p:cNvPr id="2060" name="Text Box 78"/>
          <p:cNvSpPr txBox="1">
            <a:spLocks noChangeArrowheads="1"/>
          </p:cNvSpPr>
          <p:nvPr/>
        </p:nvSpPr>
        <p:spPr bwMode="auto">
          <a:xfrm>
            <a:off x="152400" y="5994400"/>
            <a:ext cx="4191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defTabSz="339725" eaLnBrk="0" hangingPunct="0">
              <a:spcBef>
                <a:spcPct val="20000"/>
              </a:spcBef>
              <a:buChar char="•"/>
              <a:defRPr sz="3200">
                <a:solidFill>
                  <a:schemeClr val="tx1"/>
                </a:solidFill>
                <a:latin typeface="Times New Roman" charset="0"/>
              </a:defRPr>
            </a:lvl1pPr>
            <a:lvl2pPr marL="339725" indent="169863" defTabSz="339725" eaLnBrk="0" hangingPunct="0">
              <a:spcBef>
                <a:spcPct val="20000"/>
              </a:spcBef>
              <a:buChar char="–"/>
              <a:defRPr sz="2800">
                <a:solidFill>
                  <a:schemeClr val="tx1"/>
                </a:solidFill>
                <a:latin typeface="Times New Roman" charset="0"/>
              </a:defRPr>
            </a:lvl2pPr>
            <a:lvl3pPr marL="1143000" indent="-228600" defTabSz="339725" eaLnBrk="0" hangingPunct="0">
              <a:spcBef>
                <a:spcPct val="20000"/>
              </a:spcBef>
              <a:buChar char="•"/>
              <a:defRPr sz="2400">
                <a:solidFill>
                  <a:schemeClr val="tx1"/>
                </a:solidFill>
                <a:latin typeface="Times New Roman" charset="0"/>
              </a:defRPr>
            </a:lvl3pPr>
            <a:lvl4pPr marL="1600200" indent="-228600" defTabSz="339725" eaLnBrk="0" hangingPunct="0">
              <a:spcBef>
                <a:spcPct val="20000"/>
              </a:spcBef>
              <a:buChar char="–"/>
              <a:defRPr sz="2000">
                <a:solidFill>
                  <a:schemeClr val="tx1"/>
                </a:solidFill>
                <a:latin typeface="Times New Roman" charset="0"/>
              </a:defRPr>
            </a:lvl4pPr>
            <a:lvl5pPr marL="2057400" indent="-228600" defTabSz="339725" eaLnBrk="0" hangingPunct="0">
              <a:spcBef>
                <a:spcPct val="20000"/>
              </a:spcBef>
              <a:buChar char="»"/>
              <a:defRPr sz="2000">
                <a:solidFill>
                  <a:schemeClr val="tx1"/>
                </a:solidFill>
                <a:latin typeface="Times New Roman" charset="0"/>
              </a:defRPr>
            </a:lvl5pPr>
            <a:lvl6pPr marL="2514600" indent="-228600" defTabSz="339725" eaLnBrk="0" fontAlgn="base" hangingPunct="0">
              <a:spcBef>
                <a:spcPct val="20000"/>
              </a:spcBef>
              <a:spcAft>
                <a:spcPct val="0"/>
              </a:spcAft>
              <a:buChar char="»"/>
              <a:defRPr sz="2000">
                <a:solidFill>
                  <a:schemeClr val="tx1"/>
                </a:solidFill>
                <a:latin typeface="Times New Roman" charset="0"/>
              </a:defRPr>
            </a:lvl6pPr>
            <a:lvl7pPr marL="2971800" indent="-228600" defTabSz="339725" eaLnBrk="0" fontAlgn="base" hangingPunct="0">
              <a:spcBef>
                <a:spcPct val="20000"/>
              </a:spcBef>
              <a:spcAft>
                <a:spcPct val="0"/>
              </a:spcAft>
              <a:buChar char="»"/>
              <a:defRPr sz="2000">
                <a:solidFill>
                  <a:schemeClr val="tx1"/>
                </a:solidFill>
                <a:latin typeface="Times New Roman" charset="0"/>
              </a:defRPr>
            </a:lvl7pPr>
            <a:lvl8pPr marL="3429000" indent="-228600" defTabSz="339725" eaLnBrk="0" fontAlgn="base" hangingPunct="0">
              <a:spcBef>
                <a:spcPct val="20000"/>
              </a:spcBef>
              <a:spcAft>
                <a:spcPct val="0"/>
              </a:spcAft>
              <a:buChar char="»"/>
              <a:defRPr sz="2000">
                <a:solidFill>
                  <a:schemeClr val="tx1"/>
                </a:solidFill>
                <a:latin typeface="Times New Roman" charset="0"/>
              </a:defRPr>
            </a:lvl8pPr>
            <a:lvl9pPr marL="3886200" indent="-228600" defTabSz="339725"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r>
              <a:rPr lang="en-US" altLang="en-US" sz="1600" b="1" dirty="0" err="1" smtClean="0">
                <a:latin typeface="Comic Sans MS" charset="0"/>
              </a:rPr>
              <a:t>CoIs</a:t>
            </a:r>
            <a:r>
              <a:rPr lang="en-US" altLang="en-US" sz="1600" b="1" dirty="0" smtClean="0">
                <a:latin typeface="Comic Sans MS" charset="0"/>
              </a:rPr>
              <a:t>: </a:t>
            </a:r>
            <a:r>
              <a:rPr lang="en-US" altLang="en-US" sz="1200" dirty="0" err="1" smtClean="0">
                <a:solidFill>
                  <a:srgbClr val="000000"/>
                </a:solidFill>
                <a:latin typeface="Comic Sans MS" charset="0"/>
              </a:rPr>
              <a:t>Revercomb</a:t>
            </a:r>
            <a:r>
              <a:rPr lang="en-US" altLang="en-US" sz="1200" dirty="0" smtClean="0">
                <a:solidFill>
                  <a:srgbClr val="000000"/>
                </a:solidFill>
                <a:latin typeface="Comic Sans MS" charset="0"/>
              </a:rPr>
              <a:t>, Taylor, </a:t>
            </a:r>
            <a:r>
              <a:rPr lang="en-US" altLang="en-US" sz="1200" dirty="0" err="1" smtClean="0">
                <a:solidFill>
                  <a:srgbClr val="000000"/>
                </a:solidFill>
                <a:latin typeface="Comic Sans MS" charset="0"/>
              </a:rPr>
              <a:t>Knuteson</a:t>
            </a:r>
            <a:r>
              <a:rPr lang="en-US" altLang="en-US" sz="1200" dirty="0" smtClean="0">
                <a:solidFill>
                  <a:srgbClr val="000000"/>
                </a:solidFill>
                <a:latin typeface="Comic Sans MS" charset="0"/>
              </a:rPr>
              <a:t>.  NOAA/NASA/EUMETSAT, CMA, etc.</a:t>
            </a:r>
          </a:p>
        </p:txBody>
      </p:sp>
      <p:sp>
        <p:nvSpPr>
          <p:cNvPr id="2061" name="Text Box 79"/>
          <p:cNvSpPr txBox="1">
            <a:spLocks noChangeArrowheads="1"/>
          </p:cNvSpPr>
          <p:nvPr/>
        </p:nvSpPr>
        <p:spPr bwMode="auto">
          <a:xfrm>
            <a:off x="249238" y="3502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defRPr/>
            </a:pPr>
            <a:endParaRPr lang="en-US" altLang="en-US" sz="1800" u="sng" smtClean="0">
              <a:latin typeface="Comic Sans MS" pitchFamily="-16" charset="0"/>
            </a:endParaRPr>
          </a:p>
        </p:txBody>
      </p:sp>
      <p:sp>
        <p:nvSpPr>
          <p:cNvPr id="2062" name="Text Box 80"/>
          <p:cNvSpPr txBox="1">
            <a:spLocks noChangeArrowheads="1"/>
          </p:cNvSpPr>
          <p:nvPr/>
        </p:nvSpPr>
        <p:spPr bwMode="auto">
          <a:xfrm>
            <a:off x="4419600" y="3598863"/>
            <a:ext cx="2771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defRPr/>
            </a:pPr>
            <a:r>
              <a:rPr lang="en-US" altLang="en-US" sz="1800" b="1" u="sng" smtClean="0">
                <a:latin typeface="Comic Sans MS" charset="0"/>
              </a:rPr>
              <a:t>Benefits and Outcomes</a:t>
            </a:r>
          </a:p>
        </p:txBody>
      </p:sp>
      <p:sp>
        <p:nvSpPr>
          <p:cNvPr id="2063" name="Line 81"/>
          <p:cNvSpPr>
            <a:spLocks noChangeShapeType="1"/>
          </p:cNvSpPr>
          <p:nvPr/>
        </p:nvSpPr>
        <p:spPr bwMode="auto">
          <a:xfrm>
            <a:off x="-76200" y="35163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ndParaRPr>
          </a:p>
        </p:txBody>
      </p:sp>
      <p:sp>
        <p:nvSpPr>
          <p:cNvPr id="2064" name="Text Box 82"/>
          <p:cNvSpPr txBox="1">
            <a:spLocks noChangeArrowheads="1"/>
          </p:cNvSpPr>
          <p:nvPr/>
        </p:nvSpPr>
        <p:spPr bwMode="auto">
          <a:xfrm>
            <a:off x="76200" y="1055688"/>
            <a:ext cx="42672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14300" indent="-114300">
              <a:spcBef>
                <a:spcPct val="20000"/>
              </a:spcBef>
              <a:buChar char="•"/>
              <a:tabLst>
                <a:tab pos="1830388" algn="ctr"/>
                <a:tab pos="2514600" algn="ctr"/>
                <a:tab pos="3200400" algn="ctr"/>
              </a:tabLst>
              <a:defRPr sz="3200">
                <a:solidFill>
                  <a:schemeClr val="tx1"/>
                </a:solidFill>
                <a:latin typeface="Times New Roman" pitchFamily="-16" charset="0"/>
              </a:defRPr>
            </a:lvl1pPr>
            <a:lvl2pPr marL="742950" indent="-285750">
              <a:spcBef>
                <a:spcPct val="20000"/>
              </a:spcBef>
              <a:buChar char="–"/>
              <a:tabLst>
                <a:tab pos="1830388" algn="ctr"/>
                <a:tab pos="2514600" algn="ctr"/>
                <a:tab pos="3200400" algn="ctr"/>
              </a:tabLst>
              <a:defRPr sz="2800">
                <a:solidFill>
                  <a:schemeClr val="tx1"/>
                </a:solidFill>
                <a:latin typeface="Times New Roman" pitchFamily="-16" charset="0"/>
              </a:defRPr>
            </a:lvl2pPr>
            <a:lvl3pPr marL="1143000" indent="-228600">
              <a:spcBef>
                <a:spcPct val="20000"/>
              </a:spcBef>
              <a:buChar char="•"/>
              <a:tabLst>
                <a:tab pos="1830388" algn="ctr"/>
                <a:tab pos="2514600" algn="ctr"/>
                <a:tab pos="3200400" algn="ctr"/>
              </a:tabLst>
              <a:defRPr sz="2400">
                <a:solidFill>
                  <a:schemeClr val="tx1"/>
                </a:solidFill>
                <a:latin typeface="Times New Roman" pitchFamily="-16" charset="0"/>
              </a:defRPr>
            </a:lvl3pPr>
            <a:lvl4pPr marL="1600200" indent="-228600">
              <a:spcBef>
                <a:spcPct val="20000"/>
              </a:spcBef>
              <a:buChar char="–"/>
              <a:tabLst>
                <a:tab pos="1830388" algn="ctr"/>
                <a:tab pos="2514600" algn="ctr"/>
                <a:tab pos="3200400" algn="ctr"/>
              </a:tabLst>
              <a:defRPr sz="2000">
                <a:solidFill>
                  <a:schemeClr val="tx1"/>
                </a:solidFill>
                <a:latin typeface="Times New Roman" pitchFamily="-16" charset="0"/>
              </a:defRPr>
            </a:lvl4pPr>
            <a:lvl5pPr marL="2057400" indent="-228600">
              <a:spcBef>
                <a:spcPct val="20000"/>
              </a:spcBef>
              <a:buChar char="»"/>
              <a:tabLst>
                <a:tab pos="1830388" algn="ctr"/>
                <a:tab pos="2514600" algn="ctr"/>
                <a:tab pos="3200400" algn="ctr"/>
              </a:tabLst>
              <a:defRPr sz="2000">
                <a:solidFill>
                  <a:schemeClr val="tx1"/>
                </a:solidFill>
                <a:latin typeface="Times New Roman" pitchFamily="-16" charset="0"/>
              </a:defRPr>
            </a:lvl5pPr>
            <a:lvl6pPr marL="25146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6pPr>
            <a:lvl7pPr marL="29718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7pPr>
            <a:lvl8pPr marL="34290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8pPr>
            <a:lvl9pPr marL="3886200" indent="-228600" eaLnBrk="0" fontAlgn="base" hangingPunct="0">
              <a:spcBef>
                <a:spcPct val="20000"/>
              </a:spcBef>
              <a:spcAft>
                <a:spcPct val="0"/>
              </a:spcAft>
              <a:buChar char="»"/>
              <a:tabLst>
                <a:tab pos="1830388" algn="ctr"/>
                <a:tab pos="2514600" algn="ctr"/>
                <a:tab pos="3200400" algn="ctr"/>
              </a:tabLst>
              <a:defRPr sz="2000">
                <a:solidFill>
                  <a:schemeClr val="tx1"/>
                </a:solidFill>
                <a:latin typeface="Times New Roman" pitchFamily="-16" charset="0"/>
              </a:defRPr>
            </a:lvl9pPr>
          </a:lstStyle>
          <a:p>
            <a:pPr>
              <a:lnSpc>
                <a:spcPct val="80000"/>
              </a:lnSpc>
              <a:spcBef>
                <a:spcPct val="25000"/>
              </a:spcBef>
              <a:buFontTx/>
              <a:buNone/>
              <a:defRPr/>
            </a:pPr>
            <a:r>
              <a:rPr lang="en-US" altLang="en-US" sz="1400" b="1" u="sng" dirty="0" smtClean="0">
                <a:latin typeface="Comic Sans MS" pitchFamily="-16" charset="0"/>
              </a:rPr>
              <a:t>Objective</a:t>
            </a:r>
            <a:r>
              <a:rPr lang="en-US" altLang="en-US" sz="1400" b="1" dirty="0" smtClean="0">
                <a:latin typeface="Comic Sans MS" pitchFamily="-16" charset="0"/>
              </a:rPr>
              <a:t> </a:t>
            </a:r>
            <a:r>
              <a:rPr lang="en-US" altLang="en-US" sz="1400" dirty="0" smtClean="0">
                <a:latin typeface="Comic Sans MS" pitchFamily="-16" charset="0"/>
                <a:cs typeface="Times New Roman" pitchFamily="-16" charset="0"/>
              </a:rPr>
              <a:t> </a:t>
            </a:r>
          </a:p>
          <a:p>
            <a:pPr>
              <a:lnSpc>
                <a:spcPct val="80000"/>
              </a:lnSpc>
              <a:spcBef>
                <a:spcPct val="25000"/>
              </a:spcBef>
              <a:buFontTx/>
              <a:buNone/>
              <a:defRPr/>
            </a:pPr>
            <a:r>
              <a:rPr lang="en-US" altLang="en-US" sz="1200" dirty="0" smtClean="0">
                <a:latin typeface="Comic Sans MS" pitchFamily="-16" charset="0"/>
              </a:rPr>
              <a:t>Contribute to projects that provide high spectral resolution infrared radiances for a wide range of NWP, sounding, and climate applications, with an emphasis on calibration accuracy, traceability, and user friendly products.  Sensors/projects include the UW/SSEC aircraft based Scanning-HIS, the operational LEO sounders (</a:t>
            </a:r>
            <a:r>
              <a:rPr lang="en-US" altLang="en-US" sz="1200" dirty="0" err="1" smtClean="0">
                <a:latin typeface="Comic Sans MS" pitchFamily="-16" charset="0"/>
              </a:rPr>
              <a:t>CrIS</a:t>
            </a:r>
            <a:r>
              <a:rPr lang="en-US" altLang="en-US" sz="1200" dirty="0" smtClean="0">
                <a:latin typeface="Comic Sans MS" pitchFamily="-16" charset="0"/>
              </a:rPr>
              <a:t>, IASI, and AIRS), new international sensors (GIIRS, HIRAS), as well as future GEO sounders (MTG-IRS, HES/WARN).</a:t>
            </a:r>
            <a:endParaRPr lang="en-US" altLang="en-US" sz="1400" dirty="0" smtClean="0">
              <a:latin typeface="Comic Sans MS" pitchFamily="-16" charset="0"/>
            </a:endParaRPr>
          </a:p>
        </p:txBody>
      </p:sp>
      <p:sp>
        <p:nvSpPr>
          <p:cNvPr id="2065" name="Rectangle 83"/>
          <p:cNvSpPr>
            <a:spLocks noChangeArrowheads="1"/>
          </p:cNvSpPr>
          <p:nvPr/>
        </p:nvSpPr>
        <p:spPr bwMode="auto">
          <a:xfrm>
            <a:off x="6778625" y="45704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defRPr/>
            </a:pPr>
            <a:endParaRPr lang="en-US" altLang="en-US" sz="1200" smtClean="0"/>
          </a:p>
        </p:txBody>
      </p:sp>
      <p:sp>
        <p:nvSpPr>
          <p:cNvPr id="2066" name="Text Box 84"/>
          <p:cNvSpPr txBox="1">
            <a:spLocks noChangeArrowheads="1"/>
          </p:cNvSpPr>
          <p:nvPr/>
        </p:nvSpPr>
        <p:spPr bwMode="auto">
          <a:xfrm>
            <a:off x="25400" y="3590925"/>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buFontTx/>
              <a:buNone/>
              <a:defRPr/>
            </a:pPr>
            <a:r>
              <a:rPr lang="en-US" altLang="en-US" sz="1600" b="1" u="sng" smtClean="0">
                <a:latin typeface="Comic Sans MS" pitchFamily="-16" charset="0"/>
              </a:rPr>
              <a:t>Approach:</a:t>
            </a:r>
            <a:endParaRPr lang="en-US" altLang="en-US" sz="1800" u="sng" smtClean="0">
              <a:latin typeface="Comic Sans MS" pitchFamily="-16" charset="0"/>
            </a:endParaRPr>
          </a:p>
        </p:txBody>
      </p:sp>
      <p:sp>
        <p:nvSpPr>
          <p:cNvPr id="2067" name="Text Box 85"/>
          <p:cNvSpPr txBox="1">
            <a:spLocks noChangeArrowheads="1"/>
          </p:cNvSpPr>
          <p:nvPr/>
        </p:nvSpPr>
        <p:spPr bwMode="auto">
          <a:xfrm>
            <a:off x="76200" y="3908425"/>
            <a:ext cx="41910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339725" eaLnBrk="0" hangingPunct="0">
              <a:spcBef>
                <a:spcPct val="20000"/>
              </a:spcBef>
              <a:buChar char="•"/>
              <a:defRPr sz="3200">
                <a:solidFill>
                  <a:schemeClr val="tx1"/>
                </a:solidFill>
                <a:latin typeface="Times New Roman" charset="0"/>
              </a:defRPr>
            </a:lvl1pPr>
            <a:lvl2pPr marL="287338" indent="-173038" defTabSz="339725" eaLnBrk="0" hangingPunct="0">
              <a:spcBef>
                <a:spcPct val="20000"/>
              </a:spcBef>
              <a:buChar char="–"/>
              <a:defRPr sz="2800">
                <a:solidFill>
                  <a:schemeClr val="tx1"/>
                </a:solidFill>
                <a:latin typeface="Times New Roman" charset="0"/>
              </a:defRPr>
            </a:lvl2pPr>
            <a:lvl3pPr marL="1546225" indent="-457200" defTabSz="339725" eaLnBrk="0" hangingPunct="0">
              <a:spcBef>
                <a:spcPct val="20000"/>
              </a:spcBef>
              <a:buChar char="•"/>
              <a:defRPr sz="2400">
                <a:solidFill>
                  <a:schemeClr val="tx1"/>
                </a:solidFill>
                <a:latin typeface="Times New Roman" charset="0"/>
              </a:defRPr>
            </a:lvl3pPr>
            <a:lvl4pPr marL="2117725" indent="-457200" defTabSz="339725" eaLnBrk="0" hangingPunct="0">
              <a:spcBef>
                <a:spcPct val="20000"/>
              </a:spcBef>
              <a:buChar char="–"/>
              <a:defRPr sz="2000">
                <a:solidFill>
                  <a:schemeClr val="tx1"/>
                </a:solidFill>
                <a:latin typeface="Times New Roman" charset="0"/>
              </a:defRPr>
            </a:lvl4pPr>
            <a:lvl5pPr marL="2689225" indent="-457200" defTabSz="339725" eaLnBrk="0" hangingPunct="0">
              <a:spcBef>
                <a:spcPct val="20000"/>
              </a:spcBef>
              <a:buChar char="»"/>
              <a:defRPr sz="2000">
                <a:solidFill>
                  <a:schemeClr val="tx1"/>
                </a:solidFill>
                <a:latin typeface="Times New Roman" charset="0"/>
              </a:defRPr>
            </a:lvl5pPr>
            <a:lvl6pPr marL="3146425" indent="-457200" defTabSz="339725" eaLnBrk="0" fontAlgn="base" hangingPunct="0">
              <a:spcBef>
                <a:spcPct val="20000"/>
              </a:spcBef>
              <a:spcAft>
                <a:spcPct val="0"/>
              </a:spcAft>
              <a:buChar char="»"/>
              <a:defRPr sz="2000">
                <a:solidFill>
                  <a:schemeClr val="tx1"/>
                </a:solidFill>
                <a:latin typeface="Times New Roman" charset="0"/>
              </a:defRPr>
            </a:lvl6pPr>
            <a:lvl7pPr marL="3603625" indent="-457200" defTabSz="339725" eaLnBrk="0" fontAlgn="base" hangingPunct="0">
              <a:spcBef>
                <a:spcPct val="20000"/>
              </a:spcBef>
              <a:spcAft>
                <a:spcPct val="0"/>
              </a:spcAft>
              <a:buChar char="»"/>
              <a:defRPr sz="2000">
                <a:solidFill>
                  <a:schemeClr val="tx1"/>
                </a:solidFill>
                <a:latin typeface="Times New Roman" charset="0"/>
              </a:defRPr>
            </a:lvl7pPr>
            <a:lvl8pPr marL="4060825" indent="-457200" defTabSz="339725" eaLnBrk="0" fontAlgn="base" hangingPunct="0">
              <a:spcBef>
                <a:spcPct val="20000"/>
              </a:spcBef>
              <a:spcAft>
                <a:spcPct val="0"/>
              </a:spcAft>
              <a:buChar char="»"/>
              <a:defRPr sz="2000">
                <a:solidFill>
                  <a:schemeClr val="tx1"/>
                </a:solidFill>
                <a:latin typeface="Times New Roman" charset="0"/>
              </a:defRPr>
            </a:lvl8pPr>
            <a:lvl9pPr marL="4518025" indent="-457200" defTabSz="339725" eaLnBrk="0" fontAlgn="base" hangingPunct="0">
              <a:spcBef>
                <a:spcPct val="20000"/>
              </a:spcBef>
              <a:spcAft>
                <a:spcPct val="0"/>
              </a:spcAft>
              <a:buChar char="»"/>
              <a:defRPr sz="2000">
                <a:solidFill>
                  <a:schemeClr val="tx1"/>
                </a:solidFill>
                <a:latin typeface="Times New Roman" charset="0"/>
              </a:defRPr>
            </a:lvl9pPr>
          </a:lstStyle>
          <a:p>
            <a:pPr>
              <a:lnSpc>
                <a:spcPct val="90000"/>
              </a:lnSpc>
              <a:spcBef>
                <a:spcPct val="25000"/>
              </a:spcBef>
              <a:buFontTx/>
              <a:buNone/>
              <a:defRPr/>
            </a:pPr>
            <a:r>
              <a:rPr lang="en-US" altLang="en-US" sz="1200" dirty="0" smtClean="0">
                <a:latin typeface="Comic Sans MS" charset="0"/>
              </a:rPr>
              <a:t>This project builds on decades of work at UW/SSEC starting in the late 1970s with the need for improved atmospheric soundings from Geostationary orbit.  This includes end-to-end efforts including FTS sensor development, prototyping, and transition to operational sensors and their applications.</a:t>
            </a:r>
          </a:p>
        </p:txBody>
      </p:sp>
      <p:sp>
        <p:nvSpPr>
          <p:cNvPr id="2069" name="Rectangle 88"/>
          <p:cNvSpPr>
            <a:spLocks noChangeArrowheads="1"/>
          </p:cNvSpPr>
          <p:nvPr/>
        </p:nvSpPr>
        <p:spPr bwMode="auto">
          <a:xfrm>
            <a:off x="4419600" y="3921125"/>
            <a:ext cx="44958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9063" indent="-119063">
              <a:spcBef>
                <a:spcPct val="20000"/>
              </a:spcBef>
              <a:buChar char="•"/>
              <a:defRPr sz="3200">
                <a:solidFill>
                  <a:schemeClr val="tx1"/>
                </a:solidFill>
                <a:latin typeface="Times New Roman" pitchFamily="-16" charset="0"/>
              </a:defRPr>
            </a:lvl1pPr>
            <a:lvl2pPr marL="742950" indent="-285750">
              <a:spcBef>
                <a:spcPct val="20000"/>
              </a:spcBef>
              <a:buChar char="–"/>
              <a:defRPr sz="2800">
                <a:solidFill>
                  <a:schemeClr val="tx1"/>
                </a:solidFill>
                <a:latin typeface="Times New Roman" pitchFamily="-16" charset="0"/>
              </a:defRPr>
            </a:lvl2pPr>
            <a:lvl3pPr marL="1143000" indent="-228600">
              <a:spcBef>
                <a:spcPct val="20000"/>
              </a:spcBef>
              <a:buChar char="•"/>
              <a:defRPr sz="2400">
                <a:solidFill>
                  <a:schemeClr val="tx1"/>
                </a:solidFill>
                <a:latin typeface="Times New Roman" pitchFamily="-16" charset="0"/>
              </a:defRPr>
            </a:lvl3pPr>
            <a:lvl4pPr marL="1600200" indent="-228600">
              <a:spcBef>
                <a:spcPct val="20000"/>
              </a:spcBef>
              <a:buChar char="–"/>
              <a:defRPr sz="2000">
                <a:solidFill>
                  <a:schemeClr val="tx1"/>
                </a:solidFill>
                <a:latin typeface="Times New Roman" pitchFamily="-16" charset="0"/>
              </a:defRPr>
            </a:lvl4pPr>
            <a:lvl5pPr marL="2057400" indent="-228600">
              <a:spcBef>
                <a:spcPct val="20000"/>
              </a:spcBef>
              <a:buChar char="»"/>
              <a:defRPr sz="2000">
                <a:solidFill>
                  <a:schemeClr val="tx1"/>
                </a:solidFill>
                <a:latin typeface="Times New Roman" pitchFamily="-16" charset="0"/>
              </a:defRPr>
            </a:lvl5pPr>
            <a:lvl6pPr marL="2514600" indent="-228600" eaLnBrk="0" fontAlgn="base" hangingPunct="0">
              <a:spcBef>
                <a:spcPct val="20000"/>
              </a:spcBef>
              <a:spcAft>
                <a:spcPct val="0"/>
              </a:spcAft>
              <a:buChar char="»"/>
              <a:defRPr sz="2000">
                <a:solidFill>
                  <a:schemeClr val="tx1"/>
                </a:solidFill>
                <a:latin typeface="Times New Roman" pitchFamily="-16" charset="0"/>
              </a:defRPr>
            </a:lvl6pPr>
            <a:lvl7pPr marL="2971800" indent="-228600" eaLnBrk="0" fontAlgn="base" hangingPunct="0">
              <a:spcBef>
                <a:spcPct val="20000"/>
              </a:spcBef>
              <a:spcAft>
                <a:spcPct val="0"/>
              </a:spcAft>
              <a:buChar char="»"/>
              <a:defRPr sz="2000">
                <a:solidFill>
                  <a:schemeClr val="tx1"/>
                </a:solidFill>
                <a:latin typeface="Times New Roman" pitchFamily="-16" charset="0"/>
              </a:defRPr>
            </a:lvl7pPr>
            <a:lvl8pPr marL="3429000" indent="-228600" eaLnBrk="0" fontAlgn="base" hangingPunct="0">
              <a:spcBef>
                <a:spcPct val="20000"/>
              </a:spcBef>
              <a:spcAft>
                <a:spcPct val="0"/>
              </a:spcAft>
              <a:buChar char="»"/>
              <a:defRPr sz="2000">
                <a:solidFill>
                  <a:schemeClr val="tx1"/>
                </a:solidFill>
                <a:latin typeface="Times New Roman" pitchFamily="-16" charset="0"/>
              </a:defRPr>
            </a:lvl8pPr>
            <a:lvl9pPr marL="3886200" indent="-228600" eaLnBrk="0" fontAlgn="base" hangingPunct="0">
              <a:spcBef>
                <a:spcPct val="20000"/>
              </a:spcBef>
              <a:spcAft>
                <a:spcPct val="0"/>
              </a:spcAft>
              <a:buChar char="»"/>
              <a:defRPr sz="2000">
                <a:solidFill>
                  <a:schemeClr val="tx1"/>
                </a:solidFill>
                <a:latin typeface="Times New Roman" pitchFamily="-16" charset="0"/>
              </a:defRPr>
            </a:lvl9pPr>
          </a:lstStyle>
          <a:p>
            <a:pPr>
              <a:spcBef>
                <a:spcPct val="0"/>
              </a:spcBef>
              <a:defRPr/>
            </a:pPr>
            <a:r>
              <a:rPr lang="en-US" altLang="en-US" sz="1200" dirty="0" smtClean="0">
                <a:latin typeface="Comic Sans MS" pitchFamily="-16" charset="0"/>
              </a:rPr>
              <a:t>Improved sensor designs and algorithms</a:t>
            </a:r>
          </a:p>
          <a:p>
            <a:pPr>
              <a:spcBef>
                <a:spcPct val="0"/>
              </a:spcBef>
              <a:defRPr/>
            </a:pPr>
            <a:r>
              <a:rPr lang="en-US" altLang="en-US" sz="1200" dirty="0" smtClean="0">
                <a:latin typeface="Comic Sans MS" pitchFamily="-16" charset="0"/>
              </a:rPr>
              <a:t>Accurate and traceable radiance observations for NWP and climate</a:t>
            </a:r>
          </a:p>
          <a:p>
            <a:pPr marL="0" indent="0">
              <a:spcBef>
                <a:spcPct val="0"/>
              </a:spcBef>
              <a:buNone/>
              <a:defRPr/>
            </a:pPr>
            <a:r>
              <a:rPr lang="en-US" altLang="en-US" sz="1200" dirty="0" smtClean="0">
                <a:latin typeface="Comic Sans MS" pitchFamily="-16" charset="0"/>
              </a:rPr>
              <a:t>		</a:t>
            </a:r>
          </a:p>
          <a:p>
            <a:pPr>
              <a:spcBef>
                <a:spcPct val="0"/>
              </a:spcBef>
              <a:defRPr/>
            </a:pPr>
            <a:r>
              <a:rPr lang="en-US" altLang="en-US" sz="1200" dirty="0" smtClean="0">
                <a:latin typeface="Comic Sans MS" pitchFamily="-16" charset="0"/>
              </a:rPr>
              <a:t>Example outcomes include:</a:t>
            </a:r>
          </a:p>
          <a:p>
            <a:pPr>
              <a:spcBef>
                <a:spcPct val="0"/>
              </a:spcBef>
              <a:defRPr/>
            </a:pPr>
            <a:r>
              <a:rPr lang="en-US" altLang="en-US" sz="1200" dirty="0" err="1" smtClean="0">
                <a:latin typeface="Comic Sans MS" pitchFamily="-16" charset="0"/>
              </a:rPr>
              <a:t>CrIS</a:t>
            </a:r>
            <a:r>
              <a:rPr lang="en-US" altLang="en-US" sz="1200" dirty="0" smtClean="0">
                <a:latin typeface="Comic Sans MS" pitchFamily="-16" charset="0"/>
              </a:rPr>
              <a:t>, IASI, and AIRS observations making major contributions to NWP data assimilation</a:t>
            </a:r>
          </a:p>
          <a:p>
            <a:pPr>
              <a:spcBef>
                <a:spcPct val="0"/>
              </a:spcBef>
              <a:defRPr/>
            </a:pPr>
            <a:r>
              <a:rPr lang="en-US" altLang="en-US" sz="1200" dirty="0" smtClean="0">
                <a:latin typeface="Comic Sans MS" pitchFamily="-16" charset="0"/>
              </a:rPr>
              <a:t>Radiance climate trends with uncertainties on the order of 1 to 2 </a:t>
            </a:r>
            <a:r>
              <a:rPr lang="en-US" altLang="en-US" sz="1200" dirty="0" err="1" smtClean="0">
                <a:latin typeface="Comic Sans MS" pitchFamily="-16" charset="0"/>
              </a:rPr>
              <a:t>mK</a:t>
            </a:r>
            <a:r>
              <a:rPr lang="en-US" altLang="en-US" sz="1200" dirty="0" smtClean="0">
                <a:latin typeface="Comic Sans MS" pitchFamily="-16" charset="0"/>
              </a:rPr>
              <a:t> per year.		</a:t>
            </a:r>
            <a:endParaRPr lang="en-US" altLang="en-US" sz="1400" dirty="0" smtClean="0">
              <a:latin typeface="Comic Sans MS" pitchFamily="-16" charset="0"/>
            </a:endParaRPr>
          </a:p>
        </p:txBody>
      </p:sp>
      <p:sp>
        <p:nvSpPr>
          <p:cNvPr id="2071" name="Text Box 94"/>
          <p:cNvSpPr txBox="1">
            <a:spLocks noChangeArrowheads="1"/>
          </p:cNvSpPr>
          <p:nvPr/>
        </p:nvSpPr>
        <p:spPr bwMode="auto">
          <a:xfrm>
            <a:off x="228600" y="6584950"/>
            <a:ext cx="12493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defRPr/>
            </a:pPr>
            <a:r>
              <a:rPr lang="en-US" altLang="en-US" sz="1000" b="1" dirty="0" smtClean="0">
                <a:latin typeface="Comic Sans MS" charset="0"/>
              </a:rPr>
              <a:t>September/2018</a:t>
            </a:r>
          </a:p>
        </p:txBody>
      </p:sp>
      <p:pic>
        <p:nvPicPr>
          <p:cNvPr id="2070" name="Picture 131" descr="\\beans\users$\bpierce\Data\Documents\Attachments\FY2018\sep_05\logo-color-center\logo-color-center\color-center-UWlogo-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25"/>
            <a:ext cx="116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8" descr="https://www.ssec.wisc.edu/wordpress/wp-content/uploads/2018/02/SSEC_LOGO_L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5824538"/>
            <a:ext cx="13493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0588" y="927100"/>
            <a:ext cx="3846512"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054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2721</Words>
  <Application>Microsoft Office PowerPoint</Application>
  <PresentationFormat>On-screen Show (4:3)</PresentationFormat>
  <Paragraphs>306</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Spectral Resolution Infrared Radiance Observations</vt:lpstr>
      <vt:lpstr>PowerPoint Presentation</vt:lpstr>
      <vt:lpstr>LEO/GEO Cloud Products and Their Use in NWP</vt:lpstr>
      <vt:lpstr>Improving Severe Weather Warnings: The ProbSevere Model</vt:lpstr>
      <vt:lpstr>PowerPoint Presentation</vt:lpstr>
      <vt:lpstr>Improve GOES-R and JPSS Series data assimilation for NOAA operational NWP models</vt:lpstr>
      <vt:lpstr>Development of chemistry algorithms for the NOAA Next Generation Global Prediction System (NGGPS) </vt:lpstr>
      <vt:lpstr>PowerPoint Presentation</vt:lpstr>
      <vt:lpstr>MODIS- and AVHRR-derived Polar Winds Experiments using the NCEP GDAS/GFS</vt:lpstr>
      <vt:lpstr>Quality Control and Impact Assessment of Aircraft Observations in the GDAS/GFS</vt:lpstr>
      <vt:lpstr>PowerPoint Presentation</vt:lpstr>
      <vt:lpstr>Numerical Weather Prediction Model Verification</vt:lpstr>
      <vt:lpstr>Unified Modeling Strategic Implementation Plan (SIP) Participation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18</cp:revision>
  <dcterms:created xsi:type="dcterms:W3CDTF">2006-08-16T00:00:00Z</dcterms:created>
  <dcterms:modified xsi:type="dcterms:W3CDTF">2019-09-03T16:00:53Z</dcterms:modified>
</cp:coreProperties>
</file>