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9" r:id="rId10"/>
    <p:sldId id="266" r:id="rId11"/>
    <p:sldId id="268" r:id="rId12"/>
    <p:sldId id="270" r:id="rId13"/>
    <p:sldId id="271" r:id="rId14"/>
    <p:sldId id="272" r:id="rId15"/>
    <p:sldId id="273" r:id="rId16"/>
    <p:sldId id="257" r:id="rId17"/>
    <p:sldId id="274" r:id="rId18"/>
  </p:sldIdLst>
  <p:sldSz cx="4827588" cy="4224338"/>
  <p:notesSz cx="6858000" cy="9144000"/>
  <p:defaultTextStyle>
    <a:defPPr>
      <a:defRPr lang="en-US"/>
    </a:defPPr>
    <a:lvl1pPr marL="0" algn="l" defTabSz="25859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258592" algn="l" defTabSz="25859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517185" algn="l" defTabSz="25859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775777" algn="l" defTabSz="25859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034369" algn="l" defTabSz="25859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292962" algn="l" defTabSz="25859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1551554" algn="l" defTabSz="25859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1810146" algn="l" defTabSz="25859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068739" algn="l" defTabSz="25859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75" d="100"/>
          <a:sy n="175" d="100"/>
        </p:scale>
        <p:origin x="-1568" y="-104"/>
      </p:cViewPr>
      <p:guideLst>
        <p:guide orient="horz" pos="1331"/>
        <p:guide pos="15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069" y="1312283"/>
            <a:ext cx="4103450" cy="90549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4138" y="2393792"/>
            <a:ext cx="3379312" cy="107955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7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5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34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929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51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10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68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E3D5E-CFEA-BF43-B070-07AC584C436F}" type="datetimeFigureOut">
              <a:rPr lang="en-US" smtClean="0"/>
              <a:t>8/30/17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EC9AA-ECE3-964F-AF42-5D3532F11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15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E3D5E-CFEA-BF43-B070-07AC584C436F}" type="datetimeFigureOut">
              <a:rPr lang="en-US" smtClean="0"/>
              <a:t>8/30/17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EC9AA-ECE3-964F-AF42-5D3532F11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064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48061" y="104631"/>
            <a:ext cx="573276" cy="22197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395" y="104631"/>
            <a:ext cx="1640207" cy="22197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E3D5E-CFEA-BF43-B070-07AC584C436F}" type="datetimeFigureOut">
              <a:rPr lang="en-US" smtClean="0"/>
              <a:t>8/30/17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EC9AA-ECE3-964F-AF42-5D3532F11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90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E3D5E-CFEA-BF43-B070-07AC584C436F}" type="datetimeFigureOut">
              <a:rPr lang="en-US" smtClean="0"/>
              <a:t>8/30/17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EC9AA-ECE3-964F-AF42-5D3532F11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62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346" y="2714529"/>
            <a:ext cx="4103450" cy="839000"/>
          </a:xfrm>
        </p:spPr>
        <p:txBody>
          <a:bodyPr anchor="t"/>
          <a:lstStyle>
            <a:lvl1pPr algn="l">
              <a:defRPr sz="2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346" y="1790455"/>
            <a:ext cx="4103450" cy="924074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8592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718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5777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3436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9296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5155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81014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6873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E3D5E-CFEA-BF43-B070-07AC584C436F}" type="datetimeFigureOut">
              <a:rPr lang="en-US" smtClean="0"/>
              <a:t>8/30/17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EC9AA-ECE3-964F-AF42-5D3532F11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059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395" y="607249"/>
            <a:ext cx="1106322" cy="171711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14177" y="607249"/>
            <a:ext cx="1107161" cy="171711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E3D5E-CFEA-BF43-B070-07AC584C436F}" type="datetimeFigureOut">
              <a:rPr lang="en-US" smtClean="0"/>
              <a:t>8/30/17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EC9AA-ECE3-964F-AF42-5D3532F11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519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80" y="169170"/>
            <a:ext cx="4344829" cy="7040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1379" y="945587"/>
            <a:ext cx="2133023" cy="394076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58592" indent="0">
              <a:buNone/>
              <a:defRPr sz="1100" b="1"/>
            </a:lvl2pPr>
            <a:lvl3pPr marL="517185" indent="0">
              <a:buNone/>
              <a:defRPr sz="1000" b="1"/>
            </a:lvl3pPr>
            <a:lvl4pPr marL="775777" indent="0">
              <a:buNone/>
              <a:defRPr sz="900" b="1"/>
            </a:lvl4pPr>
            <a:lvl5pPr marL="1034369" indent="0">
              <a:buNone/>
              <a:defRPr sz="900" b="1"/>
            </a:lvl5pPr>
            <a:lvl6pPr marL="1292962" indent="0">
              <a:buNone/>
              <a:defRPr sz="900" b="1"/>
            </a:lvl6pPr>
            <a:lvl7pPr marL="1551554" indent="0">
              <a:buNone/>
              <a:defRPr sz="900" b="1"/>
            </a:lvl7pPr>
            <a:lvl8pPr marL="1810146" indent="0">
              <a:buNone/>
              <a:defRPr sz="900" b="1"/>
            </a:lvl8pPr>
            <a:lvl9pPr marL="2068739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1379" y="1339663"/>
            <a:ext cx="2133023" cy="2433884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452348" y="945587"/>
            <a:ext cx="2133861" cy="394076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58592" indent="0">
              <a:buNone/>
              <a:defRPr sz="1100" b="1"/>
            </a:lvl2pPr>
            <a:lvl3pPr marL="517185" indent="0">
              <a:buNone/>
              <a:defRPr sz="1000" b="1"/>
            </a:lvl3pPr>
            <a:lvl4pPr marL="775777" indent="0">
              <a:buNone/>
              <a:defRPr sz="900" b="1"/>
            </a:lvl4pPr>
            <a:lvl5pPr marL="1034369" indent="0">
              <a:buNone/>
              <a:defRPr sz="900" b="1"/>
            </a:lvl5pPr>
            <a:lvl6pPr marL="1292962" indent="0">
              <a:buNone/>
              <a:defRPr sz="900" b="1"/>
            </a:lvl6pPr>
            <a:lvl7pPr marL="1551554" indent="0">
              <a:buNone/>
              <a:defRPr sz="900" b="1"/>
            </a:lvl7pPr>
            <a:lvl8pPr marL="1810146" indent="0">
              <a:buNone/>
              <a:defRPr sz="900" b="1"/>
            </a:lvl8pPr>
            <a:lvl9pPr marL="2068739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452348" y="1339663"/>
            <a:ext cx="2133861" cy="2433884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E3D5E-CFEA-BF43-B070-07AC584C436F}" type="datetimeFigureOut">
              <a:rPr lang="en-US" smtClean="0"/>
              <a:t>8/30/17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EC9AA-ECE3-964F-AF42-5D3532F11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519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E3D5E-CFEA-BF43-B070-07AC584C436F}" type="datetimeFigureOut">
              <a:rPr lang="en-US" smtClean="0"/>
              <a:t>8/30/17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EC9AA-ECE3-964F-AF42-5D3532F11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989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E3D5E-CFEA-BF43-B070-07AC584C436F}" type="datetimeFigureOut">
              <a:rPr lang="en-US" smtClean="0"/>
              <a:t>8/30/17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EC9AA-ECE3-964F-AF42-5D3532F11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209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80" y="168191"/>
            <a:ext cx="1588243" cy="715791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7453" y="168192"/>
            <a:ext cx="2698756" cy="360535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1380" y="883982"/>
            <a:ext cx="1588243" cy="2889565"/>
          </a:xfrm>
        </p:spPr>
        <p:txBody>
          <a:bodyPr/>
          <a:lstStyle>
            <a:lvl1pPr marL="0" indent="0">
              <a:buNone/>
              <a:defRPr sz="800"/>
            </a:lvl1pPr>
            <a:lvl2pPr marL="258592" indent="0">
              <a:buNone/>
              <a:defRPr sz="700"/>
            </a:lvl2pPr>
            <a:lvl3pPr marL="517185" indent="0">
              <a:buNone/>
              <a:defRPr sz="600"/>
            </a:lvl3pPr>
            <a:lvl4pPr marL="775777" indent="0">
              <a:buNone/>
              <a:defRPr sz="500"/>
            </a:lvl4pPr>
            <a:lvl5pPr marL="1034369" indent="0">
              <a:buNone/>
              <a:defRPr sz="500"/>
            </a:lvl5pPr>
            <a:lvl6pPr marL="1292962" indent="0">
              <a:buNone/>
              <a:defRPr sz="500"/>
            </a:lvl6pPr>
            <a:lvl7pPr marL="1551554" indent="0">
              <a:buNone/>
              <a:defRPr sz="500"/>
            </a:lvl7pPr>
            <a:lvl8pPr marL="1810146" indent="0">
              <a:buNone/>
              <a:defRPr sz="500"/>
            </a:lvl8pPr>
            <a:lvl9pPr marL="2068739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E3D5E-CFEA-BF43-B070-07AC584C436F}" type="datetimeFigureOut">
              <a:rPr lang="en-US" smtClean="0"/>
              <a:t>8/30/17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EC9AA-ECE3-964F-AF42-5D3532F11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65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241" y="2957037"/>
            <a:ext cx="2896553" cy="34909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6241" y="377452"/>
            <a:ext cx="2896553" cy="2534603"/>
          </a:xfrm>
        </p:spPr>
        <p:txBody>
          <a:bodyPr/>
          <a:lstStyle>
            <a:lvl1pPr marL="0" indent="0">
              <a:buNone/>
              <a:defRPr sz="1800"/>
            </a:lvl1pPr>
            <a:lvl2pPr marL="258592" indent="0">
              <a:buNone/>
              <a:defRPr sz="1600"/>
            </a:lvl2pPr>
            <a:lvl3pPr marL="517185" indent="0">
              <a:buNone/>
              <a:defRPr sz="1400"/>
            </a:lvl3pPr>
            <a:lvl4pPr marL="775777" indent="0">
              <a:buNone/>
              <a:defRPr sz="1100"/>
            </a:lvl4pPr>
            <a:lvl5pPr marL="1034369" indent="0">
              <a:buNone/>
              <a:defRPr sz="1100"/>
            </a:lvl5pPr>
            <a:lvl6pPr marL="1292962" indent="0">
              <a:buNone/>
              <a:defRPr sz="1100"/>
            </a:lvl6pPr>
            <a:lvl7pPr marL="1551554" indent="0">
              <a:buNone/>
              <a:defRPr sz="1100"/>
            </a:lvl7pPr>
            <a:lvl8pPr marL="1810146" indent="0">
              <a:buNone/>
              <a:defRPr sz="1100"/>
            </a:lvl8pPr>
            <a:lvl9pPr marL="2068739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6241" y="3306131"/>
            <a:ext cx="2896553" cy="495773"/>
          </a:xfrm>
        </p:spPr>
        <p:txBody>
          <a:bodyPr/>
          <a:lstStyle>
            <a:lvl1pPr marL="0" indent="0">
              <a:buNone/>
              <a:defRPr sz="800"/>
            </a:lvl1pPr>
            <a:lvl2pPr marL="258592" indent="0">
              <a:buNone/>
              <a:defRPr sz="700"/>
            </a:lvl2pPr>
            <a:lvl3pPr marL="517185" indent="0">
              <a:buNone/>
              <a:defRPr sz="600"/>
            </a:lvl3pPr>
            <a:lvl4pPr marL="775777" indent="0">
              <a:buNone/>
              <a:defRPr sz="500"/>
            </a:lvl4pPr>
            <a:lvl5pPr marL="1034369" indent="0">
              <a:buNone/>
              <a:defRPr sz="500"/>
            </a:lvl5pPr>
            <a:lvl6pPr marL="1292962" indent="0">
              <a:buNone/>
              <a:defRPr sz="500"/>
            </a:lvl6pPr>
            <a:lvl7pPr marL="1551554" indent="0">
              <a:buNone/>
              <a:defRPr sz="500"/>
            </a:lvl7pPr>
            <a:lvl8pPr marL="1810146" indent="0">
              <a:buNone/>
              <a:defRPr sz="500"/>
            </a:lvl8pPr>
            <a:lvl9pPr marL="2068739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E3D5E-CFEA-BF43-B070-07AC584C436F}" type="datetimeFigureOut">
              <a:rPr lang="en-US" smtClean="0"/>
              <a:t>8/30/17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EC9AA-ECE3-964F-AF42-5D3532F11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701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1380" y="169170"/>
            <a:ext cx="4344829" cy="704056"/>
          </a:xfrm>
          <a:prstGeom prst="rect">
            <a:avLst/>
          </a:prstGeom>
        </p:spPr>
        <p:txBody>
          <a:bodyPr vert="horz" lIns="51718" tIns="25859" rIns="51718" bIns="2585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1380" y="985679"/>
            <a:ext cx="4344829" cy="2787868"/>
          </a:xfrm>
          <a:prstGeom prst="rect">
            <a:avLst/>
          </a:prstGeom>
        </p:spPr>
        <p:txBody>
          <a:bodyPr vert="horz" lIns="51718" tIns="25859" rIns="51718" bIns="2585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380" y="3915336"/>
            <a:ext cx="1126437" cy="224907"/>
          </a:xfrm>
          <a:prstGeom prst="rect">
            <a:avLst/>
          </a:prstGeom>
        </p:spPr>
        <p:txBody>
          <a:bodyPr vert="horz" lIns="51718" tIns="25859" rIns="51718" bIns="25859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E3D5E-CFEA-BF43-B070-07AC584C436F}" type="datetimeFigureOut">
              <a:rPr lang="en-US" smtClean="0"/>
              <a:t>8/30/17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49426" y="3915336"/>
            <a:ext cx="1528736" cy="224907"/>
          </a:xfrm>
          <a:prstGeom prst="rect">
            <a:avLst/>
          </a:prstGeom>
        </p:spPr>
        <p:txBody>
          <a:bodyPr vert="horz" lIns="51718" tIns="25859" rIns="51718" bIns="25859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59772" y="3915336"/>
            <a:ext cx="1126437" cy="224907"/>
          </a:xfrm>
          <a:prstGeom prst="rect">
            <a:avLst/>
          </a:prstGeom>
        </p:spPr>
        <p:txBody>
          <a:bodyPr vert="horz" lIns="51718" tIns="25859" rIns="51718" bIns="25859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EC9AA-ECE3-964F-AF42-5D3532F11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250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58592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3944" indent="-193944" algn="l" defTabSz="258592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20213" indent="-161620" algn="l" defTabSz="258592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46481" indent="-129296" algn="l" defTabSz="258592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05073" indent="-129296" algn="l" defTabSz="258592" rtl="0" eaLnBrk="1" latinLnBrk="0" hangingPunct="1">
        <a:spcBef>
          <a:spcPct val="20000"/>
        </a:spcBef>
        <a:buFont typeface="Arial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63665" indent="-129296" algn="l" defTabSz="258592" rtl="0" eaLnBrk="1" latinLnBrk="0" hangingPunct="1">
        <a:spcBef>
          <a:spcPct val="20000"/>
        </a:spcBef>
        <a:buFont typeface="Arial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22258" indent="-129296" algn="l" defTabSz="258592" rtl="0" eaLnBrk="1" latinLnBrk="0" hangingPunct="1">
        <a:spcBef>
          <a:spcPct val="20000"/>
        </a:spcBef>
        <a:buFont typeface="Arial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80850" indent="-129296" algn="l" defTabSz="258592" rtl="0" eaLnBrk="1" latinLnBrk="0" hangingPunct="1">
        <a:spcBef>
          <a:spcPct val="20000"/>
        </a:spcBef>
        <a:buFont typeface="Arial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39442" indent="-129296" algn="l" defTabSz="258592" rtl="0" eaLnBrk="1" latinLnBrk="0" hangingPunct="1">
        <a:spcBef>
          <a:spcPct val="20000"/>
        </a:spcBef>
        <a:buFont typeface="Arial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98035" indent="-129296" algn="l" defTabSz="258592" rtl="0" eaLnBrk="1" latinLnBrk="0" hangingPunct="1">
        <a:spcBef>
          <a:spcPct val="20000"/>
        </a:spcBef>
        <a:buFont typeface="Arial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859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8592" algn="l" defTabSz="25859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7185" algn="l" defTabSz="25859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75777" algn="l" defTabSz="25859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34369" algn="l" defTabSz="25859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92962" algn="l" defTabSz="25859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51554" algn="l" defTabSz="25859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10146" algn="l" defTabSz="25859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68739" algn="l" defTabSz="25859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27587" cy="42237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12468" y="-1787"/>
            <a:ext cx="1515118" cy="80021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800" dirty="0" err="1" smtClean="0">
                <a:solidFill>
                  <a:srgbClr val="FF0000"/>
                </a:solidFill>
              </a:rPr>
              <a:t>ProbTornado</a:t>
            </a:r>
            <a:endParaRPr lang="en-US" sz="1800" dirty="0">
              <a:solidFill>
                <a:srgbClr val="FF0000"/>
              </a:solidFill>
            </a:endParaRPr>
          </a:p>
          <a:p>
            <a:pPr algn="r"/>
            <a:r>
              <a:rPr lang="en-US" sz="1400" dirty="0" smtClean="0">
                <a:solidFill>
                  <a:srgbClr val="FFFFFF"/>
                </a:solidFill>
              </a:rPr>
              <a:t>26 August </a:t>
            </a:r>
            <a:r>
              <a:rPr lang="en-US" sz="1400" dirty="0" smtClean="0">
                <a:solidFill>
                  <a:srgbClr val="FFFFFF"/>
                </a:solidFill>
              </a:rPr>
              <a:t>2017</a:t>
            </a:r>
          </a:p>
          <a:p>
            <a:pPr algn="r"/>
            <a:r>
              <a:rPr lang="en-US" sz="1400" dirty="0" smtClean="0">
                <a:solidFill>
                  <a:schemeClr val="bg1"/>
                </a:solidFill>
              </a:rPr>
              <a:t>04</a:t>
            </a:r>
            <a:r>
              <a:rPr lang="en-US" sz="1400" dirty="0" smtClean="0">
                <a:solidFill>
                  <a:schemeClr val="bg1"/>
                </a:solidFill>
              </a:rPr>
              <a:t>:34 </a:t>
            </a:r>
            <a:r>
              <a:rPr lang="en-US" sz="1400" dirty="0" smtClean="0">
                <a:solidFill>
                  <a:schemeClr val="bg1"/>
                </a:solidFill>
              </a:rPr>
              <a:t>– </a:t>
            </a:r>
            <a:r>
              <a:rPr lang="en-US" sz="1400" dirty="0" smtClean="0">
                <a:solidFill>
                  <a:schemeClr val="bg1"/>
                </a:solidFill>
              </a:rPr>
              <a:t>05</a:t>
            </a:r>
            <a:r>
              <a:rPr lang="en-US" sz="1400" dirty="0" smtClean="0">
                <a:solidFill>
                  <a:schemeClr val="bg1"/>
                </a:solidFill>
              </a:rPr>
              <a:t>:</a:t>
            </a:r>
            <a:r>
              <a:rPr lang="en-US" sz="1400" dirty="0">
                <a:solidFill>
                  <a:schemeClr val="bg1"/>
                </a:solidFill>
              </a:rPr>
              <a:t>5</a:t>
            </a:r>
            <a:r>
              <a:rPr lang="en-US" sz="1400" dirty="0" smtClean="0">
                <a:solidFill>
                  <a:schemeClr val="bg1"/>
                </a:solidFill>
              </a:rPr>
              <a:t>0 UTC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551" y="2944789"/>
            <a:ext cx="821589" cy="430887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Texas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7257" y="10719"/>
            <a:ext cx="188002" cy="203133"/>
          </a:xfrm>
          <a:prstGeom prst="rect">
            <a:avLst/>
          </a:prstGeom>
          <a:solidFill>
            <a:schemeClr val="tx1"/>
          </a:solidFill>
        </p:spPr>
        <p:txBody>
          <a:bodyPr wrap="none" lIns="0" tIns="9144" rIns="0" bIns="9144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0%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761" y="-9044"/>
            <a:ext cx="265998" cy="203133"/>
          </a:xfrm>
          <a:prstGeom prst="rect">
            <a:avLst/>
          </a:prstGeom>
          <a:solidFill>
            <a:schemeClr val="tx1"/>
          </a:solidFill>
        </p:spPr>
        <p:txBody>
          <a:bodyPr wrap="none" lIns="0" tIns="9144" rIns="0" bIns="9144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50</a:t>
            </a:r>
            <a:r>
              <a:rPr lang="en-US" sz="1200" dirty="0" smtClean="0">
                <a:solidFill>
                  <a:srgbClr val="FFFF00"/>
                </a:solidFill>
              </a:rPr>
              <a:t>%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49615" y="-9044"/>
            <a:ext cx="343994" cy="203133"/>
          </a:xfrm>
          <a:prstGeom prst="rect">
            <a:avLst/>
          </a:prstGeom>
          <a:solidFill>
            <a:schemeClr val="tx1"/>
          </a:solidFill>
        </p:spPr>
        <p:txBody>
          <a:bodyPr wrap="none" lIns="0" tIns="9144" rIns="0" bIns="9144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100</a:t>
            </a:r>
            <a:r>
              <a:rPr lang="en-US" sz="1200" dirty="0" smtClean="0">
                <a:solidFill>
                  <a:srgbClr val="FFFF00"/>
                </a:solidFill>
              </a:rPr>
              <a:t>%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2499700" y="2937532"/>
            <a:ext cx="820025" cy="638594"/>
          </a:xfrm>
          <a:prstGeom prst="rightArrow">
            <a:avLst>
              <a:gd name="adj1" fmla="val 50000"/>
              <a:gd name="adj2" fmla="val 48864"/>
            </a:avLst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FF00"/>
                </a:solidFill>
              </a:rPr>
              <a:t>22%</a:t>
            </a:r>
            <a:endParaRPr lang="en-US" sz="1800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27954" y="441218"/>
            <a:ext cx="620224" cy="215444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Houston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279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27583" cy="42237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12468" y="-1787"/>
            <a:ext cx="1515118" cy="80021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800" dirty="0" err="1" smtClean="0">
                <a:solidFill>
                  <a:srgbClr val="FF0000"/>
                </a:solidFill>
              </a:rPr>
              <a:t>ProbTornado</a:t>
            </a:r>
            <a:endParaRPr lang="en-US" sz="1800" dirty="0">
              <a:solidFill>
                <a:srgbClr val="FF0000"/>
              </a:solidFill>
            </a:endParaRPr>
          </a:p>
          <a:p>
            <a:pPr algn="r"/>
            <a:r>
              <a:rPr lang="en-US" sz="1400" dirty="0" smtClean="0">
                <a:solidFill>
                  <a:srgbClr val="FFFFFF"/>
                </a:solidFill>
              </a:rPr>
              <a:t>26 August </a:t>
            </a:r>
            <a:r>
              <a:rPr lang="en-US" sz="1400" dirty="0" smtClean="0">
                <a:solidFill>
                  <a:srgbClr val="FFFFFF"/>
                </a:solidFill>
              </a:rPr>
              <a:t>2017</a:t>
            </a:r>
          </a:p>
          <a:p>
            <a:pPr algn="r"/>
            <a:r>
              <a:rPr lang="en-US" sz="1400" dirty="0" smtClean="0">
                <a:solidFill>
                  <a:schemeClr val="bg1"/>
                </a:solidFill>
              </a:rPr>
              <a:t>04</a:t>
            </a:r>
            <a:r>
              <a:rPr lang="en-US" sz="1400" dirty="0" smtClean="0">
                <a:solidFill>
                  <a:schemeClr val="bg1"/>
                </a:solidFill>
              </a:rPr>
              <a:t>:34 </a:t>
            </a:r>
            <a:r>
              <a:rPr lang="en-US" sz="1400" dirty="0" smtClean="0">
                <a:solidFill>
                  <a:schemeClr val="bg1"/>
                </a:solidFill>
              </a:rPr>
              <a:t>– </a:t>
            </a:r>
            <a:r>
              <a:rPr lang="en-US" sz="1400" dirty="0" smtClean="0">
                <a:solidFill>
                  <a:schemeClr val="bg1"/>
                </a:solidFill>
              </a:rPr>
              <a:t>05</a:t>
            </a:r>
            <a:r>
              <a:rPr lang="en-US" sz="1400" dirty="0" smtClean="0">
                <a:solidFill>
                  <a:schemeClr val="bg1"/>
                </a:solidFill>
              </a:rPr>
              <a:t>:</a:t>
            </a:r>
            <a:r>
              <a:rPr lang="en-US" sz="1400" dirty="0">
                <a:solidFill>
                  <a:schemeClr val="bg1"/>
                </a:solidFill>
              </a:rPr>
              <a:t>5</a:t>
            </a:r>
            <a:r>
              <a:rPr lang="en-US" sz="1400" dirty="0" smtClean="0">
                <a:solidFill>
                  <a:schemeClr val="bg1"/>
                </a:solidFill>
              </a:rPr>
              <a:t>0 UTC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551" y="2944789"/>
            <a:ext cx="821589" cy="430887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Texas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7257" y="10719"/>
            <a:ext cx="188002" cy="203133"/>
          </a:xfrm>
          <a:prstGeom prst="rect">
            <a:avLst/>
          </a:prstGeom>
          <a:solidFill>
            <a:schemeClr val="tx1"/>
          </a:solidFill>
        </p:spPr>
        <p:txBody>
          <a:bodyPr wrap="none" lIns="0" tIns="9144" rIns="0" bIns="9144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0%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761" y="-9044"/>
            <a:ext cx="265998" cy="203133"/>
          </a:xfrm>
          <a:prstGeom prst="rect">
            <a:avLst/>
          </a:prstGeom>
          <a:solidFill>
            <a:schemeClr val="tx1"/>
          </a:solidFill>
        </p:spPr>
        <p:txBody>
          <a:bodyPr wrap="none" lIns="0" tIns="9144" rIns="0" bIns="9144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50</a:t>
            </a:r>
            <a:r>
              <a:rPr lang="en-US" sz="1200" dirty="0" smtClean="0">
                <a:solidFill>
                  <a:srgbClr val="FFFF00"/>
                </a:solidFill>
              </a:rPr>
              <a:t>%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49615" y="-9044"/>
            <a:ext cx="343994" cy="203133"/>
          </a:xfrm>
          <a:prstGeom prst="rect">
            <a:avLst/>
          </a:prstGeom>
          <a:solidFill>
            <a:schemeClr val="tx1"/>
          </a:solidFill>
        </p:spPr>
        <p:txBody>
          <a:bodyPr wrap="none" lIns="0" tIns="9144" rIns="0" bIns="9144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100</a:t>
            </a:r>
            <a:r>
              <a:rPr lang="en-US" sz="1200" dirty="0" smtClean="0">
                <a:solidFill>
                  <a:srgbClr val="FFFF00"/>
                </a:solidFill>
              </a:rPr>
              <a:t>%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1505497" y="1740132"/>
            <a:ext cx="820025" cy="638594"/>
          </a:xfrm>
          <a:prstGeom prst="rightArrow">
            <a:avLst>
              <a:gd name="adj1" fmla="val 50000"/>
              <a:gd name="adj2" fmla="val 48864"/>
            </a:avLst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FF00"/>
                </a:solidFill>
              </a:rPr>
              <a:t>78%</a:t>
            </a:r>
            <a:endParaRPr lang="en-US" sz="1800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7168" y="2619690"/>
            <a:ext cx="1572516" cy="24622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NWS Warning – 05:26 UTC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27954" y="441218"/>
            <a:ext cx="620224" cy="215444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Houston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69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827581" cy="42237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12468" y="-1787"/>
            <a:ext cx="1515118" cy="80021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800" dirty="0" err="1" smtClean="0">
                <a:solidFill>
                  <a:srgbClr val="FF0000"/>
                </a:solidFill>
              </a:rPr>
              <a:t>ProbTornado</a:t>
            </a:r>
            <a:endParaRPr lang="en-US" sz="1800" dirty="0">
              <a:solidFill>
                <a:srgbClr val="FF0000"/>
              </a:solidFill>
            </a:endParaRPr>
          </a:p>
          <a:p>
            <a:pPr algn="r"/>
            <a:r>
              <a:rPr lang="en-US" sz="1400" dirty="0" smtClean="0">
                <a:solidFill>
                  <a:srgbClr val="FFFFFF"/>
                </a:solidFill>
              </a:rPr>
              <a:t>26 August </a:t>
            </a:r>
            <a:r>
              <a:rPr lang="en-US" sz="1400" dirty="0" smtClean="0">
                <a:solidFill>
                  <a:srgbClr val="FFFFFF"/>
                </a:solidFill>
              </a:rPr>
              <a:t>2017</a:t>
            </a:r>
          </a:p>
          <a:p>
            <a:pPr algn="r"/>
            <a:r>
              <a:rPr lang="en-US" sz="1400" dirty="0" smtClean="0">
                <a:solidFill>
                  <a:schemeClr val="bg1"/>
                </a:solidFill>
              </a:rPr>
              <a:t>04</a:t>
            </a:r>
            <a:r>
              <a:rPr lang="en-US" sz="1400" dirty="0" smtClean="0">
                <a:solidFill>
                  <a:schemeClr val="bg1"/>
                </a:solidFill>
              </a:rPr>
              <a:t>:34 </a:t>
            </a:r>
            <a:r>
              <a:rPr lang="en-US" sz="1400" dirty="0" smtClean="0">
                <a:solidFill>
                  <a:schemeClr val="bg1"/>
                </a:solidFill>
              </a:rPr>
              <a:t>– </a:t>
            </a:r>
            <a:r>
              <a:rPr lang="en-US" sz="1400" dirty="0" smtClean="0">
                <a:solidFill>
                  <a:schemeClr val="bg1"/>
                </a:solidFill>
              </a:rPr>
              <a:t>05</a:t>
            </a:r>
            <a:r>
              <a:rPr lang="en-US" sz="1400" dirty="0" smtClean="0">
                <a:solidFill>
                  <a:schemeClr val="bg1"/>
                </a:solidFill>
              </a:rPr>
              <a:t>:</a:t>
            </a:r>
            <a:r>
              <a:rPr lang="en-US" sz="1400" dirty="0">
                <a:solidFill>
                  <a:schemeClr val="bg1"/>
                </a:solidFill>
              </a:rPr>
              <a:t>5</a:t>
            </a:r>
            <a:r>
              <a:rPr lang="en-US" sz="1400" dirty="0" smtClean="0">
                <a:solidFill>
                  <a:schemeClr val="bg1"/>
                </a:solidFill>
              </a:rPr>
              <a:t>0 UTC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551" y="2944789"/>
            <a:ext cx="821589" cy="430887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Texas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7257" y="10719"/>
            <a:ext cx="188002" cy="203133"/>
          </a:xfrm>
          <a:prstGeom prst="rect">
            <a:avLst/>
          </a:prstGeom>
          <a:solidFill>
            <a:schemeClr val="tx1"/>
          </a:solidFill>
        </p:spPr>
        <p:txBody>
          <a:bodyPr wrap="none" lIns="0" tIns="9144" rIns="0" bIns="9144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0%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761" y="-9044"/>
            <a:ext cx="265998" cy="203133"/>
          </a:xfrm>
          <a:prstGeom prst="rect">
            <a:avLst/>
          </a:prstGeom>
          <a:solidFill>
            <a:schemeClr val="tx1"/>
          </a:solidFill>
        </p:spPr>
        <p:txBody>
          <a:bodyPr wrap="none" lIns="0" tIns="9144" rIns="0" bIns="9144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50</a:t>
            </a:r>
            <a:r>
              <a:rPr lang="en-US" sz="1200" dirty="0" smtClean="0">
                <a:solidFill>
                  <a:srgbClr val="FFFF00"/>
                </a:solidFill>
              </a:rPr>
              <a:t>%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49615" y="-9044"/>
            <a:ext cx="343994" cy="203133"/>
          </a:xfrm>
          <a:prstGeom prst="rect">
            <a:avLst/>
          </a:prstGeom>
          <a:solidFill>
            <a:schemeClr val="tx1"/>
          </a:solidFill>
        </p:spPr>
        <p:txBody>
          <a:bodyPr wrap="none" lIns="0" tIns="9144" rIns="0" bIns="9144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100</a:t>
            </a:r>
            <a:r>
              <a:rPr lang="en-US" sz="1200" dirty="0" smtClean="0">
                <a:solidFill>
                  <a:srgbClr val="FFFF00"/>
                </a:solidFill>
              </a:rPr>
              <a:t>%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1534525" y="1812702"/>
            <a:ext cx="820025" cy="638594"/>
          </a:xfrm>
          <a:prstGeom prst="rightArrow">
            <a:avLst>
              <a:gd name="adj1" fmla="val 50000"/>
              <a:gd name="adj2" fmla="val 48864"/>
            </a:avLst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FF00"/>
                </a:solidFill>
              </a:rPr>
              <a:t>79%</a:t>
            </a:r>
            <a:endParaRPr lang="en-US" sz="1800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7168" y="2619690"/>
            <a:ext cx="1572516" cy="24622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NWS Warning – 05:26 UTC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27954" y="441218"/>
            <a:ext cx="620224" cy="215444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Houston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842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827581" cy="42237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12468" y="-1787"/>
            <a:ext cx="1515118" cy="80021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800" dirty="0" err="1" smtClean="0">
                <a:solidFill>
                  <a:srgbClr val="FF0000"/>
                </a:solidFill>
              </a:rPr>
              <a:t>ProbTornado</a:t>
            </a:r>
            <a:endParaRPr lang="en-US" sz="1800" dirty="0">
              <a:solidFill>
                <a:srgbClr val="FF0000"/>
              </a:solidFill>
            </a:endParaRPr>
          </a:p>
          <a:p>
            <a:pPr algn="r"/>
            <a:r>
              <a:rPr lang="en-US" sz="1400" dirty="0" smtClean="0">
                <a:solidFill>
                  <a:srgbClr val="FFFFFF"/>
                </a:solidFill>
              </a:rPr>
              <a:t>26 August </a:t>
            </a:r>
            <a:r>
              <a:rPr lang="en-US" sz="1400" dirty="0" smtClean="0">
                <a:solidFill>
                  <a:srgbClr val="FFFFFF"/>
                </a:solidFill>
              </a:rPr>
              <a:t>2017</a:t>
            </a:r>
          </a:p>
          <a:p>
            <a:pPr algn="r"/>
            <a:r>
              <a:rPr lang="en-US" sz="1400" dirty="0" smtClean="0">
                <a:solidFill>
                  <a:schemeClr val="bg1"/>
                </a:solidFill>
              </a:rPr>
              <a:t>04</a:t>
            </a:r>
            <a:r>
              <a:rPr lang="en-US" sz="1400" dirty="0" smtClean="0">
                <a:solidFill>
                  <a:schemeClr val="bg1"/>
                </a:solidFill>
              </a:rPr>
              <a:t>:34 </a:t>
            </a:r>
            <a:r>
              <a:rPr lang="en-US" sz="1400" dirty="0" smtClean="0">
                <a:solidFill>
                  <a:schemeClr val="bg1"/>
                </a:solidFill>
              </a:rPr>
              <a:t>– </a:t>
            </a:r>
            <a:r>
              <a:rPr lang="en-US" sz="1400" dirty="0" smtClean="0">
                <a:solidFill>
                  <a:schemeClr val="bg1"/>
                </a:solidFill>
              </a:rPr>
              <a:t>05</a:t>
            </a:r>
            <a:r>
              <a:rPr lang="en-US" sz="1400" dirty="0" smtClean="0">
                <a:solidFill>
                  <a:schemeClr val="bg1"/>
                </a:solidFill>
              </a:rPr>
              <a:t>:</a:t>
            </a:r>
            <a:r>
              <a:rPr lang="en-US" sz="1400" dirty="0">
                <a:solidFill>
                  <a:schemeClr val="bg1"/>
                </a:solidFill>
              </a:rPr>
              <a:t>5</a:t>
            </a:r>
            <a:r>
              <a:rPr lang="en-US" sz="1400" dirty="0" smtClean="0">
                <a:solidFill>
                  <a:schemeClr val="bg1"/>
                </a:solidFill>
              </a:rPr>
              <a:t>0 UTC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551" y="2944789"/>
            <a:ext cx="821589" cy="430887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Texas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7257" y="10719"/>
            <a:ext cx="188002" cy="203133"/>
          </a:xfrm>
          <a:prstGeom prst="rect">
            <a:avLst/>
          </a:prstGeom>
          <a:solidFill>
            <a:schemeClr val="tx1"/>
          </a:solidFill>
        </p:spPr>
        <p:txBody>
          <a:bodyPr wrap="none" lIns="0" tIns="9144" rIns="0" bIns="9144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0%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761" y="-9044"/>
            <a:ext cx="265998" cy="203133"/>
          </a:xfrm>
          <a:prstGeom prst="rect">
            <a:avLst/>
          </a:prstGeom>
          <a:solidFill>
            <a:schemeClr val="tx1"/>
          </a:solidFill>
        </p:spPr>
        <p:txBody>
          <a:bodyPr wrap="none" lIns="0" tIns="9144" rIns="0" bIns="9144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50</a:t>
            </a:r>
            <a:r>
              <a:rPr lang="en-US" sz="1200" dirty="0" smtClean="0">
                <a:solidFill>
                  <a:srgbClr val="FFFF00"/>
                </a:solidFill>
              </a:rPr>
              <a:t>%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49615" y="-9044"/>
            <a:ext cx="343994" cy="203133"/>
          </a:xfrm>
          <a:prstGeom prst="rect">
            <a:avLst/>
          </a:prstGeom>
          <a:solidFill>
            <a:schemeClr val="tx1"/>
          </a:solidFill>
        </p:spPr>
        <p:txBody>
          <a:bodyPr wrap="none" lIns="0" tIns="9144" rIns="0" bIns="9144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100</a:t>
            </a:r>
            <a:r>
              <a:rPr lang="en-US" sz="1200" dirty="0" smtClean="0">
                <a:solidFill>
                  <a:srgbClr val="FFFF00"/>
                </a:solidFill>
              </a:rPr>
              <a:t>%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1396642" y="1798188"/>
            <a:ext cx="820025" cy="638594"/>
          </a:xfrm>
          <a:prstGeom prst="rightArrow">
            <a:avLst>
              <a:gd name="adj1" fmla="val 50000"/>
              <a:gd name="adj2" fmla="val 48864"/>
            </a:avLst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FF00"/>
                </a:solidFill>
              </a:rPr>
              <a:t>79%</a:t>
            </a:r>
            <a:endParaRPr lang="en-US" sz="1800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7168" y="2619690"/>
            <a:ext cx="1572516" cy="24622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NWS Warning – 05:26 UTC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27954" y="441218"/>
            <a:ext cx="620224" cy="215444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Houston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090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827580" cy="42237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12468" y="-1787"/>
            <a:ext cx="1515118" cy="80021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800" dirty="0" err="1" smtClean="0">
                <a:solidFill>
                  <a:srgbClr val="FF0000"/>
                </a:solidFill>
              </a:rPr>
              <a:t>ProbTornado</a:t>
            </a:r>
            <a:endParaRPr lang="en-US" sz="1800" dirty="0">
              <a:solidFill>
                <a:srgbClr val="FF0000"/>
              </a:solidFill>
            </a:endParaRPr>
          </a:p>
          <a:p>
            <a:pPr algn="r"/>
            <a:r>
              <a:rPr lang="en-US" sz="1400" dirty="0" smtClean="0">
                <a:solidFill>
                  <a:srgbClr val="FFFFFF"/>
                </a:solidFill>
              </a:rPr>
              <a:t>26 August </a:t>
            </a:r>
            <a:r>
              <a:rPr lang="en-US" sz="1400" dirty="0" smtClean="0">
                <a:solidFill>
                  <a:srgbClr val="FFFFFF"/>
                </a:solidFill>
              </a:rPr>
              <a:t>2017</a:t>
            </a:r>
          </a:p>
          <a:p>
            <a:pPr algn="r"/>
            <a:r>
              <a:rPr lang="en-US" sz="1400" dirty="0" smtClean="0">
                <a:solidFill>
                  <a:schemeClr val="bg1"/>
                </a:solidFill>
              </a:rPr>
              <a:t>04</a:t>
            </a:r>
            <a:r>
              <a:rPr lang="en-US" sz="1400" dirty="0" smtClean="0">
                <a:solidFill>
                  <a:schemeClr val="bg1"/>
                </a:solidFill>
              </a:rPr>
              <a:t>:34 </a:t>
            </a:r>
            <a:r>
              <a:rPr lang="en-US" sz="1400" dirty="0" smtClean="0">
                <a:solidFill>
                  <a:schemeClr val="bg1"/>
                </a:solidFill>
              </a:rPr>
              <a:t>– </a:t>
            </a:r>
            <a:r>
              <a:rPr lang="en-US" sz="1400" dirty="0" smtClean="0">
                <a:solidFill>
                  <a:schemeClr val="bg1"/>
                </a:solidFill>
              </a:rPr>
              <a:t>05</a:t>
            </a:r>
            <a:r>
              <a:rPr lang="en-US" sz="1400" dirty="0" smtClean="0">
                <a:solidFill>
                  <a:schemeClr val="bg1"/>
                </a:solidFill>
              </a:rPr>
              <a:t>:</a:t>
            </a:r>
            <a:r>
              <a:rPr lang="en-US" sz="1400" dirty="0">
                <a:solidFill>
                  <a:schemeClr val="bg1"/>
                </a:solidFill>
              </a:rPr>
              <a:t>5</a:t>
            </a:r>
            <a:r>
              <a:rPr lang="en-US" sz="1400" dirty="0" smtClean="0">
                <a:solidFill>
                  <a:schemeClr val="bg1"/>
                </a:solidFill>
              </a:rPr>
              <a:t>0 UTC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551" y="2944789"/>
            <a:ext cx="821589" cy="430887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Texas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7257" y="10719"/>
            <a:ext cx="188002" cy="203133"/>
          </a:xfrm>
          <a:prstGeom prst="rect">
            <a:avLst/>
          </a:prstGeom>
          <a:solidFill>
            <a:schemeClr val="tx1"/>
          </a:solidFill>
        </p:spPr>
        <p:txBody>
          <a:bodyPr wrap="none" lIns="0" tIns="9144" rIns="0" bIns="9144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0%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761" y="-9044"/>
            <a:ext cx="265998" cy="203133"/>
          </a:xfrm>
          <a:prstGeom prst="rect">
            <a:avLst/>
          </a:prstGeom>
          <a:solidFill>
            <a:schemeClr val="tx1"/>
          </a:solidFill>
        </p:spPr>
        <p:txBody>
          <a:bodyPr wrap="none" lIns="0" tIns="9144" rIns="0" bIns="9144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50</a:t>
            </a:r>
            <a:r>
              <a:rPr lang="en-US" sz="1200" dirty="0" smtClean="0">
                <a:solidFill>
                  <a:srgbClr val="FFFF00"/>
                </a:solidFill>
              </a:rPr>
              <a:t>%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49615" y="-9044"/>
            <a:ext cx="343994" cy="203133"/>
          </a:xfrm>
          <a:prstGeom prst="rect">
            <a:avLst/>
          </a:prstGeom>
          <a:solidFill>
            <a:schemeClr val="tx1"/>
          </a:solidFill>
        </p:spPr>
        <p:txBody>
          <a:bodyPr wrap="none" lIns="0" tIns="9144" rIns="0" bIns="9144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100</a:t>
            </a:r>
            <a:r>
              <a:rPr lang="en-US" sz="1200" dirty="0" smtClean="0">
                <a:solidFill>
                  <a:srgbClr val="FFFF00"/>
                </a:solidFill>
              </a:rPr>
              <a:t>%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1215217" y="1790931"/>
            <a:ext cx="820025" cy="638594"/>
          </a:xfrm>
          <a:prstGeom prst="rightArrow">
            <a:avLst>
              <a:gd name="adj1" fmla="val 50000"/>
              <a:gd name="adj2" fmla="val 48864"/>
            </a:avLst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FF00"/>
                </a:solidFill>
              </a:rPr>
              <a:t>79%</a:t>
            </a:r>
            <a:endParaRPr lang="en-US" sz="1800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7168" y="2619690"/>
            <a:ext cx="1572516" cy="24622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NWS Warning – 05:26 UTC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27954" y="441218"/>
            <a:ext cx="620224" cy="215444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Houston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403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827580" cy="42237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12468" y="-1787"/>
            <a:ext cx="1515118" cy="80021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800" dirty="0" err="1" smtClean="0">
                <a:solidFill>
                  <a:srgbClr val="FF0000"/>
                </a:solidFill>
              </a:rPr>
              <a:t>ProbTornado</a:t>
            </a:r>
            <a:endParaRPr lang="en-US" sz="1800" dirty="0">
              <a:solidFill>
                <a:srgbClr val="FF0000"/>
              </a:solidFill>
            </a:endParaRPr>
          </a:p>
          <a:p>
            <a:pPr algn="r"/>
            <a:r>
              <a:rPr lang="en-US" sz="1400" dirty="0" smtClean="0">
                <a:solidFill>
                  <a:srgbClr val="FFFFFF"/>
                </a:solidFill>
              </a:rPr>
              <a:t>26 August </a:t>
            </a:r>
            <a:r>
              <a:rPr lang="en-US" sz="1400" dirty="0" smtClean="0">
                <a:solidFill>
                  <a:srgbClr val="FFFFFF"/>
                </a:solidFill>
              </a:rPr>
              <a:t>2017</a:t>
            </a:r>
          </a:p>
          <a:p>
            <a:pPr algn="r"/>
            <a:r>
              <a:rPr lang="en-US" sz="1400" dirty="0" smtClean="0">
                <a:solidFill>
                  <a:schemeClr val="bg1"/>
                </a:solidFill>
              </a:rPr>
              <a:t>04</a:t>
            </a:r>
            <a:r>
              <a:rPr lang="en-US" sz="1400" dirty="0" smtClean="0">
                <a:solidFill>
                  <a:schemeClr val="bg1"/>
                </a:solidFill>
              </a:rPr>
              <a:t>:34 </a:t>
            </a:r>
            <a:r>
              <a:rPr lang="en-US" sz="1400" dirty="0" smtClean="0">
                <a:solidFill>
                  <a:schemeClr val="bg1"/>
                </a:solidFill>
              </a:rPr>
              <a:t>– </a:t>
            </a:r>
            <a:r>
              <a:rPr lang="en-US" sz="1400" dirty="0" smtClean="0">
                <a:solidFill>
                  <a:schemeClr val="bg1"/>
                </a:solidFill>
              </a:rPr>
              <a:t>05</a:t>
            </a:r>
            <a:r>
              <a:rPr lang="en-US" sz="1400" dirty="0" smtClean="0">
                <a:solidFill>
                  <a:schemeClr val="bg1"/>
                </a:solidFill>
              </a:rPr>
              <a:t>:</a:t>
            </a:r>
            <a:r>
              <a:rPr lang="en-US" sz="1400" dirty="0">
                <a:solidFill>
                  <a:schemeClr val="bg1"/>
                </a:solidFill>
              </a:rPr>
              <a:t>5</a:t>
            </a:r>
            <a:r>
              <a:rPr lang="en-US" sz="1400" dirty="0" smtClean="0">
                <a:solidFill>
                  <a:schemeClr val="bg1"/>
                </a:solidFill>
              </a:rPr>
              <a:t>0 UTC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551" y="2944789"/>
            <a:ext cx="821589" cy="430887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Texas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7257" y="10719"/>
            <a:ext cx="188002" cy="203133"/>
          </a:xfrm>
          <a:prstGeom prst="rect">
            <a:avLst/>
          </a:prstGeom>
          <a:solidFill>
            <a:schemeClr val="tx1"/>
          </a:solidFill>
        </p:spPr>
        <p:txBody>
          <a:bodyPr wrap="none" lIns="0" tIns="9144" rIns="0" bIns="9144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0%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761" y="-9044"/>
            <a:ext cx="265998" cy="203133"/>
          </a:xfrm>
          <a:prstGeom prst="rect">
            <a:avLst/>
          </a:prstGeom>
          <a:solidFill>
            <a:schemeClr val="tx1"/>
          </a:solidFill>
        </p:spPr>
        <p:txBody>
          <a:bodyPr wrap="none" lIns="0" tIns="9144" rIns="0" bIns="9144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50</a:t>
            </a:r>
            <a:r>
              <a:rPr lang="en-US" sz="1200" dirty="0" smtClean="0">
                <a:solidFill>
                  <a:srgbClr val="FFFF00"/>
                </a:solidFill>
              </a:rPr>
              <a:t>%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49615" y="-9044"/>
            <a:ext cx="343994" cy="203133"/>
          </a:xfrm>
          <a:prstGeom prst="rect">
            <a:avLst/>
          </a:prstGeom>
          <a:solidFill>
            <a:schemeClr val="tx1"/>
          </a:solidFill>
        </p:spPr>
        <p:txBody>
          <a:bodyPr wrap="none" lIns="0" tIns="9144" rIns="0" bIns="9144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100</a:t>
            </a:r>
            <a:r>
              <a:rPr lang="en-US" sz="1200" dirty="0" smtClean="0">
                <a:solidFill>
                  <a:srgbClr val="FFFF00"/>
                </a:solidFill>
              </a:rPr>
              <a:t>%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1157161" y="1754646"/>
            <a:ext cx="820025" cy="638594"/>
          </a:xfrm>
          <a:prstGeom prst="rightArrow">
            <a:avLst>
              <a:gd name="adj1" fmla="val 50000"/>
              <a:gd name="adj2" fmla="val 48864"/>
            </a:avLst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FF00"/>
                </a:solidFill>
              </a:rPr>
              <a:t>74%</a:t>
            </a:r>
            <a:endParaRPr lang="en-US" sz="1800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22613" y="3114944"/>
            <a:ext cx="1572516" cy="24622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NWS Warning – 05:39 UTC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27954" y="441218"/>
            <a:ext cx="620224" cy="215444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Houston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540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827580" cy="42237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12468" y="-1787"/>
            <a:ext cx="1515118" cy="80021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800" dirty="0" err="1" smtClean="0">
                <a:solidFill>
                  <a:srgbClr val="FF0000"/>
                </a:solidFill>
              </a:rPr>
              <a:t>ProbTornado</a:t>
            </a:r>
            <a:endParaRPr lang="en-US" sz="1800" dirty="0">
              <a:solidFill>
                <a:srgbClr val="FF0000"/>
              </a:solidFill>
            </a:endParaRPr>
          </a:p>
          <a:p>
            <a:pPr algn="r"/>
            <a:r>
              <a:rPr lang="en-US" sz="1400" dirty="0" smtClean="0">
                <a:solidFill>
                  <a:srgbClr val="FFFFFF"/>
                </a:solidFill>
              </a:rPr>
              <a:t>26 August </a:t>
            </a:r>
            <a:r>
              <a:rPr lang="en-US" sz="1400" dirty="0" smtClean="0">
                <a:solidFill>
                  <a:srgbClr val="FFFFFF"/>
                </a:solidFill>
              </a:rPr>
              <a:t>2017</a:t>
            </a:r>
          </a:p>
          <a:p>
            <a:pPr algn="r"/>
            <a:r>
              <a:rPr lang="en-US" sz="1400" dirty="0" smtClean="0">
                <a:solidFill>
                  <a:schemeClr val="bg1"/>
                </a:solidFill>
              </a:rPr>
              <a:t>04</a:t>
            </a:r>
            <a:r>
              <a:rPr lang="en-US" sz="1400" dirty="0" smtClean="0">
                <a:solidFill>
                  <a:schemeClr val="bg1"/>
                </a:solidFill>
              </a:rPr>
              <a:t>:34 </a:t>
            </a:r>
            <a:r>
              <a:rPr lang="en-US" sz="1400" dirty="0" smtClean="0">
                <a:solidFill>
                  <a:schemeClr val="bg1"/>
                </a:solidFill>
              </a:rPr>
              <a:t>– </a:t>
            </a:r>
            <a:r>
              <a:rPr lang="en-US" sz="1400" dirty="0" smtClean="0">
                <a:solidFill>
                  <a:schemeClr val="bg1"/>
                </a:solidFill>
              </a:rPr>
              <a:t>05</a:t>
            </a:r>
            <a:r>
              <a:rPr lang="en-US" sz="1400" dirty="0" smtClean="0">
                <a:solidFill>
                  <a:schemeClr val="bg1"/>
                </a:solidFill>
              </a:rPr>
              <a:t>:</a:t>
            </a:r>
            <a:r>
              <a:rPr lang="en-US" sz="1400" dirty="0">
                <a:solidFill>
                  <a:schemeClr val="bg1"/>
                </a:solidFill>
              </a:rPr>
              <a:t>5</a:t>
            </a:r>
            <a:r>
              <a:rPr lang="en-US" sz="1400" dirty="0" smtClean="0">
                <a:solidFill>
                  <a:schemeClr val="bg1"/>
                </a:solidFill>
              </a:rPr>
              <a:t>0 UTC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551" y="2944789"/>
            <a:ext cx="821589" cy="430887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Texas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7257" y="10719"/>
            <a:ext cx="188002" cy="203133"/>
          </a:xfrm>
          <a:prstGeom prst="rect">
            <a:avLst/>
          </a:prstGeom>
          <a:solidFill>
            <a:schemeClr val="tx1"/>
          </a:solidFill>
        </p:spPr>
        <p:txBody>
          <a:bodyPr wrap="none" lIns="0" tIns="9144" rIns="0" bIns="9144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0%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761" y="-9044"/>
            <a:ext cx="265998" cy="203133"/>
          </a:xfrm>
          <a:prstGeom prst="rect">
            <a:avLst/>
          </a:prstGeom>
          <a:solidFill>
            <a:schemeClr val="tx1"/>
          </a:solidFill>
        </p:spPr>
        <p:txBody>
          <a:bodyPr wrap="none" lIns="0" tIns="9144" rIns="0" bIns="9144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50</a:t>
            </a:r>
            <a:r>
              <a:rPr lang="en-US" sz="1200" dirty="0" smtClean="0">
                <a:solidFill>
                  <a:srgbClr val="FFFF00"/>
                </a:solidFill>
              </a:rPr>
              <a:t>%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49615" y="-9044"/>
            <a:ext cx="343994" cy="203133"/>
          </a:xfrm>
          <a:prstGeom prst="rect">
            <a:avLst/>
          </a:prstGeom>
          <a:solidFill>
            <a:schemeClr val="tx1"/>
          </a:solidFill>
        </p:spPr>
        <p:txBody>
          <a:bodyPr wrap="none" lIns="0" tIns="9144" rIns="0" bIns="9144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100</a:t>
            </a:r>
            <a:r>
              <a:rPr lang="en-US" sz="1200" dirty="0" smtClean="0">
                <a:solidFill>
                  <a:srgbClr val="FFFF00"/>
                </a:solidFill>
              </a:rPr>
              <a:t>%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1019278" y="1682076"/>
            <a:ext cx="820025" cy="638594"/>
          </a:xfrm>
          <a:prstGeom prst="rightArrow">
            <a:avLst>
              <a:gd name="adj1" fmla="val 50000"/>
              <a:gd name="adj2" fmla="val 48864"/>
            </a:avLst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FF00"/>
                </a:solidFill>
              </a:rPr>
              <a:t>72%</a:t>
            </a:r>
            <a:endParaRPr lang="en-US" sz="1800" b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22613" y="3114944"/>
            <a:ext cx="1572516" cy="24622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NWS Warning – 05:39 UTC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97660" y="1682076"/>
            <a:ext cx="1572516" cy="24622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NWS Warning – 05:46 UTC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27954" y="441218"/>
            <a:ext cx="620224" cy="215444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Houston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540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27587" cy="42237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12468" y="-1787"/>
            <a:ext cx="1515118" cy="80021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800" dirty="0" err="1" smtClean="0">
                <a:solidFill>
                  <a:srgbClr val="FF0000"/>
                </a:solidFill>
              </a:rPr>
              <a:t>ProbTornado</a:t>
            </a:r>
            <a:endParaRPr lang="en-US" sz="1800" dirty="0">
              <a:solidFill>
                <a:srgbClr val="FF0000"/>
              </a:solidFill>
            </a:endParaRPr>
          </a:p>
          <a:p>
            <a:pPr algn="r"/>
            <a:r>
              <a:rPr lang="en-US" sz="1400" dirty="0" smtClean="0">
                <a:solidFill>
                  <a:srgbClr val="FFFFFF"/>
                </a:solidFill>
              </a:rPr>
              <a:t>26 August </a:t>
            </a:r>
            <a:r>
              <a:rPr lang="en-US" sz="1400" dirty="0" smtClean="0">
                <a:solidFill>
                  <a:srgbClr val="FFFFFF"/>
                </a:solidFill>
              </a:rPr>
              <a:t>2017</a:t>
            </a:r>
          </a:p>
          <a:p>
            <a:pPr algn="r"/>
            <a:r>
              <a:rPr lang="en-US" sz="1400" dirty="0" smtClean="0">
                <a:solidFill>
                  <a:schemeClr val="bg1"/>
                </a:solidFill>
              </a:rPr>
              <a:t>04</a:t>
            </a:r>
            <a:r>
              <a:rPr lang="en-US" sz="1400" dirty="0" smtClean="0">
                <a:solidFill>
                  <a:schemeClr val="bg1"/>
                </a:solidFill>
              </a:rPr>
              <a:t>:34 </a:t>
            </a:r>
            <a:r>
              <a:rPr lang="en-US" sz="1400" dirty="0" smtClean="0">
                <a:solidFill>
                  <a:schemeClr val="bg1"/>
                </a:solidFill>
              </a:rPr>
              <a:t>– </a:t>
            </a:r>
            <a:r>
              <a:rPr lang="en-US" sz="1400" dirty="0" smtClean="0">
                <a:solidFill>
                  <a:schemeClr val="bg1"/>
                </a:solidFill>
              </a:rPr>
              <a:t>05</a:t>
            </a:r>
            <a:r>
              <a:rPr lang="en-US" sz="1400" dirty="0" smtClean="0">
                <a:solidFill>
                  <a:schemeClr val="bg1"/>
                </a:solidFill>
              </a:rPr>
              <a:t>:</a:t>
            </a:r>
            <a:r>
              <a:rPr lang="en-US" sz="1400" dirty="0">
                <a:solidFill>
                  <a:schemeClr val="bg1"/>
                </a:solidFill>
              </a:rPr>
              <a:t>5</a:t>
            </a:r>
            <a:r>
              <a:rPr lang="en-US" sz="1400" dirty="0" smtClean="0">
                <a:solidFill>
                  <a:schemeClr val="bg1"/>
                </a:solidFill>
              </a:rPr>
              <a:t>0 UTC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551" y="2944789"/>
            <a:ext cx="821589" cy="430887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Texas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7257" y="10719"/>
            <a:ext cx="188002" cy="203133"/>
          </a:xfrm>
          <a:prstGeom prst="rect">
            <a:avLst/>
          </a:prstGeom>
          <a:solidFill>
            <a:schemeClr val="tx1"/>
          </a:solidFill>
        </p:spPr>
        <p:txBody>
          <a:bodyPr wrap="none" lIns="0" tIns="9144" rIns="0" bIns="9144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0%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761" y="-9044"/>
            <a:ext cx="265998" cy="203133"/>
          </a:xfrm>
          <a:prstGeom prst="rect">
            <a:avLst/>
          </a:prstGeom>
          <a:solidFill>
            <a:schemeClr val="tx1"/>
          </a:solidFill>
        </p:spPr>
        <p:txBody>
          <a:bodyPr wrap="none" lIns="0" tIns="9144" rIns="0" bIns="9144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50</a:t>
            </a:r>
            <a:r>
              <a:rPr lang="en-US" sz="1200" dirty="0" smtClean="0">
                <a:solidFill>
                  <a:srgbClr val="FFFF00"/>
                </a:solidFill>
              </a:rPr>
              <a:t>%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49615" y="-9044"/>
            <a:ext cx="343994" cy="203133"/>
          </a:xfrm>
          <a:prstGeom prst="rect">
            <a:avLst/>
          </a:prstGeom>
          <a:solidFill>
            <a:schemeClr val="tx1"/>
          </a:solidFill>
        </p:spPr>
        <p:txBody>
          <a:bodyPr wrap="none" lIns="0" tIns="9144" rIns="0" bIns="9144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100</a:t>
            </a:r>
            <a:r>
              <a:rPr lang="en-US" sz="1200" dirty="0" smtClean="0">
                <a:solidFill>
                  <a:srgbClr val="FFFF00"/>
                </a:solidFill>
              </a:rPr>
              <a:t>%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859624" y="1486137"/>
            <a:ext cx="820025" cy="638594"/>
          </a:xfrm>
          <a:prstGeom prst="rightArrow">
            <a:avLst>
              <a:gd name="adj1" fmla="val 50000"/>
              <a:gd name="adj2" fmla="val 48864"/>
            </a:avLst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FF00"/>
                </a:solidFill>
              </a:rPr>
              <a:t>72%</a:t>
            </a:r>
            <a:endParaRPr lang="en-US" sz="18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22613" y="3114944"/>
            <a:ext cx="1572516" cy="24622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NWS Warning – 05:39 UTC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97660" y="1682076"/>
            <a:ext cx="1572516" cy="24622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NWS Warning – 05:46 UTC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62259" y="1239916"/>
            <a:ext cx="1572516" cy="24622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NWS Warning – 05:49 UTC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27954" y="441218"/>
            <a:ext cx="620224" cy="215444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Houston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491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27587" cy="42237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12468" y="-1787"/>
            <a:ext cx="1515118" cy="80021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800" dirty="0" err="1" smtClean="0">
                <a:solidFill>
                  <a:srgbClr val="FF0000"/>
                </a:solidFill>
              </a:rPr>
              <a:t>ProbTornado</a:t>
            </a:r>
            <a:endParaRPr lang="en-US" sz="1800" dirty="0">
              <a:solidFill>
                <a:srgbClr val="FF0000"/>
              </a:solidFill>
            </a:endParaRPr>
          </a:p>
          <a:p>
            <a:pPr algn="r"/>
            <a:r>
              <a:rPr lang="en-US" sz="1400" dirty="0" smtClean="0">
                <a:solidFill>
                  <a:srgbClr val="FFFFFF"/>
                </a:solidFill>
              </a:rPr>
              <a:t>26 August </a:t>
            </a:r>
            <a:r>
              <a:rPr lang="en-US" sz="1400" dirty="0" smtClean="0">
                <a:solidFill>
                  <a:srgbClr val="FFFFFF"/>
                </a:solidFill>
              </a:rPr>
              <a:t>2017</a:t>
            </a:r>
          </a:p>
          <a:p>
            <a:pPr algn="r"/>
            <a:r>
              <a:rPr lang="en-US" sz="1400" dirty="0" smtClean="0">
                <a:solidFill>
                  <a:schemeClr val="bg1"/>
                </a:solidFill>
              </a:rPr>
              <a:t>04</a:t>
            </a:r>
            <a:r>
              <a:rPr lang="en-US" sz="1400" dirty="0" smtClean="0">
                <a:solidFill>
                  <a:schemeClr val="bg1"/>
                </a:solidFill>
              </a:rPr>
              <a:t>:34 </a:t>
            </a:r>
            <a:r>
              <a:rPr lang="en-US" sz="1400" dirty="0" smtClean="0">
                <a:solidFill>
                  <a:schemeClr val="bg1"/>
                </a:solidFill>
              </a:rPr>
              <a:t>– </a:t>
            </a:r>
            <a:r>
              <a:rPr lang="en-US" sz="1400" dirty="0" smtClean="0">
                <a:solidFill>
                  <a:schemeClr val="bg1"/>
                </a:solidFill>
              </a:rPr>
              <a:t>05</a:t>
            </a:r>
            <a:r>
              <a:rPr lang="en-US" sz="1400" dirty="0" smtClean="0">
                <a:solidFill>
                  <a:schemeClr val="bg1"/>
                </a:solidFill>
              </a:rPr>
              <a:t>:</a:t>
            </a:r>
            <a:r>
              <a:rPr lang="en-US" sz="1400" dirty="0">
                <a:solidFill>
                  <a:schemeClr val="bg1"/>
                </a:solidFill>
              </a:rPr>
              <a:t>5</a:t>
            </a:r>
            <a:r>
              <a:rPr lang="en-US" sz="1400" dirty="0" smtClean="0">
                <a:solidFill>
                  <a:schemeClr val="bg1"/>
                </a:solidFill>
              </a:rPr>
              <a:t>0 UTC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551" y="2944789"/>
            <a:ext cx="821589" cy="430887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Texas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7257" y="10719"/>
            <a:ext cx="188002" cy="203133"/>
          </a:xfrm>
          <a:prstGeom prst="rect">
            <a:avLst/>
          </a:prstGeom>
          <a:solidFill>
            <a:schemeClr val="tx1"/>
          </a:solidFill>
        </p:spPr>
        <p:txBody>
          <a:bodyPr wrap="none" lIns="0" tIns="9144" rIns="0" bIns="9144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0%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761" y="-9044"/>
            <a:ext cx="265998" cy="203133"/>
          </a:xfrm>
          <a:prstGeom prst="rect">
            <a:avLst/>
          </a:prstGeom>
          <a:solidFill>
            <a:schemeClr val="tx1"/>
          </a:solidFill>
        </p:spPr>
        <p:txBody>
          <a:bodyPr wrap="none" lIns="0" tIns="9144" rIns="0" bIns="9144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50</a:t>
            </a:r>
            <a:r>
              <a:rPr lang="en-US" sz="1200" dirty="0" smtClean="0">
                <a:solidFill>
                  <a:srgbClr val="FFFF00"/>
                </a:solidFill>
              </a:rPr>
              <a:t>%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49615" y="-9044"/>
            <a:ext cx="343994" cy="203133"/>
          </a:xfrm>
          <a:prstGeom prst="rect">
            <a:avLst/>
          </a:prstGeom>
          <a:solidFill>
            <a:schemeClr val="tx1"/>
          </a:solidFill>
        </p:spPr>
        <p:txBody>
          <a:bodyPr wrap="none" lIns="0" tIns="9144" rIns="0" bIns="9144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100</a:t>
            </a:r>
            <a:r>
              <a:rPr lang="en-US" sz="1200" dirty="0" smtClean="0">
                <a:solidFill>
                  <a:srgbClr val="FFFF00"/>
                </a:solidFill>
              </a:rPr>
              <a:t>%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859624" y="1486137"/>
            <a:ext cx="820025" cy="638594"/>
          </a:xfrm>
          <a:prstGeom prst="rightArrow">
            <a:avLst>
              <a:gd name="adj1" fmla="val 50000"/>
              <a:gd name="adj2" fmla="val 48864"/>
            </a:avLst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FF00"/>
                </a:solidFill>
              </a:rPr>
              <a:t>72%</a:t>
            </a:r>
            <a:endParaRPr lang="en-US" sz="18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22613" y="3114944"/>
            <a:ext cx="1572516" cy="24622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NWS Warning – 05:39 UTC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97660" y="1682076"/>
            <a:ext cx="1572516" cy="24622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NWS Warning – 05:46 UTC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62259" y="1239916"/>
            <a:ext cx="1572516" cy="24622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NWS Warning – 05:49 UTC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Isosceles Triangle 2"/>
          <p:cNvSpPr/>
          <p:nvPr/>
        </p:nvSpPr>
        <p:spPr>
          <a:xfrm rot="10800000">
            <a:off x="1981828" y="1737818"/>
            <a:ext cx="158207" cy="190479"/>
          </a:xfrm>
          <a:prstGeom prst="triangle">
            <a:avLst/>
          </a:prstGeom>
          <a:gradFill>
            <a:gsLst>
              <a:gs pos="0">
                <a:srgbClr val="800000"/>
              </a:gs>
              <a:gs pos="100000">
                <a:srgbClr val="FF0000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09917" y="2430031"/>
            <a:ext cx="1641771" cy="246221"/>
          </a:xfrm>
          <a:prstGeom prst="rect">
            <a:avLst/>
          </a:prstGeom>
          <a:gradFill flip="none" rotWithShape="1">
            <a:gsLst>
              <a:gs pos="0">
                <a:srgbClr val="800000"/>
              </a:gs>
              <a:gs pos="100000">
                <a:srgbClr val="FF0000"/>
              </a:gs>
            </a:gsLst>
            <a:lin ang="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Tornado report – 05:50 UTC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523928" y="1864986"/>
            <a:ext cx="457899" cy="565045"/>
          </a:xfrm>
          <a:prstGeom prst="straightConnector1">
            <a:avLst/>
          </a:prstGeom>
          <a:ln w="38100"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327954" y="441218"/>
            <a:ext cx="620224" cy="215444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Houston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716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27586" cy="42237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12468" y="-1787"/>
            <a:ext cx="1515118" cy="80021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800" dirty="0" err="1" smtClean="0">
                <a:solidFill>
                  <a:srgbClr val="FF0000"/>
                </a:solidFill>
              </a:rPr>
              <a:t>ProbTornado</a:t>
            </a:r>
            <a:endParaRPr lang="en-US" sz="1800" dirty="0">
              <a:solidFill>
                <a:srgbClr val="FF0000"/>
              </a:solidFill>
            </a:endParaRPr>
          </a:p>
          <a:p>
            <a:pPr algn="r"/>
            <a:r>
              <a:rPr lang="en-US" sz="1400" dirty="0" smtClean="0">
                <a:solidFill>
                  <a:srgbClr val="FFFFFF"/>
                </a:solidFill>
              </a:rPr>
              <a:t>26 August </a:t>
            </a:r>
            <a:r>
              <a:rPr lang="en-US" sz="1400" dirty="0" smtClean="0">
                <a:solidFill>
                  <a:srgbClr val="FFFFFF"/>
                </a:solidFill>
              </a:rPr>
              <a:t>2017</a:t>
            </a:r>
          </a:p>
          <a:p>
            <a:pPr algn="r"/>
            <a:r>
              <a:rPr lang="en-US" sz="1400" dirty="0" smtClean="0">
                <a:solidFill>
                  <a:schemeClr val="bg1"/>
                </a:solidFill>
              </a:rPr>
              <a:t>04</a:t>
            </a:r>
            <a:r>
              <a:rPr lang="en-US" sz="1400" dirty="0" smtClean="0">
                <a:solidFill>
                  <a:schemeClr val="bg1"/>
                </a:solidFill>
              </a:rPr>
              <a:t>:34 </a:t>
            </a:r>
            <a:r>
              <a:rPr lang="en-US" sz="1400" dirty="0" smtClean="0">
                <a:solidFill>
                  <a:schemeClr val="bg1"/>
                </a:solidFill>
              </a:rPr>
              <a:t>– </a:t>
            </a:r>
            <a:r>
              <a:rPr lang="en-US" sz="1400" dirty="0" smtClean="0">
                <a:solidFill>
                  <a:schemeClr val="bg1"/>
                </a:solidFill>
              </a:rPr>
              <a:t>05</a:t>
            </a:r>
            <a:r>
              <a:rPr lang="en-US" sz="1400" dirty="0" smtClean="0">
                <a:solidFill>
                  <a:schemeClr val="bg1"/>
                </a:solidFill>
              </a:rPr>
              <a:t>:</a:t>
            </a:r>
            <a:r>
              <a:rPr lang="en-US" sz="1400" dirty="0">
                <a:solidFill>
                  <a:schemeClr val="bg1"/>
                </a:solidFill>
              </a:rPr>
              <a:t>5</a:t>
            </a:r>
            <a:r>
              <a:rPr lang="en-US" sz="1400" dirty="0" smtClean="0">
                <a:solidFill>
                  <a:schemeClr val="bg1"/>
                </a:solidFill>
              </a:rPr>
              <a:t>0 UTC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551" y="2944789"/>
            <a:ext cx="821589" cy="430887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Texas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7257" y="10719"/>
            <a:ext cx="188002" cy="203133"/>
          </a:xfrm>
          <a:prstGeom prst="rect">
            <a:avLst/>
          </a:prstGeom>
          <a:solidFill>
            <a:schemeClr val="tx1"/>
          </a:solidFill>
        </p:spPr>
        <p:txBody>
          <a:bodyPr wrap="none" lIns="0" tIns="9144" rIns="0" bIns="9144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0%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761" y="-9044"/>
            <a:ext cx="265998" cy="203133"/>
          </a:xfrm>
          <a:prstGeom prst="rect">
            <a:avLst/>
          </a:prstGeom>
          <a:solidFill>
            <a:schemeClr val="tx1"/>
          </a:solidFill>
        </p:spPr>
        <p:txBody>
          <a:bodyPr wrap="none" lIns="0" tIns="9144" rIns="0" bIns="9144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50</a:t>
            </a:r>
            <a:r>
              <a:rPr lang="en-US" sz="1200" dirty="0" smtClean="0">
                <a:solidFill>
                  <a:srgbClr val="FFFF00"/>
                </a:solidFill>
              </a:rPr>
              <a:t>%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49615" y="-9044"/>
            <a:ext cx="343994" cy="203133"/>
          </a:xfrm>
          <a:prstGeom prst="rect">
            <a:avLst/>
          </a:prstGeom>
          <a:solidFill>
            <a:schemeClr val="tx1"/>
          </a:solidFill>
        </p:spPr>
        <p:txBody>
          <a:bodyPr wrap="none" lIns="0" tIns="9144" rIns="0" bIns="9144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100</a:t>
            </a:r>
            <a:r>
              <a:rPr lang="en-US" sz="1200" dirty="0" smtClean="0">
                <a:solidFill>
                  <a:srgbClr val="FFFF00"/>
                </a:solidFill>
              </a:rPr>
              <a:t>%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2448901" y="2850448"/>
            <a:ext cx="820025" cy="638594"/>
          </a:xfrm>
          <a:prstGeom prst="rightArrow">
            <a:avLst>
              <a:gd name="adj1" fmla="val 50000"/>
              <a:gd name="adj2" fmla="val 48864"/>
            </a:avLst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FF00"/>
                </a:solidFill>
              </a:rPr>
              <a:t>20%</a:t>
            </a:r>
            <a:endParaRPr lang="en-US" sz="1800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27954" y="441218"/>
            <a:ext cx="620224" cy="215444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Houston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534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27586" cy="42237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12468" y="-1787"/>
            <a:ext cx="1515118" cy="80021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800" dirty="0" err="1" smtClean="0">
                <a:solidFill>
                  <a:srgbClr val="FF0000"/>
                </a:solidFill>
              </a:rPr>
              <a:t>ProbTornado</a:t>
            </a:r>
            <a:endParaRPr lang="en-US" sz="1800" dirty="0">
              <a:solidFill>
                <a:srgbClr val="FF0000"/>
              </a:solidFill>
            </a:endParaRPr>
          </a:p>
          <a:p>
            <a:pPr algn="r"/>
            <a:r>
              <a:rPr lang="en-US" sz="1400" dirty="0" smtClean="0">
                <a:solidFill>
                  <a:srgbClr val="FFFFFF"/>
                </a:solidFill>
              </a:rPr>
              <a:t>26 August </a:t>
            </a:r>
            <a:r>
              <a:rPr lang="en-US" sz="1400" dirty="0" smtClean="0">
                <a:solidFill>
                  <a:srgbClr val="FFFFFF"/>
                </a:solidFill>
              </a:rPr>
              <a:t>2017</a:t>
            </a:r>
          </a:p>
          <a:p>
            <a:pPr algn="r"/>
            <a:r>
              <a:rPr lang="en-US" sz="1400" dirty="0" smtClean="0">
                <a:solidFill>
                  <a:schemeClr val="bg1"/>
                </a:solidFill>
              </a:rPr>
              <a:t>04</a:t>
            </a:r>
            <a:r>
              <a:rPr lang="en-US" sz="1400" dirty="0" smtClean="0">
                <a:solidFill>
                  <a:schemeClr val="bg1"/>
                </a:solidFill>
              </a:rPr>
              <a:t>:34 </a:t>
            </a:r>
            <a:r>
              <a:rPr lang="en-US" sz="1400" dirty="0" smtClean="0">
                <a:solidFill>
                  <a:schemeClr val="bg1"/>
                </a:solidFill>
              </a:rPr>
              <a:t>– </a:t>
            </a:r>
            <a:r>
              <a:rPr lang="en-US" sz="1400" dirty="0" smtClean="0">
                <a:solidFill>
                  <a:schemeClr val="bg1"/>
                </a:solidFill>
              </a:rPr>
              <a:t>05</a:t>
            </a:r>
            <a:r>
              <a:rPr lang="en-US" sz="1400" dirty="0" smtClean="0">
                <a:solidFill>
                  <a:schemeClr val="bg1"/>
                </a:solidFill>
              </a:rPr>
              <a:t>:</a:t>
            </a:r>
            <a:r>
              <a:rPr lang="en-US" sz="1400" dirty="0">
                <a:solidFill>
                  <a:schemeClr val="bg1"/>
                </a:solidFill>
              </a:rPr>
              <a:t>5</a:t>
            </a:r>
            <a:r>
              <a:rPr lang="en-US" sz="1400" dirty="0" smtClean="0">
                <a:solidFill>
                  <a:schemeClr val="bg1"/>
                </a:solidFill>
              </a:rPr>
              <a:t>0 UTC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551" y="2944789"/>
            <a:ext cx="821589" cy="430887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Texas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7257" y="10719"/>
            <a:ext cx="188002" cy="203133"/>
          </a:xfrm>
          <a:prstGeom prst="rect">
            <a:avLst/>
          </a:prstGeom>
          <a:solidFill>
            <a:schemeClr val="tx1"/>
          </a:solidFill>
        </p:spPr>
        <p:txBody>
          <a:bodyPr wrap="none" lIns="0" tIns="9144" rIns="0" bIns="9144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0%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761" y="-9044"/>
            <a:ext cx="265998" cy="203133"/>
          </a:xfrm>
          <a:prstGeom prst="rect">
            <a:avLst/>
          </a:prstGeom>
          <a:solidFill>
            <a:schemeClr val="tx1"/>
          </a:solidFill>
        </p:spPr>
        <p:txBody>
          <a:bodyPr wrap="none" lIns="0" tIns="9144" rIns="0" bIns="9144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50</a:t>
            </a:r>
            <a:r>
              <a:rPr lang="en-US" sz="1200" dirty="0" smtClean="0">
                <a:solidFill>
                  <a:srgbClr val="FFFF00"/>
                </a:solidFill>
              </a:rPr>
              <a:t>%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49615" y="-9044"/>
            <a:ext cx="343994" cy="203133"/>
          </a:xfrm>
          <a:prstGeom prst="rect">
            <a:avLst/>
          </a:prstGeom>
          <a:solidFill>
            <a:schemeClr val="tx1"/>
          </a:solidFill>
        </p:spPr>
        <p:txBody>
          <a:bodyPr wrap="none" lIns="0" tIns="9144" rIns="0" bIns="9144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100</a:t>
            </a:r>
            <a:r>
              <a:rPr lang="en-US" sz="1200" dirty="0" smtClean="0">
                <a:solidFill>
                  <a:srgbClr val="FFFF00"/>
                </a:solidFill>
              </a:rPr>
              <a:t>%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2448901" y="2806906"/>
            <a:ext cx="820025" cy="638594"/>
          </a:xfrm>
          <a:prstGeom prst="rightArrow">
            <a:avLst>
              <a:gd name="adj1" fmla="val 50000"/>
              <a:gd name="adj2" fmla="val 48864"/>
            </a:avLst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FF00"/>
                </a:solidFill>
              </a:rPr>
              <a:t>33%</a:t>
            </a:r>
            <a:endParaRPr lang="en-US" sz="1800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60635" y="2162512"/>
            <a:ext cx="1572516" cy="24622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NWS Warning – 04:50 UTC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27954" y="441218"/>
            <a:ext cx="620224" cy="215444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Houston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826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27585" cy="42237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12468" y="-1787"/>
            <a:ext cx="1515118" cy="80021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800" dirty="0" err="1" smtClean="0">
                <a:solidFill>
                  <a:srgbClr val="FF0000"/>
                </a:solidFill>
              </a:rPr>
              <a:t>ProbTornado</a:t>
            </a:r>
            <a:endParaRPr lang="en-US" sz="1800" dirty="0">
              <a:solidFill>
                <a:srgbClr val="FF0000"/>
              </a:solidFill>
            </a:endParaRPr>
          </a:p>
          <a:p>
            <a:pPr algn="r"/>
            <a:r>
              <a:rPr lang="en-US" sz="1400" dirty="0" smtClean="0">
                <a:solidFill>
                  <a:srgbClr val="FFFFFF"/>
                </a:solidFill>
              </a:rPr>
              <a:t>26 August </a:t>
            </a:r>
            <a:r>
              <a:rPr lang="en-US" sz="1400" dirty="0" smtClean="0">
                <a:solidFill>
                  <a:srgbClr val="FFFFFF"/>
                </a:solidFill>
              </a:rPr>
              <a:t>2017</a:t>
            </a:r>
          </a:p>
          <a:p>
            <a:pPr algn="r"/>
            <a:r>
              <a:rPr lang="en-US" sz="1400" dirty="0" smtClean="0">
                <a:solidFill>
                  <a:schemeClr val="bg1"/>
                </a:solidFill>
              </a:rPr>
              <a:t>04</a:t>
            </a:r>
            <a:r>
              <a:rPr lang="en-US" sz="1400" dirty="0" smtClean="0">
                <a:solidFill>
                  <a:schemeClr val="bg1"/>
                </a:solidFill>
              </a:rPr>
              <a:t>:34 </a:t>
            </a:r>
            <a:r>
              <a:rPr lang="en-US" sz="1400" dirty="0" smtClean="0">
                <a:solidFill>
                  <a:schemeClr val="bg1"/>
                </a:solidFill>
              </a:rPr>
              <a:t>– </a:t>
            </a:r>
            <a:r>
              <a:rPr lang="en-US" sz="1400" dirty="0" smtClean="0">
                <a:solidFill>
                  <a:schemeClr val="bg1"/>
                </a:solidFill>
              </a:rPr>
              <a:t>05</a:t>
            </a:r>
            <a:r>
              <a:rPr lang="en-US" sz="1400" dirty="0" smtClean="0">
                <a:solidFill>
                  <a:schemeClr val="bg1"/>
                </a:solidFill>
              </a:rPr>
              <a:t>:</a:t>
            </a:r>
            <a:r>
              <a:rPr lang="en-US" sz="1400" dirty="0">
                <a:solidFill>
                  <a:schemeClr val="bg1"/>
                </a:solidFill>
              </a:rPr>
              <a:t>5</a:t>
            </a:r>
            <a:r>
              <a:rPr lang="en-US" sz="1400" dirty="0" smtClean="0">
                <a:solidFill>
                  <a:schemeClr val="bg1"/>
                </a:solidFill>
              </a:rPr>
              <a:t>0 UTC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551" y="2944789"/>
            <a:ext cx="821589" cy="430887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Texas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7257" y="10719"/>
            <a:ext cx="188002" cy="203133"/>
          </a:xfrm>
          <a:prstGeom prst="rect">
            <a:avLst/>
          </a:prstGeom>
          <a:solidFill>
            <a:schemeClr val="tx1"/>
          </a:solidFill>
        </p:spPr>
        <p:txBody>
          <a:bodyPr wrap="none" lIns="0" tIns="9144" rIns="0" bIns="9144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0%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761" y="-9044"/>
            <a:ext cx="265998" cy="203133"/>
          </a:xfrm>
          <a:prstGeom prst="rect">
            <a:avLst/>
          </a:prstGeom>
          <a:solidFill>
            <a:schemeClr val="tx1"/>
          </a:solidFill>
        </p:spPr>
        <p:txBody>
          <a:bodyPr wrap="none" lIns="0" tIns="9144" rIns="0" bIns="9144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50</a:t>
            </a:r>
            <a:r>
              <a:rPr lang="en-US" sz="1200" dirty="0" smtClean="0">
                <a:solidFill>
                  <a:srgbClr val="FFFF00"/>
                </a:solidFill>
              </a:rPr>
              <a:t>%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49615" y="-9044"/>
            <a:ext cx="343994" cy="203133"/>
          </a:xfrm>
          <a:prstGeom prst="rect">
            <a:avLst/>
          </a:prstGeom>
          <a:solidFill>
            <a:schemeClr val="tx1"/>
          </a:solidFill>
        </p:spPr>
        <p:txBody>
          <a:bodyPr wrap="none" lIns="0" tIns="9144" rIns="0" bIns="9144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100</a:t>
            </a:r>
            <a:r>
              <a:rPr lang="en-US" sz="1200" dirty="0" smtClean="0">
                <a:solidFill>
                  <a:srgbClr val="FFFF00"/>
                </a:solidFill>
              </a:rPr>
              <a:t>%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2448901" y="2785135"/>
            <a:ext cx="820025" cy="638594"/>
          </a:xfrm>
          <a:prstGeom prst="rightArrow">
            <a:avLst>
              <a:gd name="adj1" fmla="val 50000"/>
              <a:gd name="adj2" fmla="val 48864"/>
            </a:avLst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FF00"/>
                </a:solidFill>
              </a:rPr>
              <a:t>50%</a:t>
            </a:r>
            <a:endParaRPr lang="en-US" sz="1800" b="1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60635" y="2162512"/>
            <a:ext cx="1572516" cy="24622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NWS Warning – 04:50 UTC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27954" y="441218"/>
            <a:ext cx="620224" cy="215444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Houston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237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27585" cy="42237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12468" y="-1787"/>
            <a:ext cx="1515118" cy="80021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800" dirty="0" err="1" smtClean="0">
                <a:solidFill>
                  <a:srgbClr val="FF0000"/>
                </a:solidFill>
              </a:rPr>
              <a:t>ProbTornado</a:t>
            </a:r>
            <a:endParaRPr lang="en-US" sz="1800" dirty="0">
              <a:solidFill>
                <a:srgbClr val="FF0000"/>
              </a:solidFill>
            </a:endParaRPr>
          </a:p>
          <a:p>
            <a:pPr algn="r"/>
            <a:r>
              <a:rPr lang="en-US" sz="1400" dirty="0" smtClean="0">
                <a:solidFill>
                  <a:srgbClr val="FFFFFF"/>
                </a:solidFill>
              </a:rPr>
              <a:t>26 August </a:t>
            </a:r>
            <a:r>
              <a:rPr lang="en-US" sz="1400" dirty="0" smtClean="0">
                <a:solidFill>
                  <a:srgbClr val="FFFFFF"/>
                </a:solidFill>
              </a:rPr>
              <a:t>2017</a:t>
            </a:r>
          </a:p>
          <a:p>
            <a:pPr algn="r"/>
            <a:r>
              <a:rPr lang="en-US" sz="1400" dirty="0" smtClean="0">
                <a:solidFill>
                  <a:schemeClr val="bg1"/>
                </a:solidFill>
              </a:rPr>
              <a:t>04</a:t>
            </a:r>
            <a:r>
              <a:rPr lang="en-US" sz="1400" dirty="0" smtClean="0">
                <a:solidFill>
                  <a:schemeClr val="bg1"/>
                </a:solidFill>
              </a:rPr>
              <a:t>:34 </a:t>
            </a:r>
            <a:r>
              <a:rPr lang="en-US" sz="1400" dirty="0" smtClean="0">
                <a:solidFill>
                  <a:schemeClr val="bg1"/>
                </a:solidFill>
              </a:rPr>
              <a:t>– </a:t>
            </a:r>
            <a:r>
              <a:rPr lang="en-US" sz="1400" dirty="0" smtClean="0">
                <a:solidFill>
                  <a:schemeClr val="bg1"/>
                </a:solidFill>
              </a:rPr>
              <a:t>05</a:t>
            </a:r>
            <a:r>
              <a:rPr lang="en-US" sz="1400" dirty="0" smtClean="0">
                <a:solidFill>
                  <a:schemeClr val="bg1"/>
                </a:solidFill>
              </a:rPr>
              <a:t>:</a:t>
            </a:r>
            <a:r>
              <a:rPr lang="en-US" sz="1400" dirty="0">
                <a:solidFill>
                  <a:schemeClr val="bg1"/>
                </a:solidFill>
              </a:rPr>
              <a:t>5</a:t>
            </a:r>
            <a:r>
              <a:rPr lang="en-US" sz="1400" dirty="0" smtClean="0">
                <a:solidFill>
                  <a:schemeClr val="bg1"/>
                </a:solidFill>
              </a:rPr>
              <a:t>0 UTC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551" y="2944789"/>
            <a:ext cx="821589" cy="430887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Texas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7257" y="10719"/>
            <a:ext cx="188002" cy="203133"/>
          </a:xfrm>
          <a:prstGeom prst="rect">
            <a:avLst/>
          </a:prstGeom>
          <a:solidFill>
            <a:schemeClr val="tx1"/>
          </a:solidFill>
        </p:spPr>
        <p:txBody>
          <a:bodyPr wrap="none" lIns="0" tIns="9144" rIns="0" bIns="9144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0%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761" y="-9044"/>
            <a:ext cx="265998" cy="203133"/>
          </a:xfrm>
          <a:prstGeom prst="rect">
            <a:avLst/>
          </a:prstGeom>
          <a:solidFill>
            <a:schemeClr val="tx1"/>
          </a:solidFill>
        </p:spPr>
        <p:txBody>
          <a:bodyPr wrap="none" lIns="0" tIns="9144" rIns="0" bIns="9144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50</a:t>
            </a:r>
            <a:r>
              <a:rPr lang="en-US" sz="1200" dirty="0" smtClean="0">
                <a:solidFill>
                  <a:srgbClr val="FFFF00"/>
                </a:solidFill>
              </a:rPr>
              <a:t>%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49615" y="-9044"/>
            <a:ext cx="343994" cy="203133"/>
          </a:xfrm>
          <a:prstGeom prst="rect">
            <a:avLst/>
          </a:prstGeom>
          <a:solidFill>
            <a:schemeClr val="tx1"/>
          </a:solidFill>
        </p:spPr>
        <p:txBody>
          <a:bodyPr wrap="none" lIns="0" tIns="9144" rIns="0" bIns="9144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100</a:t>
            </a:r>
            <a:r>
              <a:rPr lang="en-US" sz="1200" dirty="0" smtClean="0">
                <a:solidFill>
                  <a:srgbClr val="FFFF00"/>
                </a:solidFill>
              </a:rPr>
              <a:t>%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2296504" y="2748850"/>
            <a:ext cx="820025" cy="638594"/>
          </a:xfrm>
          <a:prstGeom prst="rightArrow">
            <a:avLst>
              <a:gd name="adj1" fmla="val 50000"/>
              <a:gd name="adj2" fmla="val 48864"/>
            </a:avLst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FF00"/>
                </a:solidFill>
              </a:rPr>
              <a:t>57%</a:t>
            </a:r>
            <a:endParaRPr lang="en-US" sz="1800" b="1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60635" y="2162512"/>
            <a:ext cx="1572516" cy="24622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NWS Warning – 04:50 UTC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27954" y="441218"/>
            <a:ext cx="620224" cy="215444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Houston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906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27584" cy="42237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12468" y="-1787"/>
            <a:ext cx="1515118" cy="80021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800" dirty="0" err="1" smtClean="0">
                <a:solidFill>
                  <a:srgbClr val="FF0000"/>
                </a:solidFill>
              </a:rPr>
              <a:t>ProbTornado</a:t>
            </a:r>
            <a:endParaRPr lang="en-US" sz="1800" dirty="0">
              <a:solidFill>
                <a:srgbClr val="FF0000"/>
              </a:solidFill>
            </a:endParaRPr>
          </a:p>
          <a:p>
            <a:pPr algn="r"/>
            <a:r>
              <a:rPr lang="en-US" sz="1400" dirty="0" smtClean="0">
                <a:solidFill>
                  <a:srgbClr val="FFFFFF"/>
                </a:solidFill>
              </a:rPr>
              <a:t>26 August </a:t>
            </a:r>
            <a:r>
              <a:rPr lang="en-US" sz="1400" dirty="0" smtClean="0">
                <a:solidFill>
                  <a:srgbClr val="FFFFFF"/>
                </a:solidFill>
              </a:rPr>
              <a:t>2017</a:t>
            </a:r>
          </a:p>
          <a:p>
            <a:pPr algn="r"/>
            <a:r>
              <a:rPr lang="en-US" sz="1400" dirty="0" smtClean="0">
                <a:solidFill>
                  <a:schemeClr val="bg1"/>
                </a:solidFill>
              </a:rPr>
              <a:t>04</a:t>
            </a:r>
            <a:r>
              <a:rPr lang="en-US" sz="1400" dirty="0" smtClean="0">
                <a:solidFill>
                  <a:schemeClr val="bg1"/>
                </a:solidFill>
              </a:rPr>
              <a:t>:34 </a:t>
            </a:r>
            <a:r>
              <a:rPr lang="en-US" sz="1400" dirty="0" smtClean="0">
                <a:solidFill>
                  <a:schemeClr val="bg1"/>
                </a:solidFill>
              </a:rPr>
              <a:t>– </a:t>
            </a:r>
            <a:r>
              <a:rPr lang="en-US" sz="1400" dirty="0" smtClean="0">
                <a:solidFill>
                  <a:schemeClr val="bg1"/>
                </a:solidFill>
              </a:rPr>
              <a:t>05</a:t>
            </a:r>
            <a:r>
              <a:rPr lang="en-US" sz="1400" dirty="0" smtClean="0">
                <a:solidFill>
                  <a:schemeClr val="bg1"/>
                </a:solidFill>
              </a:rPr>
              <a:t>:</a:t>
            </a:r>
            <a:r>
              <a:rPr lang="en-US" sz="1400" dirty="0">
                <a:solidFill>
                  <a:schemeClr val="bg1"/>
                </a:solidFill>
              </a:rPr>
              <a:t>5</a:t>
            </a:r>
            <a:r>
              <a:rPr lang="en-US" sz="1400" dirty="0" smtClean="0">
                <a:solidFill>
                  <a:schemeClr val="bg1"/>
                </a:solidFill>
              </a:rPr>
              <a:t>0 UTC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551" y="2944789"/>
            <a:ext cx="821589" cy="430887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Texas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7257" y="10719"/>
            <a:ext cx="188002" cy="203133"/>
          </a:xfrm>
          <a:prstGeom prst="rect">
            <a:avLst/>
          </a:prstGeom>
          <a:solidFill>
            <a:schemeClr val="tx1"/>
          </a:solidFill>
        </p:spPr>
        <p:txBody>
          <a:bodyPr wrap="none" lIns="0" tIns="9144" rIns="0" bIns="9144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0%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761" y="-9044"/>
            <a:ext cx="265998" cy="203133"/>
          </a:xfrm>
          <a:prstGeom prst="rect">
            <a:avLst/>
          </a:prstGeom>
          <a:solidFill>
            <a:schemeClr val="tx1"/>
          </a:solidFill>
        </p:spPr>
        <p:txBody>
          <a:bodyPr wrap="none" lIns="0" tIns="9144" rIns="0" bIns="9144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50</a:t>
            </a:r>
            <a:r>
              <a:rPr lang="en-US" sz="1200" dirty="0" smtClean="0">
                <a:solidFill>
                  <a:srgbClr val="FFFF00"/>
                </a:solidFill>
              </a:rPr>
              <a:t>%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49615" y="-9044"/>
            <a:ext cx="343994" cy="203133"/>
          </a:xfrm>
          <a:prstGeom prst="rect">
            <a:avLst/>
          </a:prstGeom>
          <a:solidFill>
            <a:schemeClr val="tx1"/>
          </a:solidFill>
        </p:spPr>
        <p:txBody>
          <a:bodyPr wrap="none" lIns="0" tIns="9144" rIns="0" bIns="9144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100</a:t>
            </a:r>
            <a:r>
              <a:rPr lang="en-US" sz="1200" dirty="0" smtClean="0">
                <a:solidFill>
                  <a:srgbClr val="FFFF00"/>
                </a:solidFill>
              </a:rPr>
              <a:t>%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2035252" y="2552911"/>
            <a:ext cx="820025" cy="638594"/>
          </a:xfrm>
          <a:prstGeom prst="rightArrow">
            <a:avLst>
              <a:gd name="adj1" fmla="val 50000"/>
              <a:gd name="adj2" fmla="val 48864"/>
            </a:avLst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FF00"/>
                </a:solidFill>
              </a:rPr>
              <a:t>44%</a:t>
            </a:r>
            <a:endParaRPr lang="en-US" sz="1800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60635" y="2162512"/>
            <a:ext cx="1572516" cy="24622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NWS Warning – 04:50 UTC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27954" y="441218"/>
            <a:ext cx="620224" cy="215444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Houston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124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27584" cy="42237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12468" y="-1787"/>
            <a:ext cx="1515118" cy="80021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800" dirty="0" err="1" smtClean="0">
                <a:solidFill>
                  <a:srgbClr val="FF0000"/>
                </a:solidFill>
              </a:rPr>
              <a:t>ProbTornado</a:t>
            </a:r>
            <a:endParaRPr lang="en-US" sz="1800" dirty="0">
              <a:solidFill>
                <a:srgbClr val="FF0000"/>
              </a:solidFill>
            </a:endParaRPr>
          </a:p>
          <a:p>
            <a:pPr algn="r"/>
            <a:r>
              <a:rPr lang="en-US" sz="1400" dirty="0" smtClean="0">
                <a:solidFill>
                  <a:srgbClr val="FFFFFF"/>
                </a:solidFill>
              </a:rPr>
              <a:t>26 August </a:t>
            </a:r>
            <a:r>
              <a:rPr lang="en-US" sz="1400" dirty="0" smtClean="0">
                <a:solidFill>
                  <a:srgbClr val="FFFFFF"/>
                </a:solidFill>
              </a:rPr>
              <a:t>2017</a:t>
            </a:r>
          </a:p>
          <a:p>
            <a:pPr algn="r"/>
            <a:r>
              <a:rPr lang="en-US" sz="1400" dirty="0" smtClean="0">
                <a:solidFill>
                  <a:schemeClr val="bg1"/>
                </a:solidFill>
              </a:rPr>
              <a:t>04</a:t>
            </a:r>
            <a:r>
              <a:rPr lang="en-US" sz="1400" dirty="0" smtClean="0">
                <a:solidFill>
                  <a:schemeClr val="bg1"/>
                </a:solidFill>
              </a:rPr>
              <a:t>:34 </a:t>
            </a:r>
            <a:r>
              <a:rPr lang="en-US" sz="1400" dirty="0" smtClean="0">
                <a:solidFill>
                  <a:schemeClr val="bg1"/>
                </a:solidFill>
              </a:rPr>
              <a:t>– </a:t>
            </a:r>
            <a:r>
              <a:rPr lang="en-US" sz="1400" dirty="0" smtClean="0">
                <a:solidFill>
                  <a:schemeClr val="bg1"/>
                </a:solidFill>
              </a:rPr>
              <a:t>05</a:t>
            </a:r>
            <a:r>
              <a:rPr lang="en-US" sz="1400" dirty="0" smtClean="0">
                <a:solidFill>
                  <a:schemeClr val="bg1"/>
                </a:solidFill>
              </a:rPr>
              <a:t>:</a:t>
            </a:r>
            <a:r>
              <a:rPr lang="en-US" sz="1400" dirty="0">
                <a:solidFill>
                  <a:schemeClr val="bg1"/>
                </a:solidFill>
              </a:rPr>
              <a:t>5</a:t>
            </a:r>
            <a:r>
              <a:rPr lang="en-US" sz="1400" dirty="0" smtClean="0">
                <a:solidFill>
                  <a:schemeClr val="bg1"/>
                </a:solidFill>
              </a:rPr>
              <a:t>0 UTC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551" y="2944789"/>
            <a:ext cx="821589" cy="430887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Texas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7257" y="10719"/>
            <a:ext cx="188002" cy="203133"/>
          </a:xfrm>
          <a:prstGeom prst="rect">
            <a:avLst/>
          </a:prstGeom>
          <a:solidFill>
            <a:schemeClr val="tx1"/>
          </a:solidFill>
        </p:spPr>
        <p:txBody>
          <a:bodyPr wrap="none" lIns="0" tIns="9144" rIns="0" bIns="9144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0%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761" y="-9044"/>
            <a:ext cx="265998" cy="203133"/>
          </a:xfrm>
          <a:prstGeom prst="rect">
            <a:avLst/>
          </a:prstGeom>
          <a:solidFill>
            <a:schemeClr val="tx1"/>
          </a:solidFill>
        </p:spPr>
        <p:txBody>
          <a:bodyPr wrap="none" lIns="0" tIns="9144" rIns="0" bIns="9144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50</a:t>
            </a:r>
            <a:r>
              <a:rPr lang="en-US" sz="1200" dirty="0" smtClean="0">
                <a:solidFill>
                  <a:srgbClr val="FFFF00"/>
                </a:solidFill>
              </a:rPr>
              <a:t>%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49615" y="-9044"/>
            <a:ext cx="343994" cy="203133"/>
          </a:xfrm>
          <a:prstGeom prst="rect">
            <a:avLst/>
          </a:prstGeom>
          <a:solidFill>
            <a:schemeClr val="tx1"/>
          </a:solidFill>
        </p:spPr>
        <p:txBody>
          <a:bodyPr wrap="none" lIns="0" tIns="9144" rIns="0" bIns="9144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100</a:t>
            </a:r>
            <a:r>
              <a:rPr lang="en-US" sz="1200" dirty="0" smtClean="0">
                <a:solidFill>
                  <a:srgbClr val="FFFF00"/>
                </a:solidFill>
              </a:rPr>
              <a:t>%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1904626" y="2386000"/>
            <a:ext cx="820025" cy="638594"/>
          </a:xfrm>
          <a:prstGeom prst="rightArrow">
            <a:avLst>
              <a:gd name="adj1" fmla="val 50000"/>
              <a:gd name="adj2" fmla="val 48864"/>
            </a:avLst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FF00"/>
                </a:solidFill>
              </a:rPr>
              <a:t>42%</a:t>
            </a:r>
            <a:endParaRPr lang="en-US" sz="1800" b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27954" y="441218"/>
            <a:ext cx="620224" cy="215444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Houston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758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27583" cy="42237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12468" y="-1787"/>
            <a:ext cx="1515118" cy="80021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800" dirty="0" err="1" smtClean="0">
                <a:solidFill>
                  <a:srgbClr val="FF0000"/>
                </a:solidFill>
              </a:rPr>
              <a:t>ProbTornado</a:t>
            </a:r>
            <a:endParaRPr lang="en-US" sz="1800" dirty="0">
              <a:solidFill>
                <a:srgbClr val="FF0000"/>
              </a:solidFill>
            </a:endParaRPr>
          </a:p>
          <a:p>
            <a:pPr algn="r"/>
            <a:r>
              <a:rPr lang="en-US" sz="1400" dirty="0" smtClean="0">
                <a:solidFill>
                  <a:srgbClr val="FFFFFF"/>
                </a:solidFill>
              </a:rPr>
              <a:t>26 August </a:t>
            </a:r>
            <a:r>
              <a:rPr lang="en-US" sz="1400" dirty="0" smtClean="0">
                <a:solidFill>
                  <a:srgbClr val="FFFFFF"/>
                </a:solidFill>
              </a:rPr>
              <a:t>2017</a:t>
            </a:r>
          </a:p>
          <a:p>
            <a:pPr algn="r"/>
            <a:r>
              <a:rPr lang="en-US" sz="1400" dirty="0" smtClean="0">
                <a:solidFill>
                  <a:schemeClr val="bg1"/>
                </a:solidFill>
              </a:rPr>
              <a:t>04</a:t>
            </a:r>
            <a:r>
              <a:rPr lang="en-US" sz="1400" dirty="0" smtClean="0">
                <a:solidFill>
                  <a:schemeClr val="bg1"/>
                </a:solidFill>
              </a:rPr>
              <a:t>:34 </a:t>
            </a:r>
            <a:r>
              <a:rPr lang="en-US" sz="1400" dirty="0" smtClean="0">
                <a:solidFill>
                  <a:schemeClr val="bg1"/>
                </a:solidFill>
              </a:rPr>
              <a:t>– </a:t>
            </a:r>
            <a:r>
              <a:rPr lang="en-US" sz="1400" dirty="0" smtClean="0">
                <a:solidFill>
                  <a:schemeClr val="bg1"/>
                </a:solidFill>
              </a:rPr>
              <a:t>05</a:t>
            </a:r>
            <a:r>
              <a:rPr lang="en-US" sz="1400" dirty="0" smtClean="0">
                <a:solidFill>
                  <a:schemeClr val="bg1"/>
                </a:solidFill>
              </a:rPr>
              <a:t>:</a:t>
            </a:r>
            <a:r>
              <a:rPr lang="en-US" sz="1400" dirty="0">
                <a:solidFill>
                  <a:schemeClr val="bg1"/>
                </a:solidFill>
              </a:rPr>
              <a:t>5</a:t>
            </a:r>
            <a:r>
              <a:rPr lang="en-US" sz="1400" dirty="0" smtClean="0">
                <a:solidFill>
                  <a:schemeClr val="bg1"/>
                </a:solidFill>
              </a:rPr>
              <a:t>0 UTC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551" y="2944789"/>
            <a:ext cx="821589" cy="430887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Texas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7257" y="10719"/>
            <a:ext cx="188002" cy="203133"/>
          </a:xfrm>
          <a:prstGeom prst="rect">
            <a:avLst/>
          </a:prstGeom>
          <a:solidFill>
            <a:schemeClr val="tx1"/>
          </a:solidFill>
        </p:spPr>
        <p:txBody>
          <a:bodyPr wrap="none" lIns="0" tIns="9144" rIns="0" bIns="9144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0%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761" y="-9044"/>
            <a:ext cx="265998" cy="203133"/>
          </a:xfrm>
          <a:prstGeom prst="rect">
            <a:avLst/>
          </a:prstGeom>
          <a:solidFill>
            <a:schemeClr val="tx1"/>
          </a:solidFill>
        </p:spPr>
        <p:txBody>
          <a:bodyPr wrap="none" lIns="0" tIns="9144" rIns="0" bIns="9144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50</a:t>
            </a:r>
            <a:r>
              <a:rPr lang="en-US" sz="1200" dirty="0" smtClean="0">
                <a:solidFill>
                  <a:srgbClr val="FFFF00"/>
                </a:solidFill>
              </a:rPr>
              <a:t>%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49615" y="-9044"/>
            <a:ext cx="343994" cy="203133"/>
          </a:xfrm>
          <a:prstGeom prst="rect">
            <a:avLst/>
          </a:prstGeom>
          <a:solidFill>
            <a:schemeClr val="tx1"/>
          </a:solidFill>
        </p:spPr>
        <p:txBody>
          <a:bodyPr wrap="none" lIns="0" tIns="9144" rIns="0" bIns="9144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100</a:t>
            </a:r>
            <a:r>
              <a:rPr lang="en-US" sz="1200" dirty="0" smtClean="0">
                <a:solidFill>
                  <a:srgbClr val="FFFF00"/>
                </a:solidFill>
              </a:rPr>
              <a:t>%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1759486" y="2182804"/>
            <a:ext cx="820025" cy="638594"/>
          </a:xfrm>
          <a:prstGeom prst="rightArrow">
            <a:avLst>
              <a:gd name="adj1" fmla="val 50000"/>
              <a:gd name="adj2" fmla="val 48864"/>
            </a:avLst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FF00"/>
                </a:solidFill>
              </a:rPr>
              <a:t>42%</a:t>
            </a:r>
            <a:endParaRPr lang="en-US" sz="1800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27954" y="441218"/>
            <a:ext cx="620224" cy="215444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Houston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191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27583" cy="42237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12468" y="-1787"/>
            <a:ext cx="1515118" cy="80021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800" dirty="0" err="1" smtClean="0">
                <a:solidFill>
                  <a:srgbClr val="FF0000"/>
                </a:solidFill>
              </a:rPr>
              <a:t>ProbTornado</a:t>
            </a:r>
            <a:endParaRPr lang="en-US" sz="1800" dirty="0">
              <a:solidFill>
                <a:srgbClr val="FF0000"/>
              </a:solidFill>
            </a:endParaRPr>
          </a:p>
          <a:p>
            <a:pPr algn="r"/>
            <a:r>
              <a:rPr lang="en-US" sz="1400" dirty="0" smtClean="0">
                <a:solidFill>
                  <a:srgbClr val="FFFFFF"/>
                </a:solidFill>
              </a:rPr>
              <a:t>26 August </a:t>
            </a:r>
            <a:r>
              <a:rPr lang="en-US" sz="1400" dirty="0" smtClean="0">
                <a:solidFill>
                  <a:srgbClr val="FFFFFF"/>
                </a:solidFill>
              </a:rPr>
              <a:t>2017</a:t>
            </a:r>
          </a:p>
          <a:p>
            <a:pPr algn="r"/>
            <a:r>
              <a:rPr lang="en-US" sz="1400" dirty="0" smtClean="0">
                <a:solidFill>
                  <a:schemeClr val="bg1"/>
                </a:solidFill>
              </a:rPr>
              <a:t>04</a:t>
            </a:r>
            <a:r>
              <a:rPr lang="en-US" sz="1400" dirty="0" smtClean="0">
                <a:solidFill>
                  <a:schemeClr val="bg1"/>
                </a:solidFill>
              </a:rPr>
              <a:t>:34 </a:t>
            </a:r>
            <a:r>
              <a:rPr lang="en-US" sz="1400" dirty="0" smtClean="0">
                <a:solidFill>
                  <a:schemeClr val="bg1"/>
                </a:solidFill>
              </a:rPr>
              <a:t>– </a:t>
            </a:r>
            <a:r>
              <a:rPr lang="en-US" sz="1400" dirty="0" smtClean="0">
                <a:solidFill>
                  <a:schemeClr val="bg1"/>
                </a:solidFill>
              </a:rPr>
              <a:t>05</a:t>
            </a:r>
            <a:r>
              <a:rPr lang="en-US" sz="1400" dirty="0" smtClean="0">
                <a:solidFill>
                  <a:schemeClr val="bg1"/>
                </a:solidFill>
              </a:rPr>
              <a:t>:</a:t>
            </a:r>
            <a:r>
              <a:rPr lang="en-US" sz="1400" dirty="0">
                <a:solidFill>
                  <a:schemeClr val="bg1"/>
                </a:solidFill>
              </a:rPr>
              <a:t>5</a:t>
            </a:r>
            <a:r>
              <a:rPr lang="en-US" sz="1400" dirty="0" smtClean="0">
                <a:solidFill>
                  <a:schemeClr val="bg1"/>
                </a:solidFill>
              </a:rPr>
              <a:t>0 UTC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551" y="2944789"/>
            <a:ext cx="821589" cy="430887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Texas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7257" y="10719"/>
            <a:ext cx="188002" cy="203133"/>
          </a:xfrm>
          <a:prstGeom prst="rect">
            <a:avLst/>
          </a:prstGeom>
          <a:solidFill>
            <a:schemeClr val="tx1"/>
          </a:solidFill>
        </p:spPr>
        <p:txBody>
          <a:bodyPr wrap="none" lIns="0" tIns="9144" rIns="0" bIns="9144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0%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761" y="-9044"/>
            <a:ext cx="265998" cy="203133"/>
          </a:xfrm>
          <a:prstGeom prst="rect">
            <a:avLst/>
          </a:prstGeom>
          <a:solidFill>
            <a:schemeClr val="tx1"/>
          </a:solidFill>
        </p:spPr>
        <p:txBody>
          <a:bodyPr wrap="none" lIns="0" tIns="9144" rIns="0" bIns="9144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50</a:t>
            </a:r>
            <a:r>
              <a:rPr lang="en-US" sz="1200" dirty="0" smtClean="0">
                <a:solidFill>
                  <a:srgbClr val="FFFF00"/>
                </a:solidFill>
              </a:rPr>
              <a:t>%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49615" y="-9044"/>
            <a:ext cx="343994" cy="203133"/>
          </a:xfrm>
          <a:prstGeom prst="rect">
            <a:avLst/>
          </a:prstGeom>
          <a:solidFill>
            <a:schemeClr val="tx1"/>
          </a:solidFill>
        </p:spPr>
        <p:txBody>
          <a:bodyPr wrap="none" lIns="0" tIns="9144" rIns="0" bIns="9144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100</a:t>
            </a:r>
            <a:r>
              <a:rPr lang="en-US" sz="1200" dirty="0" smtClean="0">
                <a:solidFill>
                  <a:srgbClr val="FFFF00"/>
                </a:solidFill>
              </a:rPr>
              <a:t>%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1752229" y="2168290"/>
            <a:ext cx="820025" cy="638594"/>
          </a:xfrm>
          <a:prstGeom prst="rightArrow">
            <a:avLst>
              <a:gd name="adj1" fmla="val 50000"/>
              <a:gd name="adj2" fmla="val 48864"/>
            </a:avLst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FF00"/>
                </a:solidFill>
              </a:rPr>
              <a:t>69%</a:t>
            </a:r>
            <a:endParaRPr lang="en-US" sz="1800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27954" y="441218"/>
            <a:ext cx="620224" cy="215444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Houston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920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500</Words>
  <Application>Microsoft Macintosh PowerPoint</Application>
  <PresentationFormat>Custom</PresentationFormat>
  <Paragraphs>171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SSEC/CIMSS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Cintineo</dc:creator>
  <cp:lastModifiedBy>John Cintineo</cp:lastModifiedBy>
  <cp:revision>10</cp:revision>
  <dcterms:created xsi:type="dcterms:W3CDTF">2017-08-30T16:02:45Z</dcterms:created>
  <dcterms:modified xsi:type="dcterms:W3CDTF">2017-08-30T17:53:24Z</dcterms:modified>
</cp:coreProperties>
</file>