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427" r:id="rId4"/>
    <p:sldId id="389" r:id="rId5"/>
    <p:sldId id="429" r:id="rId6"/>
    <p:sldId id="423" r:id="rId7"/>
    <p:sldId id="374" r:id="rId8"/>
    <p:sldId id="432" r:id="rId9"/>
    <p:sldId id="433" r:id="rId10"/>
    <p:sldId id="409" r:id="rId11"/>
    <p:sldId id="434" r:id="rId12"/>
    <p:sldId id="435" r:id="rId13"/>
    <p:sldId id="436" r:id="rId14"/>
    <p:sldId id="437" r:id="rId15"/>
    <p:sldId id="383" r:id="rId16"/>
    <p:sldId id="410" r:id="rId17"/>
    <p:sldId id="439" r:id="rId18"/>
    <p:sldId id="440" r:id="rId19"/>
    <p:sldId id="441" r:id="rId20"/>
    <p:sldId id="442" r:id="rId21"/>
    <p:sldId id="421" r:id="rId22"/>
    <p:sldId id="430" r:id="rId23"/>
    <p:sldId id="431" r:id="rId24"/>
    <p:sldId id="397" r:id="rId25"/>
    <p:sldId id="438" r:id="rId26"/>
    <p:sldId id="298" r:id="rId27"/>
    <p:sldId id="422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8000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008" y="-864"/>
      </p:cViewPr>
      <p:guideLst>
        <p:guide orient="horz" pos="2528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F692A1-C338-E140-8B34-4A8171B22BA4}" type="datetimeFigureOut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B90F89B-A3C2-EE46-B03E-D0610C319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4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4C0645-83ED-E04A-AB41-92615F6BB1CB}" type="datetimeFigureOut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C16DA0-A9C2-FE49-97A1-0501B9B3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4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5 in main presentation – clarified ash/so2 products are for MODIS-Alaska domain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6 in main presentation – updated bullets to more current items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95325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424DF23-4C95-F745-B863-C20E44729D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overall agreement, several known</a:t>
            </a:r>
            <a:r>
              <a:rPr lang="en-US" baseline="0" dirty="0" smtClean="0"/>
              <a:t> differences.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C16DA0-A9C2-FE49-97A1-0501B9B3EE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D9E4-4FB2-604E-AFC2-D396762F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8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0CD6BD-BF34-9343-A904-400686034375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D03E-29B0-2B4C-8476-9100A4AFE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3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C03CD8-8A80-684E-B70F-4F153D66B1CD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93D5-5CD0-8549-BBB1-6283EFCE3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0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F17714-3C94-5A4B-8D82-717FC008C051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A8D9-BA24-FD42-A10C-9BCF48349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0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D48A60-17F1-5142-8601-0B17609F4412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B9557-BBC8-5946-8CE3-452700FE1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2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B28D27-5FCB-A544-8874-03FF61E5E992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1F9D-3310-9346-A1D5-37BAA1D0B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2A0C2A-8158-6741-A86F-00B75677FB26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C3B6-B5DD-734B-89D3-0BFB163A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404896-111D-2D49-8DCE-1862CB67EBD4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22E6-A524-7640-BE58-AEC19EF5B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9F5A1A-09E0-D54E-B00F-8C2172A89DB0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FAB3-31C0-9745-86EA-40CB8D2C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86501A-C149-7841-8299-BE0A2AA5F0E7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330F-78A1-EB49-8EE9-499531C09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6ECAB6-87F5-4A41-A452-FAC8742AFE51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9FBA5-E891-5449-872B-412EBFF6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0028D5-5E16-9343-90EB-DCB7C60F6151}" type="datetime1">
              <a:rPr lang="en-US"/>
              <a:pPr>
                <a:defRPr/>
              </a:pPr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D1F2-E5DB-F04C-AF41-4A1BA99C1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099" name="Picture 15" descr="Terra-II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642721-AD63-6A47-A828-BF733AFF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103" name="Picture 7" descr="NASA_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NOAA_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GOES-R_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4107" name="Picture 2" descr="http://cimss.ssec.wisc.edu/logo/fullsize/cimss-logo-big-transp.gif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" y="6044050"/>
            <a:ext cx="1202141" cy="81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ec.wisc.edu/~scottl/NearCast_HWT_Training_2013/player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ilserv.ssec.wisc.edu/Redirect/www.ssec.wisc.edu/~scottl/UWCTC_HWT_Training_2013/player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sat.int/Home/Main/News/Conferences_and_Events/820209?l=en|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s.confex.com/ams/94Annual/10goesrjpss/papers/index.cgi" TargetMode="External"/><Relationship Id="rId5" Type="http://schemas.openxmlformats.org/officeDocument/2006/relationships/hyperlink" Target="https://ams.confex.com/ams/94Annual/oasys.epl" TargetMode="External"/><Relationship Id="rId4" Type="http://schemas.openxmlformats.org/officeDocument/2006/relationships/hyperlink" Target="http://www.nwas.org/meetings/nwa201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5" descr="584526main_LEE-GOES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352800" y="415925"/>
            <a:ext cx="5791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GOES-R/JPSS Program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3598863"/>
            <a:ext cx="8420100" cy="2286000"/>
          </a:xfrm>
          <a:effectLst>
            <a:outerShdw blurRad="50800" dist="38100" dir="2700000">
              <a:srgbClr val="000000"/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CIMSS/ASPB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Participation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GOES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-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R/JPSS 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Proving Ground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Status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7412" name="Picture 10" descr="GOES-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497013"/>
            <a:ext cx="27432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84388" y="5461000"/>
            <a:ext cx="7059612" cy="1239838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Wayne Feltz, Mike Pavolonis, Tim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Schmit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Andy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Heidinger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Jordan Gerth, Scott Bachmeier, Scott Lindstrom, Justin Sieglaff, Lee Cronce, Robert Aune, Gary Wade, Brad Pierce, Kaba Bah, Will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Straka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Jason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Otkin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Sarah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Monette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Chris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Velden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Ralph Petersen, Russ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Dengel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 and Chris Schmidt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84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September 9, </a:t>
            </a:r>
            <a:r>
              <a:rPr lang="en-US" sz="1600" dirty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2013</a:t>
            </a:r>
          </a:p>
        </p:txBody>
      </p:sp>
      <p:pic>
        <p:nvPicPr>
          <p:cNvPr id="17414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38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http://www.goes-r.gov/education/images/logos-pg/color/png/02-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1441450"/>
            <a:ext cx="2190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38" y="20638"/>
            <a:ext cx="7021512" cy="4810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/>
              <a:t>6</a:t>
            </a:r>
            <a:r>
              <a:rPr lang="en-US" sz="3200" dirty="0" smtClean="0"/>
              <a:t>) </a:t>
            </a:r>
            <a:r>
              <a:rPr lang="en-US" sz="2800" dirty="0"/>
              <a:t>Satellite Proving Ground for Marine, Precipitation, and Hazardous Weather Applications 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DB36D-347D-674A-B509-0B4E8E1A325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0723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84138" y="630238"/>
            <a:ext cx="8839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 Michael </a:t>
            </a:r>
            <a:r>
              <a:rPr lang="en-US" sz="2200" b="1" dirty="0" err="1">
                <a:latin typeface="Arial" pitchFamily="84" charset="0"/>
                <a:ea typeface="Arial" pitchFamily="84" charset="0"/>
                <a:cs typeface="Arial" pitchFamily="84" charset="0"/>
              </a:rPr>
              <a:t>Folmer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UW-CIMSS providing Overshooting-Top/Enhanced-V products (same methods as SPC delivery), N-AWIPS displayed at </a:t>
            </a: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OPC, WPC, and SAB.  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Cloud top height and temperature from GOES imager are in progress for display within N-AWIPS and AWIPS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The </a:t>
            </a: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Washington VAAC is now receiving SEVIRI based GOES-R volcanic ash products via a McIDAS ADDE server and automated alerts will soon be distributed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Coordinated </a:t>
            </a: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CIMSS GOES-R PG collaborations with 2013-2014 </a:t>
            </a:r>
            <a:r>
              <a:rPr lang="en-US" sz="1700" b="1" dirty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Satellite Proving Ground for Marine, Precipitation, and Hazardous Weather Applications demonstrations</a:t>
            </a:r>
            <a:endParaRPr lang="en-US" sz="17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Other GOES-R PG decision support products requested within plan available once approved by NOAT governance process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457200" y="-3111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7)  NHC Proving Ground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31850"/>
            <a:ext cx="9067800" cy="4525963"/>
          </a:xfrm>
          <a:noFill/>
        </p:spPr>
        <p:txBody>
          <a:bodyPr>
            <a:noAutofit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800" dirty="0" smtClean="0"/>
              <a:t>UW-CIMSS Participants: C. </a:t>
            </a:r>
            <a:r>
              <a:rPr lang="en-US" sz="2800" dirty="0" err="1" smtClean="0"/>
              <a:t>Velden</a:t>
            </a:r>
            <a:r>
              <a:rPr lang="en-US" sz="2800" dirty="0" smtClean="0"/>
              <a:t>, S. </a:t>
            </a:r>
            <a:r>
              <a:rPr lang="en-US" sz="2800" dirty="0" err="1" smtClean="0"/>
              <a:t>Monette</a:t>
            </a:r>
            <a:endParaRPr lang="en-US" sz="2800" dirty="0" smtClean="0"/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800" dirty="0" smtClean="0"/>
              <a:t>Also underway at same time is the NASA HS-3 (Global Hawks&gt;&gt;hurricane recon)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800" dirty="0" smtClean="0"/>
              <a:t>UW-CIMSS is providing real-time observations from updated versions of the Hurricane Intensity Estimate (HIE) and Tropical Overshooting Tops (TOTs) products to both exercises.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800" dirty="0" smtClean="0"/>
              <a:t>Also making extensive use of the GOES-R ACHA Cloud Top Height (CTH) estimation algorithm as part of hazard avoidance guidance in the HS3 field campaign.</a:t>
            </a:r>
          </a:p>
        </p:txBody>
      </p:sp>
    </p:spTree>
    <p:extLst>
      <p:ext uri="{BB962C8B-B14F-4D97-AF65-F5344CB8AC3E}">
        <p14:creationId xmlns:p14="http://schemas.microsoft.com/office/powerpoint/2010/main" val="23342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590550"/>
            <a:ext cx="9063177" cy="5765800"/>
          </a:xfrm>
          <a:noFill/>
        </p:spPr>
        <p:txBody>
          <a:bodyPr>
            <a:noAutofit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500" b="1" i="1" dirty="0" smtClean="0">
                <a:solidFill>
                  <a:srgbClr val="3366FF"/>
                </a:solidFill>
              </a:rPr>
              <a:t>Tropical Overshooting TOTs</a:t>
            </a:r>
            <a:endParaRPr lang="en-US" sz="2500" b="1" i="1" dirty="0">
              <a:solidFill>
                <a:srgbClr val="3366FF"/>
              </a:solidFill>
            </a:endParaRP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dirty="0"/>
              <a:t>Objectively identifies TOT locations using cold IR pixels relative to neighbors, </a:t>
            </a:r>
            <a:r>
              <a:rPr lang="en-US" sz="2400" dirty="0" smtClean="0"/>
              <a:t>and is tuned to </a:t>
            </a:r>
            <a:r>
              <a:rPr lang="en-US" sz="2400" dirty="0"/>
              <a:t>isolate and quantify </a:t>
            </a:r>
            <a:r>
              <a:rPr lang="en-US" sz="2400" dirty="0" smtClean="0"/>
              <a:t>vigorous tropical convection, especially for tropical cyclone (TC) applications.</a:t>
            </a: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dirty="0" smtClean="0"/>
              <a:t>Employs IR-W </a:t>
            </a:r>
            <a:r>
              <a:rPr lang="en-US" sz="2400" dirty="0"/>
              <a:t>imagery from </a:t>
            </a:r>
            <a:r>
              <a:rPr lang="en-US" sz="2400" dirty="0" smtClean="0"/>
              <a:t>GOES and </a:t>
            </a:r>
            <a:r>
              <a:rPr lang="en-US" sz="2400" dirty="0" err="1" smtClean="0"/>
              <a:t>Meteosat</a:t>
            </a:r>
            <a:r>
              <a:rPr lang="en-US" sz="2400" dirty="0" smtClean="0"/>
              <a:t>.</a:t>
            </a: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</a:rPr>
              <a:t>Algorithm updates based on feedback from 2012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195F7-24F1-4744-88DC-120F1A71C39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066800" y="-76200"/>
            <a:ext cx="6915150" cy="43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8" tIns="41451" rIns="82898" bIns="41451">
            <a:spAutoFit/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latin typeface="Calibri" charset="0"/>
              </a:rPr>
              <a:t>7)  NHC Proving Ground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-3111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7)  NHC Proving Ground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andy2012_20121025_1215_final_visible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07" y="3037114"/>
            <a:ext cx="2793369" cy="2736358"/>
          </a:xfrm>
          <a:prstGeom prst="rect">
            <a:avLst/>
          </a:prstGeom>
        </p:spPr>
      </p:pic>
      <p:pic>
        <p:nvPicPr>
          <p:cNvPr id="5" name="Picture 4" descr="Sandy2012_20121025_1215_visible_exam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72" y="3037114"/>
            <a:ext cx="2793370" cy="2736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972" y="5688097"/>
            <a:ext cx="27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Original algorithm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7343" y="5688097"/>
            <a:ext cx="278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Updated algorithm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086" y="3007921"/>
            <a:ext cx="39079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2" indent="-341313" eaLnBrk="1" hangingPunct="1">
              <a:buFont typeface="Arial" pitchFamily="84" charset="0"/>
              <a:buChar char="•"/>
              <a:defRPr/>
            </a:pPr>
            <a:r>
              <a:rPr lang="en-US" sz="2000" dirty="0">
                <a:latin typeface="+mn-lt"/>
              </a:rPr>
              <a:t>Removal of </a:t>
            </a:r>
            <a:r>
              <a:rPr lang="en-US" sz="2000" dirty="0" smtClean="0">
                <a:latin typeface="+mn-lt"/>
              </a:rPr>
              <a:t>false-alarm TOTs </a:t>
            </a:r>
            <a:r>
              <a:rPr lang="en-US" sz="2000" dirty="0">
                <a:latin typeface="+mn-lt"/>
              </a:rPr>
              <a:t>in </a:t>
            </a:r>
            <a:r>
              <a:rPr lang="en-US" sz="2000" dirty="0" smtClean="0">
                <a:latin typeface="+mn-lt"/>
              </a:rPr>
              <a:t>TC cirrus outflow.</a:t>
            </a:r>
          </a:p>
          <a:p>
            <a:pPr marL="917575" lvl="2" indent="-341313" eaLnBrk="1" hangingPunct="1">
              <a:buFont typeface="Arial" pitchFamily="84" charset="0"/>
              <a:buChar char="•"/>
              <a:defRPr/>
            </a:pPr>
            <a:r>
              <a:rPr lang="en-US" sz="2000" dirty="0" smtClean="0">
                <a:latin typeface="+mn-lt"/>
              </a:rPr>
              <a:t>Better identify </a:t>
            </a:r>
            <a:r>
              <a:rPr lang="en-US" sz="2000" dirty="0">
                <a:latin typeface="+mn-lt"/>
              </a:rPr>
              <a:t>TOTs </a:t>
            </a:r>
            <a:r>
              <a:rPr lang="en-US" sz="2000" dirty="0" smtClean="0">
                <a:latin typeface="+mn-lt"/>
              </a:rPr>
              <a:t>in TC Central Dense Overcast (CDO).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&gt;&gt;&gt;</a:t>
            </a:r>
          </a:p>
          <a:p>
            <a:pPr marL="917575" lvl="2" indent="-341313" eaLnBrk="1" hangingPunct="1">
              <a:buNone/>
              <a:defRPr/>
            </a:pPr>
            <a:endParaRPr lang="en-US" sz="600" dirty="0">
              <a:latin typeface="+mn-lt"/>
            </a:endParaRPr>
          </a:p>
          <a:p>
            <a:pPr marL="458788" lvl="1" indent="-287338" eaLnBrk="1" hangingPunct="1">
              <a:buFont typeface="Arial" pitchFamily="84" charset="0"/>
              <a:buChar char="•"/>
              <a:defRPr/>
            </a:pPr>
            <a:r>
              <a:rPr lang="en-US" dirty="0">
                <a:latin typeface="+mn-lt"/>
              </a:rPr>
              <a:t>Training </a:t>
            </a:r>
            <a:r>
              <a:rPr lang="en-US" dirty="0" smtClean="0">
                <a:latin typeface="+mn-lt"/>
              </a:rPr>
              <a:t>was provided to NHC/TAFB in April </a:t>
            </a:r>
            <a:r>
              <a:rPr lang="en-US" dirty="0">
                <a:latin typeface="+mn-lt"/>
              </a:rPr>
              <a:t>to </a:t>
            </a:r>
            <a:r>
              <a:rPr lang="en-US" dirty="0" smtClean="0">
                <a:latin typeface="+mn-lt"/>
              </a:rPr>
              <a:t>increase familiarity </a:t>
            </a:r>
            <a:r>
              <a:rPr lang="en-US" dirty="0">
                <a:latin typeface="+mn-lt"/>
              </a:rPr>
              <a:t>with </a:t>
            </a:r>
            <a:r>
              <a:rPr lang="en-US" dirty="0" smtClean="0">
                <a:latin typeface="+mn-lt"/>
              </a:rPr>
              <a:t>the TOTs products.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66675"/>
            <a:ext cx="7256462" cy="481013"/>
          </a:xfrm>
        </p:spPr>
        <p:txBody>
          <a:bodyPr/>
          <a:lstStyle/>
          <a:p>
            <a:r>
              <a:rPr lang="en-US" dirty="0" smtClean="0"/>
              <a:t>7A -- GOES-R Proxy Support to HS3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B9557-BBC8-5946-8CE3-452700FE1F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" y="638465"/>
            <a:ext cx="9144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/>
              <a:t>Full Basin, Real-time GOES-R Proxy Cloud Top Heights</a:t>
            </a:r>
            <a:r>
              <a:rPr lang="en-US" sz="1900" b="1" dirty="0"/>
              <a:t>,</a:t>
            </a:r>
            <a:r>
              <a:rPr lang="en-US" sz="1900" b="1" dirty="0" smtClean="0"/>
              <a:t> Tropical Overshooting Tops, and 15-min Lightning</a:t>
            </a:r>
            <a:endParaRPr lang="en-US" sz="1900" b="1" dirty="0"/>
          </a:p>
        </p:txBody>
      </p:sp>
      <p:pic>
        <p:nvPicPr>
          <p:cNvPr id="3" name="Picture 2" descr="current_ACHA_TOT_image_east_20130904_01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473" r="1515" b="840"/>
          <a:stretch/>
        </p:blipFill>
        <p:spPr>
          <a:xfrm>
            <a:off x="0" y="1277081"/>
            <a:ext cx="9144000" cy="48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66675"/>
            <a:ext cx="7256462" cy="481013"/>
          </a:xfrm>
        </p:spPr>
        <p:txBody>
          <a:bodyPr/>
          <a:lstStyle/>
          <a:p>
            <a:r>
              <a:rPr lang="en-US" dirty="0" smtClean="0"/>
              <a:t>7A -- GOES-R Proxy Support to HS3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B9557-BBC8-5946-8CE3-452700FE1F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633" y="4875781"/>
            <a:ext cx="5576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GOES-R Proxy Cloud Top Heights</a:t>
            </a:r>
            <a:r>
              <a:rPr lang="en-US" sz="2000" dirty="0"/>
              <a:t> </a:t>
            </a:r>
            <a:r>
              <a:rPr lang="en-US" sz="2000" dirty="0" smtClean="0"/>
              <a:t>and emissivity along the Global Hawk current and predicted path, provided in real-time to NASA mission scientists and GH pilots.</a:t>
            </a:r>
          </a:p>
          <a:p>
            <a:pPr algn="ctr"/>
            <a:endParaRPr lang="en-US" sz="2000" dirty="0"/>
          </a:p>
        </p:txBody>
      </p:sp>
      <p:pic>
        <p:nvPicPr>
          <p:cNvPr id="5" name="Picture 4" descr="ACHA_cloud_height_AV-6_altitude_comparison_201309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0" y="1905919"/>
            <a:ext cx="5692967" cy="2969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6142" y="4876250"/>
            <a:ext cx="35378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/>
              <a:t>Real-time CTH, Tots and lightning overlay displays are updated every 2 </a:t>
            </a:r>
            <a:r>
              <a:rPr lang="en-US" sz="1900" dirty="0" err="1" smtClean="0"/>
              <a:t>mins</a:t>
            </a:r>
            <a:r>
              <a:rPr lang="en-US" sz="1900" dirty="0" smtClean="0"/>
              <a:t>. and used to identify potential hazards.</a:t>
            </a:r>
            <a:endParaRPr lang="en-US" sz="1900" dirty="0"/>
          </a:p>
        </p:txBody>
      </p:sp>
      <p:pic>
        <p:nvPicPr>
          <p:cNvPr id="9" name="Picture 8" descr="al072013_20130904_2148_ACHA_FL_GH_height_lightning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38" y="1262745"/>
            <a:ext cx="3463673" cy="3690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34" y="718455"/>
            <a:ext cx="902041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0000FF"/>
                </a:solidFill>
              </a:rPr>
              <a:t>Real-time hazard avoidance guidance for the Global Hawk missions</a:t>
            </a:r>
          </a:p>
          <a:p>
            <a:endParaRPr lang="en-US" sz="800" dirty="0" smtClean="0"/>
          </a:p>
          <a:p>
            <a:r>
              <a:rPr lang="en-US" sz="2000" dirty="0" smtClean="0"/>
              <a:t>   Global Hawks </a:t>
            </a:r>
            <a:r>
              <a:rPr lang="en-US" sz="2000" dirty="0"/>
              <a:t>must clear </a:t>
            </a:r>
            <a:r>
              <a:rPr lang="en-US" sz="2000" dirty="0" smtClean="0"/>
              <a:t>“active” cloud tops</a:t>
            </a:r>
          </a:p>
          <a:p>
            <a:r>
              <a:rPr lang="en-US" sz="2000" dirty="0" smtClean="0"/>
              <a:t>                  with </a:t>
            </a:r>
            <a:r>
              <a:rPr lang="en-US" sz="2000" dirty="0"/>
              <a:t>a 5,000 foot cushion.</a:t>
            </a:r>
          </a:p>
          <a:p>
            <a:endParaRPr lang="en-US" sz="23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77813" y="-271463"/>
            <a:ext cx="8229600" cy="1143001"/>
          </a:xfrm>
        </p:spPr>
        <p:txBody>
          <a:bodyPr/>
          <a:lstStyle/>
          <a:p>
            <a:pPr eaLnBrk="1" hangingPunct="1"/>
            <a:r>
              <a:rPr lang="en-US" sz="2900">
                <a:latin typeface="Calibri" charset="0"/>
                <a:ea typeface="ＭＳ Ｐゴシック" charset="0"/>
                <a:cs typeface="ＭＳ Ｐゴシック" charset="0"/>
              </a:rPr>
              <a:t>8)  NWS WFO Demonstrations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77813" y="687388"/>
            <a:ext cx="8637587" cy="4525962"/>
          </a:xfrm>
        </p:spPr>
        <p:txBody>
          <a:bodyPr/>
          <a:lstStyle/>
          <a:p>
            <a:pPr marL="0" indent="0" eaLnBrk="1" hangingPunct="1">
              <a:buFont typeface="Arial" pitchFamily="84" charset="0"/>
              <a:buNone/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NWS Milwaukee focal point:  Steve Davis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CIMSS GOES-R Local Area Demonstration with MKX will continue again this summer and fall (anticipated to begin in June after MKX has transitioned to AWIPS II)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2013 activities plan in progress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Anticipated GOES-R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>
                <a:solidFill>
                  <a:srgbClr val="008000"/>
                </a:solidFill>
              </a:rPr>
              <a:t>Convective Cloud Top Cooling (coordinated with Chad </a:t>
            </a:r>
            <a:r>
              <a:rPr lang="en-US" sz="1800" b="1" dirty="0" err="1" smtClean="0">
                <a:solidFill>
                  <a:srgbClr val="008000"/>
                </a:solidFill>
              </a:rPr>
              <a:t>Gravelle</a:t>
            </a:r>
            <a:r>
              <a:rPr lang="en-US" sz="1800" b="1" dirty="0" smtClean="0">
                <a:solidFill>
                  <a:srgbClr val="008000"/>
                </a:solidFill>
              </a:rPr>
              <a:t>)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err="1" smtClean="0">
                <a:solidFill>
                  <a:srgbClr val="008000"/>
                </a:solidFill>
              </a:rPr>
              <a:t>Nearcasting</a:t>
            </a:r>
            <a:endParaRPr lang="en-US" sz="1800" b="1" dirty="0" smtClean="0">
              <a:solidFill>
                <a:srgbClr val="008000"/>
              </a:solidFill>
            </a:endParaRP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>
                <a:solidFill>
                  <a:srgbClr val="008000"/>
                </a:solidFill>
              </a:rPr>
              <a:t>Sky Cover (Extension of Cloud and Moisture Imagery)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Anticipated JPSS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>
                <a:solidFill>
                  <a:srgbClr val="008000"/>
                </a:solidFill>
              </a:rPr>
              <a:t>Day/Night Band</a:t>
            </a:r>
          </a:p>
          <a:p>
            <a:pPr marL="0" indent="0" eaLnBrk="1" hangingPunct="1">
              <a:buFont typeface="Arial" pitchFamily="84" charset="0"/>
              <a:buNone/>
              <a:defRPr/>
            </a:pPr>
            <a:endParaRPr lang="en-US" sz="2200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787400"/>
            <a:ext cx="90551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2013 GOES-R PG </a:t>
            </a:r>
            <a:r>
              <a:rPr lang="en-US" sz="1800" b="1" dirty="0" smtClean="0"/>
              <a:t>Proxy activities </a:t>
            </a:r>
            <a:r>
              <a:rPr lang="en-US" sz="1800" b="1" dirty="0" smtClean="0"/>
              <a:t>(September </a:t>
            </a:r>
            <a:r>
              <a:rPr lang="en-US" sz="1800" b="1" dirty="0" smtClean="0"/>
              <a:t>2013) </a:t>
            </a:r>
          </a:p>
          <a:p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Provided forecasting support for airborne SNPP/METOP-B </a:t>
            </a:r>
            <a:r>
              <a:rPr lang="en-US" sz="1800" b="1" dirty="0" err="1" smtClean="0"/>
              <a:t>cal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val</a:t>
            </a:r>
            <a:r>
              <a:rPr lang="en-US" sz="1800" b="1" dirty="0" smtClean="0"/>
              <a:t> field mission (May 10-31, 2013). The </a:t>
            </a:r>
            <a:r>
              <a:rPr lang="en-US" sz="1800" b="1" dirty="0"/>
              <a:t>primary objective of the mission </a:t>
            </a:r>
            <a:r>
              <a:rPr lang="en-US" sz="1800" b="1" dirty="0" smtClean="0"/>
              <a:t>was </a:t>
            </a:r>
            <a:r>
              <a:rPr lang="en-US" sz="1800" b="1" dirty="0"/>
              <a:t>to collect cloud free radiance measurements from remote sensing instruments onboard the NASA ER2 during </a:t>
            </a:r>
            <a:r>
              <a:rPr lang="en-US" sz="1800" b="1" dirty="0" smtClean="0"/>
              <a:t>SNPP and METOP-B satellite </a:t>
            </a:r>
            <a:r>
              <a:rPr lang="en-US" sz="1800" b="1" dirty="0"/>
              <a:t>overpasses in the vicinity of the Gulf of California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Investigating ways </a:t>
            </a:r>
            <a:r>
              <a:rPr lang="en-US" sz="1800" b="1" dirty="0"/>
              <a:t>of getting our simulated ABI products into AWIPS </a:t>
            </a:r>
            <a:r>
              <a:rPr lang="en-US" sz="1800" b="1" dirty="0" smtClean="0"/>
              <a:t>II: short </a:t>
            </a:r>
            <a:r>
              <a:rPr lang="en-US" sz="1800" b="1" dirty="0"/>
              <a:t>term goal will be to write IDL code and utilize the ms2gt subroutines for remapping our products into AWIPS II </a:t>
            </a:r>
            <a:r>
              <a:rPr lang="en-US" sz="1800" b="1" dirty="0" err="1"/>
              <a:t>NetCDF</a:t>
            </a:r>
            <a:r>
              <a:rPr lang="en-US" sz="1800" b="1" dirty="0"/>
              <a:t> files. 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Preparing </a:t>
            </a:r>
            <a:r>
              <a:rPr lang="en-US" sz="1800" b="1" dirty="0"/>
              <a:t>data for </a:t>
            </a:r>
            <a:r>
              <a:rPr lang="en-US" sz="1800" b="1" dirty="0" smtClean="0"/>
              <a:t>a WES case focusing on 2013 Oklahoma </a:t>
            </a:r>
            <a:r>
              <a:rPr lang="en-US" sz="1800" b="1" dirty="0"/>
              <a:t>tornado </a:t>
            </a:r>
            <a:r>
              <a:rPr lang="en-US" sz="1800" b="1" dirty="0" smtClean="0"/>
              <a:t>events: 6 products, including </a:t>
            </a:r>
            <a:r>
              <a:rPr lang="en-US" sz="1800" b="1" dirty="0"/>
              <a:t>the </a:t>
            </a:r>
            <a:r>
              <a:rPr lang="en-US" sz="1800" b="1" dirty="0" smtClean="0"/>
              <a:t>RGB </a:t>
            </a:r>
            <a:r>
              <a:rPr lang="en-US" sz="1800" b="1" dirty="0"/>
              <a:t>air-mass </a:t>
            </a:r>
            <a:r>
              <a:rPr lang="en-US" sz="1800" b="1" dirty="0" smtClean="0"/>
              <a:t>product, and </a:t>
            </a:r>
            <a:r>
              <a:rPr lang="en-US" sz="1800" b="1" dirty="0"/>
              <a:t>the synthetic radiance/reflectance </a:t>
            </a:r>
            <a:r>
              <a:rPr lang="en-US" sz="1800" b="1" dirty="0" smtClean="0"/>
              <a:t>imagery, for </a:t>
            </a:r>
            <a:r>
              <a:rPr lang="en-US" sz="1800" b="1" dirty="0"/>
              <a:t>the period of 20-29 May, 2013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Continuing </a:t>
            </a:r>
            <a:r>
              <a:rPr lang="en-US" sz="1800" b="1" dirty="0" smtClean="0"/>
              <a:t>validation of proxy ABI RGB air-mass product using RGB air-mass images  generated from co-located GOES-E Sounder brightness temperatures. </a:t>
            </a:r>
            <a:r>
              <a:rPr lang="en-US" sz="1800" b="1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2000" y="-85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CIMSS/ASPB GOES-R ABI Real-time Proxy</a:t>
            </a:r>
          </a:p>
        </p:txBody>
      </p:sp>
    </p:spTree>
    <p:extLst>
      <p:ext uri="{BB962C8B-B14F-4D97-AF65-F5344CB8AC3E}">
        <p14:creationId xmlns:p14="http://schemas.microsoft.com/office/powerpoint/2010/main" val="33696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sep_06\Airmass_RGB_Composite_2012_10_30_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457200"/>
            <a:ext cx="8915400" cy="35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71"/>
          <a:stretch/>
        </p:blipFill>
        <p:spPr bwMode="auto">
          <a:xfrm>
            <a:off x="6452587" y="4448452"/>
            <a:ext cx="2260600" cy="24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9" b="33599"/>
          <a:stretch/>
        </p:blipFill>
        <p:spPr bwMode="auto">
          <a:xfrm>
            <a:off x="3378200" y="4771748"/>
            <a:ext cx="2260600" cy="2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beans\users$\bpierce\Data\Documents\Attachments\sep_06\CRTM_vs_GOES_RGB_COMPARISON_SCATTER_ALL_SCENES_SANDY_20Z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9"/>
          <a:stretch/>
        </p:blipFill>
        <p:spPr bwMode="auto">
          <a:xfrm>
            <a:off x="273050" y="4730318"/>
            <a:ext cx="2260600" cy="228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9125" y="4122318"/>
            <a:ext cx="8680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Validation </a:t>
            </a:r>
            <a:r>
              <a:rPr lang="en-US" b="1" dirty="0"/>
              <a:t>of proxy ABI RGB air-mass </a:t>
            </a:r>
            <a:r>
              <a:rPr lang="en-US" b="1" dirty="0" err="1" smtClean="0"/>
              <a:t>vs</a:t>
            </a:r>
            <a:r>
              <a:rPr lang="en-US" b="1" dirty="0" smtClean="0"/>
              <a:t> Observed: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32000" y="-85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CIMSS/ASPB GOES-R ABI Real-time Proxy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925" y="3131718"/>
            <a:ext cx="8680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Calculation                                  Observation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sep_06\Sandy_composite_RG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6" y="1114424"/>
            <a:ext cx="9307592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021997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WRFCHEM Proxy </a:t>
            </a:r>
            <a:r>
              <a:rPr lang="en-US" dirty="0" smtClean="0"/>
              <a:t>simulation animation: Calculations </a:t>
            </a:r>
            <a:r>
              <a:rPr lang="en-US" dirty="0" err="1" smtClean="0"/>
              <a:t>vis</a:t>
            </a:r>
            <a:r>
              <a:rPr lang="en-US" dirty="0" smtClean="0"/>
              <a:t> Observations on October 26, 2012.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beans\users$\bpierce\Data\Documents\Attachments\sep_06\Airmass_RGB_Composite_2012_10_30_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7266"/>
            <a:ext cx="9071465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021997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WRFCHEM Proxy </a:t>
            </a:r>
            <a:r>
              <a:rPr lang="en-US" dirty="0" smtClean="0"/>
              <a:t>simulation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9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Satellite Proving Ground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1214438"/>
            <a:ext cx="8850312" cy="452596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Demonstration of 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Satellite PG </a:t>
            </a: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applications at National Center </a:t>
            </a:r>
            <a:r>
              <a:rPr lang="en-US" dirty="0" err="1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Testbeds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/Demonstrations and NWS WFO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AWIPS-2 status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Training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SRSOR from GOES-14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Upcoming meetings/conferences</a:t>
            </a:r>
            <a:endParaRPr lang="en-US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457200" lvl="1" indent="0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pitchFamily="84" charset="0"/>
              <a:buNone/>
              <a:defRPr/>
            </a:pPr>
            <a:endParaRPr lang="en-US" sz="3200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eaLnBrk="1" hangingPunct="1">
              <a:buFont typeface="Arial" pitchFamily="84" charset="0"/>
              <a:buChar char="•"/>
              <a:defRPr/>
            </a:pP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2E7B-44F1-664B-A84D-DD3C96B5A17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beans\users$\bpierce\Data\Documents\Attachments\sep_06\Airmass_RGB_Composite_Overlay_2012_10_30_20.pn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6252"/>
            <a:ext cx="9067800" cy="35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02199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WRFCHEM Proxy </a:t>
            </a:r>
            <a:r>
              <a:rPr lang="en-US" dirty="0" smtClean="0"/>
              <a:t>simulation: now with quantitative over-plot (TBB). Another parameters could be moisture, ozone, etc.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AWIPS II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900"/>
            <a:ext cx="8229600" cy="4525963"/>
          </a:xfrm>
          <a:noFill/>
        </p:spPr>
        <p:txBody>
          <a:bodyPr/>
          <a:lstStyle/>
          <a:p>
            <a:r>
              <a:rPr lang="en-US" sz="2200" dirty="0"/>
              <a:t>CIMSS actively attending AWIPS II developers’ forum conference calls and remote meetings of the EPDT</a:t>
            </a:r>
          </a:p>
          <a:p>
            <a:r>
              <a:rPr lang="en-US" sz="2200" dirty="0"/>
              <a:t>Testing of locally-produced netCDF4 files containing VIIRS imagery ongoing</a:t>
            </a:r>
          </a:p>
          <a:p>
            <a:r>
              <a:rPr lang="en-US" sz="2200" dirty="0"/>
              <a:t>Investigating performance of </a:t>
            </a:r>
            <a:r>
              <a:rPr lang="en-US" sz="2200" dirty="0" err="1"/>
              <a:t>regionalsat</a:t>
            </a:r>
            <a:r>
              <a:rPr lang="en-US" sz="2200" dirty="0"/>
              <a:t> plug-in</a:t>
            </a:r>
          </a:p>
          <a:p>
            <a:pPr lvl="1"/>
            <a:r>
              <a:rPr lang="en-US" sz="1800" dirty="0"/>
              <a:t>Memory issue appears resolved in latest build of OB13.4</a:t>
            </a:r>
          </a:p>
          <a:p>
            <a:r>
              <a:rPr lang="en-US" sz="2200" dirty="0"/>
              <a:t>Enhancement written for </a:t>
            </a:r>
            <a:r>
              <a:rPr lang="en-US" sz="2200" dirty="0" smtClean="0"/>
              <a:t>configurable of scaling </a:t>
            </a:r>
            <a:r>
              <a:rPr lang="en-US" sz="2200" dirty="0"/>
              <a:t>byte array to real numbers via XML</a:t>
            </a:r>
          </a:p>
          <a:p>
            <a:pPr lvl="1"/>
            <a:r>
              <a:rPr lang="en-US" sz="1800" dirty="0"/>
              <a:t>Allows piecewise linear scaling with interpolation between defined points</a:t>
            </a:r>
          </a:p>
          <a:p>
            <a:pPr lvl="1"/>
            <a:r>
              <a:rPr lang="en-US" sz="1800" dirty="0"/>
              <a:t>Committed to official code repository (Dimensions) for deployment as part of OB13.5 (available in approximately two months)</a:t>
            </a:r>
          </a:p>
          <a:p>
            <a:pPr lvl="1"/>
            <a:r>
              <a:rPr lang="en-US" sz="1800" dirty="0"/>
              <a:t>Necessary for displaying and sampling satellite products such as the Fog and Low Stratus (FLS) suite</a:t>
            </a:r>
          </a:p>
          <a:p>
            <a:pPr marL="400050"/>
            <a:r>
              <a:rPr lang="en-US" sz="2200" dirty="0"/>
              <a:t>Operational use of AWIPS II at NWS Milwaukee delayed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74700" y="74581"/>
            <a:ext cx="1036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91600" cy="76944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smtClean="0"/>
              <a:t>GOES-14 provided very unique information and offers a glimpse into the possibilities that will be provided by the ABI on GOES-R. </a:t>
            </a:r>
            <a:endParaRPr lang="en-US" sz="2200" b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852857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60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Data between mid-August and September 24</a:t>
            </a:r>
            <a:r>
              <a:rPr lang="en-US" sz="1600" baseline="30000" dirty="0">
                <a:solidFill>
                  <a:prstClr val="black"/>
                </a:solidFill>
              </a:rPr>
              <a:t>th</a:t>
            </a:r>
            <a:r>
              <a:rPr lang="en-US" sz="1600" dirty="0">
                <a:solidFill>
                  <a:prstClr val="black"/>
                </a:solidFill>
              </a:rPr>
              <a:t> and late October 2012; and two days in June and 12 days in mid-August, 2013.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hlinkClick r:id="rId2"/>
              </a:rPr>
              <a:t>http://cimss.ssec.wisc.edu/goes/srsor/GOES-14_SRSOR.html</a:t>
            </a:r>
            <a:r>
              <a:rPr lang="en-US" sz="1600" i="1" dirty="0">
                <a:solidFill>
                  <a:prstClr val="black"/>
                </a:solidFill>
              </a:rPr>
              <a:t> and </a:t>
            </a:r>
            <a:r>
              <a:rPr lang="en-US" sz="1600" i="1" dirty="0">
                <a:solidFill>
                  <a:prstClr val="black"/>
                </a:solidFill>
                <a:hlinkClick r:id="rId3"/>
              </a:rPr>
              <a:t>http://cimss.ssec.wisc.edu/goes/srsor2013/GOES-14_SRSOR.html</a:t>
            </a:r>
            <a:endParaRPr lang="en-US" sz="1600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Many 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Data to many groups HPC, OPC, AWC, SPC, SAB, several regions,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11" y="685800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7013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Operational/ routine </a:t>
            </a:r>
            <a:r>
              <a:rPr lang="en-US" sz="1400" dirty="0">
                <a:solidFill>
                  <a:srgbClr val="000000"/>
                </a:solidFill>
              </a:rPr>
              <a:t>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36051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8824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Training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968375"/>
            <a:ext cx="8850312" cy="4981575"/>
          </a:xfrm>
          <a:noFill/>
        </p:spPr>
        <p:txBody>
          <a:bodyPr>
            <a:normAutofit fontScale="92500" lnSpcReduction="10000"/>
          </a:bodyPr>
          <a:lstStyle/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Many CIMSS satellite blog posts: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http://cimss.ssec.wisc.edu/goes/blog/</a:t>
            </a:r>
          </a:p>
          <a:p>
            <a:pPr lvl="1">
              <a:lnSpc>
                <a:spcPct val="11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Short Articulate Presenter modules developed for HWT on CTC and 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NearCast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3"/>
              </a:rPr>
              <a:t>http://www.ssec.wisc.edu/~scottl/NearCast_HWT_Training_2013/player.html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4"/>
              </a:rPr>
              <a:t>http://www.ssec.wisc.edu/~scottl/UWCTC_HWT_Training_2013/player.html</a:t>
            </a:r>
            <a:r>
              <a:rPr lang="en-US" sz="1400" dirty="0">
                <a:latin typeface="Calibri" charset="0"/>
                <a:ea typeface="ＭＳ Ｐゴシック" charset="0"/>
              </a:rPr>
              <a:t/>
            </a:r>
            <a:br>
              <a:rPr lang="en-US" sz="1400" dirty="0">
                <a:latin typeface="Calibri" charset="0"/>
                <a:ea typeface="ＭＳ Ｐゴシック" charset="0"/>
              </a:rPr>
            </a:br>
            <a:endParaRPr lang="en-US" sz="1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Fog blog</a:t>
            </a: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 at http://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fusedfog.blogspot.com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129 separate entries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&gt;21000 hits ; ~100 hits per day.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1-3 new entries per week.</a:t>
            </a: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charset="0"/>
              <a:buNone/>
            </a:pPr>
            <a:endParaRPr lang="en-US" sz="27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700" dirty="0">
              <a:solidFill>
                <a:srgbClr val="0D0D0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77D539-51EC-D443-87F9-FA9BECC5C59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9525"/>
            <a:ext cx="685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525"/>
            <a:ext cx="685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52400" y="381000"/>
            <a:ext cx="15240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70163" y="22225"/>
            <a:ext cx="4172937" cy="22467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Fused Fog Blog: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New hosting site (ssec.wisc.edu)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Old site at 28000 hits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All old posts exported to new site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166 total posts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Emails to SOOs when case is posted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Searchable by dates and categories </a:t>
            </a:r>
          </a:p>
        </p:txBody>
      </p:sp>
      <p:sp>
        <p:nvSpPr>
          <p:cNvPr id="8" name="Oval 7"/>
          <p:cNvSpPr/>
          <p:nvPr/>
        </p:nvSpPr>
        <p:spPr>
          <a:xfrm>
            <a:off x="6553200" y="1447800"/>
            <a:ext cx="1371600" cy="472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43400" y="5105400"/>
            <a:ext cx="1524000" cy="1752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76400" y="571500"/>
            <a:ext cx="1084263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4656632" y="2268994"/>
            <a:ext cx="105868" cy="269670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72200" y="2139950"/>
            <a:ext cx="381000" cy="129857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Other Conferences/Meetings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75247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dirty="0"/>
              <a:t> </a:t>
            </a:r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b="1" dirty="0">
                <a:solidFill>
                  <a:srgbClr val="0000FF"/>
                </a:solidFill>
              </a:rPr>
              <a:t>2013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2000" dirty="0" smtClean="0"/>
              <a:t>EUMETSAT</a:t>
            </a:r>
            <a:r>
              <a:rPr lang="en-US" sz="2000" dirty="0"/>
              <a:t>/AMS         	</a:t>
            </a:r>
            <a:r>
              <a:rPr lang="en-US" sz="2000" dirty="0" smtClean="0"/>
              <a:t>16-20 Sept			Vienna, Austria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www.eumetsat.int/Home/Main/News/Conferences_and_Events/820209?l=en|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NWA 				12-17 Oct			Charleston, SC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>
                <a:hlinkClick r:id="rId4"/>
              </a:rPr>
              <a:t>http://www.nwas.org/meetings/nwa2013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Submit abstracts for oral and poster presentations by 1 July – this is an extension from earlier deadlines.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1800" b="1" dirty="0" smtClean="0">
                <a:solidFill>
                  <a:srgbClr val="0000FF"/>
                </a:solidFill>
              </a:rPr>
              <a:t>2014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AMS Annual meeting </a:t>
            </a:r>
            <a:r>
              <a:rPr lang="en-US" sz="1800" dirty="0"/>
              <a:t>        </a:t>
            </a:r>
            <a:r>
              <a:rPr lang="en-US" sz="1800" dirty="0" smtClean="0"/>
              <a:t>2-6 Feb	</a:t>
            </a:r>
            <a:r>
              <a:rPr lang="en-US" sz="1800" dirty="0"/>
              <a:t>			</a:t>
            </a:r>
            <a:r>
              <a:rPr lang="en-US" sz="1800" dirty="0" smtClean="0"/>
              <a:t>Atlanta, GA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 smtClean="0"/>
              <a:t>Abstracts ‘due’ August 1</a:t>
            </a:r>
            <a:r>
              <a:rPr lang="en-US" sz="1400" baseline="30000" dirty="0" smtClean="0"/>
              <a:t>st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ams.confex.com/ams/94Annual/oasys.epl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ams.confex.com/ams/94Annual/10goesrjpss/papers/index.cgi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Virtual Meeting Satellite Week		11-15 March</a:t>
            </a:r>
            <a:r>
              <a:rPr lang="en-US" sz="1800" dirty="0"/>
              <a:t>	</a:t>
            </a:r>
            <a:r>
              <a:rPr lang="en-US" sz="1800" dirty="0" smtClean="0"/>
              <a:t>Madison, WI</a:t>
            </a:r>
            <a:endParaRPr lang="en-US" sz="18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28576"/>
            <a:ext cx="4048125" cy="6540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AMS annual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675"/>
            <a:ext cx="7439025" cy="4810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500" dirty="0" smtClean="0"/>
              <a:t>1)  Hazardous Weather </a:t>
            </a:r>
            <a:r>
              <a:rPr lang="en-US" sz="2500" dirty="0" err="1" smtClean="0"/>
              <a:t>Testbed</a:t>
            </a:r>
            <a:r>
              <a:rPr lang="en-US" sz="2500" dirty="0" smtClean="0"/>
              <a:t> and SPC, Norman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26209-6EBD-844A-8612-1C21DC6F60F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3375" y="-114300"/>
            <a:ext cx="8458200" cy="6755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3600"/>
              </a:spcBef>
              <a:defRPr/>
            </a:pPr>
            <a:r>
              <a:rPr lang="en-US" b="1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>
              <a:spcBef>
                <a:spcPts val="3600"/>
              </a:spcBef>
              <a:defRPr/>
            </a:pPr>
            <a:r>
              <a:rPr lang="en-US" sz="2000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Bill Line 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>
                <a:latin typeface="Arial" pitchFamily="84" charset="0"/>
                <a:ea typeface="Arial" pitchFamily="84" charset="0"/>
                <a:cs typeface="Arial" pitchFamily="84" charset="0"/>
              </a:rPr>
              <a:t>HWT Products: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600" dirty="0"/>
              <a:t>Simulated Cloud and Moisture Imagery (</a:t>
            </a:r>
            <a:r>
              <a:rPr lang="en-US" sz="1600" dirty="0" err="1"/>
              <a:t>Otkin</a:t>
            </a:r>
            <a:r>
              <a:rPr lang="en-US" sz="1600" dirty="0"/>
              <a:t>/Sieglaff/Lindsey – CIMSS/CIRA)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600" dirty="0" smtClean="0"/>
              <a:t>NearCast Model (Petersen/Line </a:t>
            </a:r>
            <a:r>
              <a:rPr lang="en-US" sz="1600" dirty="0"/>
              <a:t>- CIMSS)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600" dirty="0" smtClean="0"/>
              <a:t>Cloud Top Cooling (</a:t>
            </a:r>
            <a:r>
              <a:rPr lang="en-US" sz="1600" dirty="0" err="1" smtClean="0"/>
              <a:t>Sieglaff</a:t>
            </a:r>
            <a:r>
              <a:rPr lang="en-US" sz="1600" dirty="0" smtClean="0"/>
              <a:t>/</a:t>
            </a:r>
            <a:r>
              <a:rPr lang="en-US" sz="1600" dirty="0" err="1" smtClean="0"/>
              <a:t>Feltz</a:t>
            </a:r>
            <a:r>
              <a:rPr lang="en-US" sz="1600" dirty="0" smtClean="0"/>
              <a:t> – CIMSS)</a:t>
            </a:r>
            <a:endParaRPr lang="en-US" sz="1600" b="1" dirty="0" smtClean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lvl="1" indent="-285750"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Product demonstrations in SPC are starting. SPC Products:</a:t>
            </a:r>
          </a:p>
          <a:p>
            <a:pPr marL="800100" lvl="2" indent="-285750">
              <a:buFont typeface="Wingdings" pitchFamily="2" charset="2"/>
              <a:buChar char="Ø"/>
              <a:defRPr/>
            </a:pPr>
            <a:r>
              <a:rPr lang="en-US" sz="1600" dirty="0" smtClean="0"/>
              <a:t>NearCast Model </a:t>
            </a:r>
          </a:p>
          <a:p>
            <a:pPr marL="800100" lvl="2" indent="-285750">
              <a:buFont typeface="Wingdings" pitchFamily="2" charset="2"/>
              <a:buChar char="Ø"/>
              <a:defRPr/>
            </a:pPr>
            <a:r>
              <a:rPr lang="en-US" sz="1600" dirty="0" smtClean="0"/>
              <a:t>Cloud Top Cooling</a:t>
            </a:r>
          </a:p>
          <a:p>
            <a:pPr marL="800100" lvl="2" indent="-285750">
              <a:buFont typeface="Wingdings" pitchFamily="2" charset="2"/>
              <a:buChar char="Ø"/>
              <a:defRPr/>
            </a:pPr>
            <a:r>
              <a:rPr lang="en-US" sz="1600" dirty="0" smtClean="0"/>
              <a:t>Overshooting Tops</a:t>
            </a:r>
          </a:p>
          <a:p>
            <a:pPr marL="800100" lvl="2" indent="-285750">
              <a:buFont typeface="Wingdings" pitchFamily="2" charset="2"/>
              <a:buChar char="Ø"/>
              <a:defRPr/>
            </a:pPr>
            <a:r>
              <a:rPr lang="en-US" sz="1600" dirty="0" smtClean="0">
                <a:ea typeface="Arial" pitchFamily="84" charset="0"/>
                <a:cs typeface="Arial" pitchFamily="84" charset="0"/>
              </a:rPr>
              <a:t>SRSOR (in August)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18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US" sz="1800" b="1" dirty="0">
                <a:latin typeface="Arial" pitchFamily="84" charset="0"/>
                <a:ea typeface="Arial" pitchFamily="84" charset="0"/>
                <a:cs typeface="Arial" pitchFamily="84" charset="0"/>
              </a:rPr>
              <a:t>Continue streamlining formats for AWIPS-2 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18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 Future planning will be coordinated with new liaison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600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1600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Spring 2014 HWT </a:t>
            </a:r>
            <a:r>
              <a:rPr lang="en-US" sz="1600" dirty="0">
                <a:latin typeface="Arial" pitchFamily="84" charset="0"/>
                <a:ea typeface="Arial" pitchFamily="84" charset="0"/>
                <a:cs typeface="Arial" pitchFamily="84" charset="0"/>
              </a:rPr>
              <a:t>p</a:t>
            </a:r>
            <a:r>
              <a:rPr lang="en-US" sz="1600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lans 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600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1600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Hydrological/Fire Testbed in future?</a:t>
            </a:r>
            <a:endParaRPr lang="en-US" sz="1600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UW-Madison satellite applications “Boot Camp” was held 8-19 July 2013:  Bill Line, Amanda </a:t>
            </a:r>
            <a:r>
              <a:rPr lang="en-US" sz="1800" b="1" dirty="0" err="1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Terborg</a:t>
            </a:r>
            <a:r>
              <a:rPr lang="en-US" sz="1800" b="1" dirty="0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Chad </a:t>
            </a:r>
            <a:r>
              <a:rPr lang="en-US" sz="1800" b="1" dirty="0" err="1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Gravelle</a:t>
            </a:r>
            <a:r>
              <a:rPr lang="en-US" sz="1800" b="1" dirty="0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and Michael </a:t>
            </a:r>
            <a:r>
              <a:rPr lang="en-US" sz="1800" b="1" dirty="0" err="1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Folmer</a:t>
            </a:r>
            <a:r>
              <a:rPr lang="en-US" sz="1800" b="1" dirty="0" smtClean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were present</a:t>
            </a:r>
            <a:endParaRPr lang="en-US" sz="16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800"/>
              </a:spcBef>
              <a:defRPr/>
            </a:pPr>
            <a:endParaRPr lang="en-US" sz="20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2)  AWC Testbed Satellite Proving Ground </a:t>
            </a:r>
          </a:p>
        </p:txBody>
      </p:sp>
      <p:sp>
        <p:nvSpPr>
          <p:cNvPr id="1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55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995D07-7A95-504B-B1AC-1F6D8E26D74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7" name="Slide Number Placeholder 3"/>
          <p:cNvSpPr txBox="1">
            <a:spLocks/>
          </p:cNvSpPr>
          <p:nvPr/>
        </p:nvSpPr>
        <p:spPr bwMode="auto">
          <a:xfrm>
            <a:off x="6553200" y="63055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25EC877-66F4-E248-821C-19BE7E70A2BB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/>
        </p:nvSpPr>
        <p:spPr bwMode="auto">
          <a:xfrm>
            <a:off x="271463" y="242888"/>
            <a:ext cx="8810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endParaRPr lang="en-US" sz="1800" b="1" u="sng" dirty="0"/>
          </a:p>
          <a:p>
            <a:pPr eaLnBrk="1" hangingPunct="1">
              <a:spcBef>
                <a:spcPts val="1200"/>
              </a:spcBef>
            </a:pPr>
            <a:r>
              <a:rPr lang="en-US" sz="2200" b="1" dirty="0"/>
              <a:t>Satellite Liaison:  Amanda </a:t>
            </a:r>
            <a:r>
              <a:rPr lang="en-US" sz="2200" b="1" dirty="0" err="1"/>
              <a:t>Terborg</a:t>
            </a:r>
            <a:endParaRPr lang="en-US" sz="2200" b="1" dirty="0"/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/>
              <a:t>  Aviation Weather Testbed Summer Demo: August 12 – 23, 2013</a:t>
            </a:r>
          </a:p>
          <a:p>
            <a:pPr lvl="1">
              <a:buFont typeface="Wingdings" charset="0"/>
              <a:buChar char="Ø"/>
            </a:pPr>
            <a:r>
              <a:rPr lang="en-US" sz="2200" dirty="0"/>
              <a:t>WRF Simulated ABI Imagery</a:t>
            </a:r>
          </a:p>
          <a:p>
            <a:pPr lvl="1">
              <a:buFont typeface="Wingdings" charset="0"/>
              <a:buChar char="Ø"/>
            </a:pPr>
            <a:r>
              <a:rPr lang="en-US" sz="2200" dirty="0"/>
              <a:t>GOES Cloud Top Cooling</a:t>
            </a:r>
          </a:p>
          <a:p>
            <a:pPr lvl="1">
              <a:buFont typeface="Wingdings" charset="0"/>
              <a:buChar char="Ø"/>
            </a:pPr>
            <a:r>
              <a:rPr lang="en-US" sz="2200" dirty="0"/>
              <a:t>GOES(-R) Overshooting </a:t>
            </a:r>
            <a:r>
              <a:rPr lang="en-US" sz="2200" dirty="0" smtClean="0"/>
              <a:t>Top and Tropical Overshooting Top</a:t>
            </a:r>
            <a:endParaRPr lang="en-US" sz="2200" dirty="0"/>
          </a:p>
          <a:p>
            <a:pPr lvl="1">
              <a:buFont typeface="Wingdings" charset="0"/>
              <a:buChar char="Ø"/>
            </a:pPr>
            <a:r>
              <a:rPr lang="en-US" sz="2200" dirty="0"/>
              <a:t>Thermodynamic </a:t>
            </a:r>
            <a:r>
              <a:rPr lang="en-US" sz="2200" dirty="0" err="1"/>
              <a:t>NearCasting</a:t>
            </a:r>
            <a:endParaRPr lang="en-US" sz="2200" dirty="0"/>
          </a:p>
          <a:p>
            <a:pPr lvl="1">
              <a:buFont typeface="Wingdings" charset="0"/>
              <a:buChar char="Ø"/>
            </a:pPr>
            <a:r>
              <a:rPr lang="en-US" sz="2200" dirty="0" smtClean="0"/>
              <a:t>GOES-14 imager SRSO one minute mode imagery, CTC, and OT were available for testbed</a:t>
            </a:r>
          </a:p>
          <a:p>
            <a:pPr lvl="1">
              <a:buFont typeface="Wingdings" charset="0"/>
              <a:buChar char="Ø"/>
            </a:pPr>
            <a:r>
              <a:rPr lang="en-US" sz="2200" dirty="0" smtClean="0"/>
              <a:t>GOES-R proxy cloud top heights/temperature (ACHA) for GOES East/West </a:t>
            </a: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b="1" dirty="0"/>
              <a:t>CIMSS participants </a:t>
            </a:r>
          </a:p>
          <a:p>
            <a:pPr lvl="1">
              <a:buFont typeface="Wingdings" charset="0"/>
              <a:buChar char="Ø"/>
            </a:pPr>
            <a:r>
              <a:rPr lang="en-US" sz="2200" dirty="0"/>
              <a:t>12-16 August Justin Sieglaff</a:t>
            </a:r>
          </a:p>
          <a:p>
            <a:pPr lvl="1">
              <a:buFont typeface="Wingdings" charset="0"/>
              <a:buChar char="Ø"/>
            </a:pPr>
            <a:r>
              <a:rPr lang="en-US" sz="2200" dirty="0" smtClean="0"/>
              <a:t>19-21 </a:t>
            </a:r>
            <a:r>
              <a:rPr lang="en-US" sz="2200" dirty="0"/>
              <a:t>August Wayne </a:t>
            </a:r>
            <a:r>
              <a:rPr lang="en-US" sz="2200" dirty="0" smtClean="0"/>
              <a:t>Feltz</a:t>
            </a:r>
          </a:p>
          <a:p>
            <a:pPr lvl="1">
              <a:buFont typeface="Wingdings" charset="0"/>
              <a:buChar char="Ø"/>
            </a:pPr>
            <a:r>
              <a:rPr lang="en-US" sz="2200" dirty="0" smtClean="0"/>
              <a:t>Forecaster feedback/examples are available</a:t>
            </a:r>
          </a:p>
          <a:p>
            <a:pPr marL="457200" lvl="1" indent="0"/>
            <a:r>
              <a:rPr lang="en-US" sz="2200" b="1" dirty="0"/>
              <a:t>http://</a:t>
            </a:r>
            <a:r>
              <a:rPr lang="en-US" sz="2200" b="1" dirty="0" err="1"/>
              <a:t>goesrawt.blogspot.com</a:t>
            </a:r>
            <a:r>
              <a:rPr lang="en-US" sz="2200" b="1" dirty="0"/>
              <a:t>/</a:t>
            </a:r>
          </a:p>
          <a:p>
            <a:pPr marL="457200" lvl="1" indent="0"/>
            <a:endParaRPr lang="en-US" sz="2200" b="1" dirty="0" smtClean="0"/>
          </a:p>
          <a:p>
            <a:pPr eaLnBrk="1" hangingPunct="1">
              <a:spcBef>
                <a:spcPts val="1200"/>
              </a:spcBef>
            </a:pP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es14_srsor_uwctc_aug212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488" y="129216"/>
            <a:ext cx="8191500" cy="4606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5058168"/>
            <a:ext cx="961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UW-Cloud Top Cooling algorithm output using 1-min GOES-14 data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UW-CTC signal begins sooner using 1-min data versus GOES-E routine scanning pattern (RO)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Most intense UW-CTC signal is always captured using 1-min data compared to GOES-E RO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Near-real time processing kept up with 1-min GOES data rates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708071"/>
            <a:ext cx="1045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GOES-14 SRSOR (1-min data)               GOES-14 using routine GOES-E scans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273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442200" cy="481013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3) NWS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Operations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PG and WFO Interactions</a:t>
            </a:r>
          </a:p>
        </p:txBody>
      </p:sp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152400" y="665163"/>
            <a:ext cx="8991600" cy="570547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2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Satellite Liaison: Chad </a:t>
            </a:r>
            <a:r>
              <a:rPr lang="en-US" sz="2200" b="1" dirty="0" err="1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Gravelle</a:t>
            </a:r>
            <a:endParaRPr lang="en-US" sz="2200" b="1" dirty="0">
              <a:solidFill>
                <a:srgbClr val="008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Continued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coordination of GOES-R Fog/Low Stratus products into operations (West Coast evaluation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began in May with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SEW, EKA, LOX,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and MTR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).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Convective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Cloud-Top Cooling (part of “convective-initiation toolbox”) evaluation with CR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(12 WFOs) and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ER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(2 WFOs) began in June,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intermountain West WFO evaluation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possibly in July.</a:t>
            </a:r>
            <a:endParaRPr lang="en-US" sz="1800" b="1" dirty="0">
              <a:solidFill>
                <a:srgbClr val="008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in distributing VIIRS bands (including DNB) to local WFO, Monterey and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Louisville, and now available to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MKX, MTR, LMK, and the AK WFOs</a:t>
            </a:r>
            <a:endParaRPr lang="en-US" sz="1800" b="1" dirty="0">
              <a:solidFill>
                <a:srgbClr val="008000"/>
              </a:solidFill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solidFill>
                  <a:srgbClr val="008000"/>
                </a:solidFill>
                <a:latin typeface="Arial"/>
                <a:ea typeface="ＭＳ Ｐゴシック" charset="0"/>
                <a:cs typeface="Arial"/>
              </a:rPr>
              <a:t>CRH and ERH with successful display of Fog/Low Stratus products in AWIPS 2. 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Working with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NWS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Operations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PG regarding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GOES-R products and and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how 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they relate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to ongoing GOES-R PG activities</a:t>
            </a:r>
            <a:r>
              <a:rPr lang="en-US" sz="18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b="1" dirty="0">
              <a:solidFill>
                <a:srgbClr val="008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CC39220-598E-824C-9918-F2832F911BD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4)  Alaska/AAWU/High Latitude Testbed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7781E-58F4-4D41-BA6B-8447245630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2400" y="850900"/>
            <a:ext cx="8837613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Automated ash cloud alerts from AVHRR and MODIS will be provided to the VAAC and CWSU soon (training needs to be updated first).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NetCDF files verified to be AWIPSII compatible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VISIT NWS training module under development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Polar2grid tool being expanded for GEOCAT AK products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Participated in OCONUS </a:t>
            </a:r>
            <a:r>
              <a:rPr lang="en-US" sz="2200" b="1" dirty="0">
                <a:solidFill>
                  <a:srgbClr val="000000"/>
                </a:solidFill>
              </a:rPr>
              <a:t>meeting 17-21 June </a:t>
            </a:r>
            <a:r>
              <a:rPr lang="en-US" sz="2200" b="1" dirty="0" smtClean="0">
                <a:solidFill>
                  <a:srgbClr val="000000"/>
                </a:solidFill>
              </a:rPr>
              <a:t>2013:</a:t>
            </a:r>
            <a:endParaRPr lang="en-US" sz="2200" b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>
                <a:solidFill>
                  <a:srgbClr val="000000"/>
                </a:solidFill>
              </a:rPr>
              <a:t>CIMSS:  Wayne Feltz, Jordan Gerth, Ralph Petersen, Liam </a:t>
            </a:r>
            <a:r>
              <a:rPr lang="en-US" sz="2200" b="1" dirty="0" err="1" smtClean="0">
                <a:solidFill>
                  <a:srgbClr val="000000"/>
                </a:solidFill>
              </a:rPr>
              <a:t>Gumley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 smtClean="0">
                <a:solidFill>
                  <a:srgbClr val="000000"/>
                </a:solidFill>
              </a:rPr>
              <a:t>NOAA ASPB</a:t>
            </a:r>
            <a:r>
              <a:rPr lang="en-US" sz="2200" b="1" dirty="0">
                <a:solidFill>
                  <a:srgbClr val="000000"/>
                </a:solidFill>
              </a:rPr>
              <a:t>:  Jeff Key and Mike Pavolonis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5023"/>
            <a:ext cx="8229600" cy="560146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Liam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Gumley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, Kathy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Strabala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and Jordan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Gerth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taught a MODIS/VIIRS direct broadcast application workshop at the University of Hawaii -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Manoa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Campus 20-23 August 2013.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20+ students attended including NWS and JTWC personnel as well as UH graduate students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Course consisted of morning lectures and hands-on afternoon labs, culminating in student presentations on the last day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Goal of the course is to: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Make users aware of the products that are available from the MODIS/VIIRS direct broadcast data from the NOAA HCC antenna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Teach users about the instruments, spectral bands as well as principles of remote sensing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Give examples of specific MODIS and VIIRS Hawaii environmental applications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Foster the use of satellite data for local real-time applications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pic>
        <p:nvPicPr>
          <p:cNvPr id="4" name="Content Placeholder 3" descr="IMG_138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" b="1132"/>
          <a:stretch>
            <a:fillRect/>
          </a:stretch>
        </p:blipFill>
        <p:spPr>
          <a:xfrm>
            <a:off x="1085163" y="619762"/>
            <a:ext cx="6891651" cy="5051750"/>
          </a:xfrm>
        </p:spPr>
      </p:pic>
      <p:sp>
        <p:nvSpPr>
          <p:cNvPr id="5" name="TextBox 4"/>
          <p:cNvSpPr txBox="1"/>
          <p:nvPr/>
        </p:nvSpPr>
        <p:spPr>
          <a:xfrm>
            <a:off x="1369023" y="5584664"/>
            <a:ext cx="68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Students working on a lab during the Hawaii VIIRS/MODIS direct broadcast application workshop.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14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45011</TotalTime>
  <Words>1829</Words>
  <Application>Microsoft Office PowerPoint</Application>
  <PresentationFormat>On-screen Show (4:3)</PresentationFormat>
  <Paragraphs>213</Paragraphs>
  <Slides>27</Slides>
  <Notes>12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Satellite Proving Ground @ CIMSS/ASPB</vt:lpstr>
      <vt:lpstr>1)  Hazardous Weather Testbed and SPC, Norman OK</vt:lpstr>
      <vt:lpstr>2)  AWC Testbed Satellite Proving Ground </vt:lpstr>
      <vt:lpstr>PowerPoint Presentation</vt:lpstr>
      <vt:lpstr>3) NWS Operations PG and WFO Interactions</vt:lpstr>
      <vt:lpstr>4)  Alaska/AAWU/High Latitude Testbed</vt:lpstr>
      <vt:lpstr>5) Pacific Region/Hawaii Demonstrations</vt:lpstr>
      <vt:lpstr>5) Pacific Region/Hawaii Demonstrations</vt:lpstr>
      <vt:lpstr>6) Satellite Proving Ground for Marine, Precipitation, and Hazardous Weather Applications </vt:lpstr>
      <vt:lpstr>7)  NHC Proving Ground</vt:lpstr>
      <vt:lpstr>7)  NHC Proving Ground</vt:lpstr>
      <vt:lpstr>7A -- GOES-R Proxy Support to HS3</vt:lpstr>
      <vt:lpstr>7A -- GOES-R Proxy Support to HS3</vt:lpstr>
      <vt:lpstr>8)  NWS WFO Demonstrations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CIMSS AWIPS II Update</vt:lpstr>
      <vt:lpstr>PowerPoint Presentation</vt:lpstr>
      <vt:lpstr>PowerPoint Presentation</vt:lpstr>
      <vt:lpstr>Training @ CIMSS/ASPB</vt:lpstr>
      <vt:lpstr>PowerPoint Presentation</vt:lpstr>
      <vt:lpstr>Other Conferences/Meetings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Proving Ground</dc:title>
  <dc:creator>George Tuggle</dc:creator>
  <cp:lastModifiedBy>Tim Schmit</cp:lastModifiedBy>
  <cp:revision>244</cp:revision>
  <dcterms:created xsi:type="dcterms:W3CDTF">2011-10-17T19:33:47Z</dcterms:created>
  <dcterms:modified xsi:type="dcterms:W3CDTF">2013-09-06T21:25:38Z</dcterms:modified>
</cp:coreProperties>
</file>